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63" r:id="rId2"/>
    <p:sldId id="285" r:id="rId3"/>
    <p:sldId id="326" r:id="rId4"/>
    <p:sldId id="322" r:id="rId5"/>
    <p:sldId id="364" r:id="rId6"/>
    <p:sldId id="323" r:id="rId7"/>
    <p:sldId id="331" r:id="rId8"/>
    <p:sldId id="325" r:id="rId9"/>
    <p:sldId id="329" r:id="rId10"/>
    <p:sldId id="365" r:id="rId11"/>
    <p:sldId id="366" r:id="rId12"/>
    <p:sldId id="367" r:id="rId13"/>
    <p:sldId id="324" r:id="rId14"/>
    <p:sldId id="354" r:id="rId15"/>
    <p:sldId id="327" r:id="rId16"/>
    <p:sldId id="344" r:id="rId17"/>
    <p:sldId id="368" r:id="rId18"/>
    <p:sldId id="351" r:id="rId19"/>
    <p:sldId id="345" r:id="rId20"/>
    <p:sldId id="341" r:id="rId21"/>
    <p:sldId id="333" r:id="rId22"/>
    <p:sldId id="334" r:id="rId23"/>
    <p:sldId id="346" r:id="rId24"/>
    <p:sldId id="359" r:id="rId25"/>
    <p:sldId id="357" r:id="rId26"/>
    <p:sldId id="340" r:id="rId27"/>
    <p:sldId id="356" r:id="rId28"/>
    <p:sldId id="348" r:id="rId29"/>
    <p:sldId id="347" r:id="rId30"/>
    <p:sldId id="343" r:id="rId31"/>
    <p:sldId id="349" r:id="rId32"/>
    <p:sldId id="369" r:id="rId33"/>
    <p:sldId id="328" r:id="rId34"/>
    <p:sldId id="337" r:id="rId35"/>
    <p:sldId id="3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4354" autoAdjust="0"/>
  </p:normalViewPr>
  <p:slideViewPr>
    <p:cSldViewPr snapToGrid="0">
      <p:cViewPr varScale="1">
        <p:scale>
          <a:sx n="85" d="100"/>
          <a:sy n="85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to GH</a:t>
            </a:r>
          </a:p>
          <a:p>
            <a:r>
              <a:rPr lang="en-US" dirty="0"/>
              <a:t>Login to GH incognito</a:t>
            </a:r>
          </a:p>
          <a:p>
            <a:r>
              <a:rPr lang="en-US" dirty="0"/>
              <a:t>Reset </a:t>
            </a:r>
            <a:r>
              <a:rPr lang="en-US"/>
              <a:t>databases back to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5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2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update with latest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8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database-devop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7xqDBTRpGQ&amp;feature=youtu.be" TargetMode="External"/><Relationship Id="rId5" Type="http://schemas.openxmlformats.org/officeDocument/2006/relationships/hyperlink" Target="https://assets.red-gate.com/solutions/database-devops/state-of-database-devops-2021.pdf" TargetMode="External"/><Relationship Id="rId4" Type="http://schemas.openxmlformats.org/officeDocument/2006/relationships/hyperlink" Target="https://www.red-gate.com/simple-talk/sql/database-devops-sql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meetup.com/iadnu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scottsauber.com/" TargetMode="External"/><Relationship Id="rId4" Type="http://schemas.openxmlformats.org/officeDocument/2006/relationships/hyperlink" Target="https://www.red-gate.com/hub/events/friends-of-rg/friend/ScottSaub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37160"/>
            <a:ext cx="12192000" cy="69723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Database DevOps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95281"/>
            <a:ext cx="4184374" cy="5252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37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</a:t>
            </a:r>
            <a:r>
              <a:rPr lang="en-US" sz="6000" b="1" u="sng" dirty="0">
                <a:solidFill>
                  <a:schemeClr val="bg1"/>
                </a:solidFill>
              </a:rPr>
              <a:t>people</a:t>
            </a:r>
            <a:r>
              <a:rPr lang="en-US" sz="6000" dirty="0">
                <a:solidFill>
                  <a:schemeClr val="bg1"/>
                </a:solidFill>
              </a:rPr>
              <a:t>, </a:t>
            </a:r>
            <a:r>
              <a:rPr lang="en-US" sz="6000" b="1" u="sng" dirty="0">
                <a:solidFill>
                  <a:schemeClr val="bg1"/>
                </a:solidFill>
              </a:rPr>
              <a:t>process</a:t>
            </a:r>
            <a:r>
              <a:rPr lang="en-US" sz="6000" dirty="0">
                <a:solidFill>
                  <a:schemeClr val="bg1"/>
                </a:solidFill>
              </a:rPr>
              <a:t>, and </a:t>
            </a:r>
            <a:r>
              <a:rPr lang="en-US" sz="6000" b="1" u="sng" dirty="0">
                <a:solidFill>
                  <a:schemeClr val="bg1"/>
                </a:solidFill>
              </a:rPr>
              <a:t>products</a:t>
            </a:r>
            <a:r>
              <a:rPr lang="en-US" sz="6000" dirty="0">
                <a:solidFill>
                  <a:schemeClr val="bg1"/>
                </a:solidFill>
              </a:rPr>
              <a:t>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69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</a:t>
            </a:r>
            <a:r>
              <a:rPr lang="en-US" sz="6000" b="1" u="sng" dirty="0">
                <a:solidFill>
                  <a:schemeClr val="bg1"/>
                </a:solidFill>
              </a:rPr>
              <a:t>value</a:t>
            </a:r>
            <a:r>
              <a:rPr lang="en-US" sz="6000" dirty="0">
                <a:solidFill>
                  <a:schemeClr val="bg1"/>
                </a:solidFill>
              </a:rPr>
              <a:t> to our </a:t>
            </a:r>
            <a:r>
              <a:rPr lang="en-US" sz="6000" b="1" u="sng" dirty="0">
                <a:solidFill>
                  <a:schemeClr val="bg1"/>
                </a:solidFill>
              </a:rPr>
              <a:t>end users</a:t>
            </a:r>
            <a:r>
              <a:rPr lang="en-US" sz="60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91515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“You can’t change culture and process with a credit card.”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Julie Gunderson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Pager Duty</a:t>
            </a:r>
          </a:p>
        </p:txBody>
      </p:sp>
      <p:pic>
        <p:nvPicPr>
          <p:cNvPr id="1028" name="Picture 4" descr="Julie Gunderson - devopsdays Los Angeles 2020">
            <a:extLst>
              <a:ext uri="{FF2B5EF4-FFF2-40B4-BE49-F238E27FC236}">
                <a16:creationId xmlns:a16="http://schemas.microsoft.com/office/drawing/2014/main" id="{1883C3ED-885F-1A60-7C4C-76D25750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17" y="4770123"/>
            <a:ext cx="2093075" cy="2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8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Outputs of Database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Outputs of Database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FBBA1EF-0AB7-496A-3061-36DE641CF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753" y="1647739"/>
            <a:ext cx="8278898" cy="50119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30FFC-F326-AB47-F86A-72EEA80870D0}"/>
              </a:ext>
            </a:extLst>
          </p:cNvPr>
          <p:cNvSpPr/>
          <p:nvPr/>
        </p:nvSpPr>
        <p:spPr>
          <a:xfrm>
            <a:off x="4352982" y="2359919"/>
            <a:ext cx="5393317" cy="50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062DC-E5F8-E18B-2D6C-FAAD9BACB07B}"/>
              </a:ext>
            </a:extLst>
          </p:cNvPr>
          <p:cNvSpPr/>
          <p:nvPr/>
        </p:nvSpPr>
        <p:spPr>
          <a:xfrm>
            <a:off x="4352982" y="2909497"/>
            <a:ext cx="5393317" cy="50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00E36-133F-F81B-8BD9-A5FF3EB53589}"/>
              </a:ext>
            </a:extLst>
          </p:cNvPr>
          <p:cNvSpPr/>
          <p:nvPr/>
        </p:nvSpPr>
        <p:spPr>
          <a:xfrm>
            <a:off x="3134544" y="5415806"/>
            <a:ext cx="4728202" cy="50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Source Control traditionally not built-in to Database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</a:t>
            </a:r>
          </a:p>
          <a:p>
            <a:r>
              <a:rPr lang="en-US" dirty="0"/>
              <a:t>Requires </a:t>
            </a:r>
            <a:r>
              <a:rPr lang="en-US" dirty="0" err="1"/>
              <a:t>Devs</a:t>
            </a:r>
            <a:r>
              <a:rPr lang="en-US" dirty="0"/>
              <a:t>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</a:t>
            </a:r>
            <a:r>
              <a:rPr lang="en-US" dirty="0">
                <a:hlinkClick r:id="rId3"/>
              </a:rPr>
              <a:t>they’re not</a:t>
            </a:r>
            <a:r>
              <a:rPr lang="en-US" dirty="0"/>
              <a:t>.  The crappy part of their job is, so they can do more value add work.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72%+ of companies do not have automated builds and deploys for their databases</a:t>
            </a:r>
          </a:p>
          <a:p>
            <a:r>
              <a:rPr lang="en-US" dirty="0"/>
              <a:t>The 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lot easier on greenfield databases</a:t>
            </a:r>
          </a:p>
          <a:p>
            <a:r>
              <a:rPr lang="en-US" dirty="0"/>
              <a:t>Start it from the very beginning of a new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7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2957"/>
            <a:ext cx="10515600" cy="33940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Let’s get to </a:t>
            </a:r>
            <a:r>
              <a:rPr lang="en-US" sz="6600" dirty="0" err="1"/>
              <a:t>DevOpsing</a:t>
            </a:r>
            <a:endParaRPr lang="en-US" sz="6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5F2807-E467-458E-8800-3C948291DF2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DDF336D-A9F8-4764-8766-9AF5C55F7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39E733-0EDA-49D9-AB11-FB371F3B2F1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database builds and deployments</a:t>
            </a:r>
          </a:p>
          <a:p>
            <a:r>
              <a:rPr lang="en-US" dirty="0"/>
              <a:t>Unsure where to get started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/>
              <a:t>Devs?</a:t>
            </a:r>
          </a:p>
          <a:p>
            <a:pPr lvl="1"/>
            <a:r>
              <a:rPr lang="en-US" dirty="0"/>
              <a:t>DBAs?</a:t>
            </a:r>
          </a:p>
          <a:p>
            <a:pPr lvl="1"/>
            <a:r>
              <a:rPr lang="en-US" dirty="0"/>
              <a:t>Managers?</a:t>
            </a:r>
          </a:p>
          <a:p>
            <a:pPr lvl="1"/>
            <a:r>
              <a:rPr lang="en-US" dirty="0"/>
              <a:t>Other?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 -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r>
              <a:rPr lang="en-US" dirty="0"/>
              <a:t>Migration-based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1B22-6701-4D23-A124-D2B46EDCA71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E0DA7B-614E-445E-9F99-52325FF4A4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DBD7E-2861-45C0-A210-28945EAE0E0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“ideal model” of your DB.</a:t>
            </a:r>
          </a:p>
          <a:p>
            <a:r>
              <a:rPr lang="en-US" dirty="0"/>
              <a:t>Let a tool figure out how to migrate your Production DB to that ideal model.</a:t>
            </a:r>
          </a:p>
          <a:p>
            <a:r>
              <a:rPr lang="en-US" dirty="0"/>
              <a:t>Examples of tools: Redgate SQL Source Control and Microsoft DACPAC</a:t>
            </a:r>
          </a:p>
          <a:p>
            <a:r>
              <a:rPr lang="en-US" dirty="0"/>
              <a:t>I do not prefer this approach</a:t>
            </a:r>
          </a:p>
          <a:p>
            <a:pPr lvl="1"/>
            <a:r>
              <a:rPr lang="en-US" dirty="0"/>
              <a:t>Scenarios like Column Renames</a:t>
            </a:r>
          </a:p>
          <a:p>
            <a:pPr lvl="1"/>
            <a:r>
              <a:rPr lang="en-US" dirty="0"/>
              <a:t>Minimal insight into “how” it got there.</a:t>
            </a:r>
          </a:p>
          <a:p>
            <a:r>
              <a:rPr lang="en-US" dirty="0"/>
              <a:t>This approach is losing mindshare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DAB3C-6A78-4029-9038-491FA3CF315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D6D0F53-1479-4163-A855-CB7297319AD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AD4C0E-E203-49CF-8D37-633F70A39CA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Write them up front during dev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Flyway, EF Migrations, </a:t>
            </a:r>
            <a:r>
              <a:rPr lang="en-US" dirty="0" err="1"/>
              <a:t>DbUp</a:t>
            </a:r>
            <a:r>
              <a:rPr lang="en-US" dirty="0"/>
              <a:t>, 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r>
              <a:rPr lang="en-US" dirty="0"/>
              <a:t>One Pull Request/Commit for the application code and SQL code</a:t>
            </a:r>
          </a:p>
          <a:p>
            <a:r>
              <a:rPr lang="en-US" dirty="0"/>
              <a:t>Ideally Final Schema and Migrations live together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for you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DBA/senior person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Workflow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Add Migration</a:t>
            </a:r>
          </a:p>
          <a:p>
            <a:r>
              <a:rPr lang="en-US" dirty="0"/>
              <a:t>Reviewed by DBA/senior person</a:t>
            </a:r>
          </a:p>
          <a:p>
            <a:r>
              <a:rPr lang="en-US" dirty="0"/>
              <a:t>Build server</a:t>
            </a:r>
          </a:p>
          <a:p>
            <a:r>
              <a:rPr lang="en-US" dirty="0"/>
              <a:t>Deploy changes to databases</a:t>
            </a:r>
          </a:p>
          <a:p>
            <a:r>
              <a:rPr lang="en-US" dirty="0"/>
              <a:t>Promote through environments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644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Multi-tenant challenges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r>
              <a:rPr lang="en-US" dirty="0"/>
              <a:t>Danny the Deployer</a:t>
            </a:r>
          </a:p>
          <a:p>
            <a:pPr lvl="1"/>
            <a:r>
              <a:rPr lang="en-US" dirty="0"/>
              <a:t>Doesn’t fully buy in to Source Controlling the DB</a:t>
            </a:r>
          </a:p>
          <a:p>
            <a:pPr lvl="1"/>
            <a:r>
              <a:rPr lang="en-US" dirty="0"/>
              <a:t>Goes directly to Prod without Source Controlling</a:t>
            </a:r>
          </a:p>
          <a:p>
            <a:pPr lvl="1"/>
            <a:r>
              <a:rPr lang="en-US" dirty="0"/>
              <a:t>Inevitably causes pain later</a:t>
            </a:r>
          </a:p>
          <a:p>
            <a:pPr lvl="1"/>
            <a:r>
              <a:rPr lang="en-US" dirty="0"/>
              <a:t>“I’ll just do this, this one time.”</a:t>
            </a:r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You can do this…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…does your organization want to?</a:t>
            </a:r>
          </a:p>
        </p:txBody>
      </p:sp>
    </p:spTree>
    <p:extLst>
      <p:ext uri="{BB962C8B-B14F-4D97-AF65-F5344CB8AC3E}">
        <p14:creationId xmlns:p14="http://schemas.microsoft.com/office/powerpoint/2010/main" val="2396862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https://github.com/scottsauber/database-devops</a:t>
            </a:r>
          </a:p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5"/>
              </a:rPr>
              <a:t>State of DB DevOps 2021 Survey</a:t>
            </a:r>
            <a:endParaRPr lang="en-US" dirty="0"/>
          </a:p>
          <a:p>
            <a:r>
              <a:rPr lang="en-US" dirty="0">
                <a:hlinkClick r:id="rId6"/>
              </a:rPr>
              <a:t>DB DevOps with Jeffrey Palermo and Paul </a:t>
            </a:r>
            <a:r>
              <a:rPr lang="en-US" dirty="0" err="1">
                <a:hlinkClick r:id="rId6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Follow up: ssauber@leantechniques.com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32537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databases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3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/>
              <a:t>Automated dozens of databases</a:t>
            </a:r>
          </a:p>
          <a:p>
            <a:r>
              <a:rPr lang="en-US" dirty="0">
                <a:hlinkClick r:id="rId4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5"/>
              </a:rPr>
              <a:t>scottsauber.com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755454" y="3650513"/>
            <a:ext cx="3627374" cy="223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2CBB1C8-2801-43D3-BA5C-48A783C73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9"/>
          <a:stretch/>
        </p:blipFill>
        <p:spPr bwMode="auto">
          <a:xfrm>
            <a:off x="8639005" y="1534986"/>
            <a:ext cx="186027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Types of team interactions with DB’s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/>
              <a:t>Devs write, review, and deploy the SQL</a:t>
            </a:r>
          </a:p>
          <a:p>
            <a:r>
              <a:rPr lang="en-US" dirty="0"/>
              <a:t>Devs write the SQL and give to DBA to review and deploy</a:t>
            </a:r>
          </a:p>
          <a:p>
            <a:r>
              <a:rPr lang="en-US" dirty="0"/>
              <a:t>Devs tell DBA’s what they want, DBA’s write, review and deploy the SQL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approach (i.e. </a:t>
            </a:r>
            <a:r>
              <a:rPr lang="en-US" dirty="0" err="1"/>
              <a:t>RedGate</a:t>
            </a:r>
            <a:r>
              <a:rPr lang="en-US" dirty="0"/>
              <a:t> SQL Compare)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That DB is then compared to a Prod or Prod-like DB to compare changes</a:t>
            </a:r>
          </a:p>
          <a:p>
            <a:pPr lvl="1"/>
            <a:r>
              <a:rPr lang="en-US" dirty="0"/>
              <a:t>Tool generates script to deploy</a:t>
            </a:r>
          </a:p>
          <a:p>
            <a:pPr lvl="1"/>
            <a:r>
              <a:rPr lang="en-US" dirty="0"/>
              <a:t>Script is deployed to Prod</a:t>
            </a:r>
          </a:p>
          <a:p>
            <a:r>
              <a:rPr lang="en-US" dirty="0"/>
              <a:t>SQL Script approach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Developer/DBA accumulates scripts </a:t>
            </a:r>
          </a:p>
          <a:p>
            <a:pPr lvl="1"/>
            <a:r>
              <a:rPr lang="en-US" dirty="0"/>
              <a:t>Developer/DBA runs scripts against Prod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pPr lvl="1"/>
            <a:r>
              <a:rPr lang="en-US" dirty="0"/>
              <a:t>No easy rollbacks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pPr lvl="1"/>
            <a:r>
              <a:rPr lang="en-US" dirty="0"/>
              <a:t>Script order can get out of whack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16515</TotalTime>
  <Words>1405</Words>
  <Application>Microsoft Office PowerPoint</Application>
  <PresentationFormat>Widescreen</PresentationFormat>
  <Paragraphs>281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Database DevOps</vt:lpstr>
      <vt:lpstr>Audience</vt:lpstr>
      <vt:lpstr>Agenda</vt:lpstr>
      <vt:lpstr>Goals</vt:lpstr>
      <vt:lpstr>Who am I? </vt:lpstr>
      <vt:lpstr>Types of team interactions with DB’s</vt:lpstr>
      <vt:lpstr>What a manual workflow may look like today</vt:lpstr>
      <vt:lpstr>What’s wrong with these approaches?</vt:lpstr>
      <vt:lpstr>PowerPoint Presentation</vt:lpstr>
      <vt:lpstr>PowerPoint Presentation</vt:lpstr>
      <vt:lpstr>PowerPoint Presentation</vt:lpstr>
      <vt:lpstr>PowerPoint Presentation</vt:lpstr>
      <vt:lpstr>Desired Outputs of Database DevOpsifying</vt:lpstr>
      <vt:lpstr>Desired Outputs of Database DevOpsifying</vt:lpstr>
      <vt:lpstr>Why is this hard?</vt:lpstr>
      <vt:lpstr>Why is this hard?</vt:lpstr>
      <vt:lpstr>Why is this hard?</vt:lpstr>
      <vt:lpstr>PowerPoint Presentation</vt:lpstr>
      <vt:lpstr>Source Control: What</vt:lpstr>
      <vt:lpstr>Source Control: How - Methodologies</vt:lpstr>
      <vt:lpstr>Source Control: Model-based</vt:lpstr>
      <vt:lpstr>Source Control: Migration-based</vt:lpstr>
      <vt:lpstr>Source Control: How</vt:lpstr>
      <vt:lpstr>Automated Builds: How</vt:lpstr>
      <vt:lpstr>Automated Deployments: How</vt:lpstr>
      <vt:lpstr>Proposed Workflow</vt:lpstr>
      <vt:lpstr>Workflow Demo</vt:lpstr>
      <vt:lpstr>Common Gotcha’s Building The Database</vt:lpstr>
      <vt:lpstr>A Word On Rollbacks</vt:lpstr>
      <vt:lpstr>People Challenges</vt:lpstr>
      <vt:lpstr>Takeaways</vt:lpstr>
      <vt:lpstr>PowerPoint Presentation</vt:lpstr>
      <vt:lpstr>Resources</vt:lpstr>
      <vt:lpstr>Questions? Follow up: ssauber@leantechniques.com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</cp:lastModifiedBy>
  <cp:revision>46</cp:revision>
  <dcterms:created xsi:type="dcterms:W3CDTF">2019-06-08T15:53:23Z</dcterms:created>
  <dcterms:modified xsi:type="dcterms:W3CDTF">2022-05-10T12:13:54Z</dcterms:modified>
</cp:coreProperties>
</file>