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notesMasterIdLst>
    <p:notesMasterId r:id="rId43"/>
  </p:notesMasterIdLst>
  <p:sldIdLst>
    <p:sldId id="257" r:id="rId2"/>
    <p:sldId id="285" r:id="rId3"/>
    <p:sldId id="326" r:id="rId4"/>
    <p:sldId id="369" r:id="rId5"/>
    <p:sldId id="327" r:id="rId6"/>
    <p:sldId id="328" r:id="rId7"/>
    <p:sldId id="329" r:id="rId8"/>
    <p:sldId id="338" r:id="rId9"/>
    <p:sldId id="345" r:id="rId10"/>
    <p:sldId id="330" r:id="rId11"/>
    <p:sldId id="343" r:id="rId12"/>
    <p:sldId id="342" r:id="rId13"/>
    <p:sldId id="370" r:id="rId14"/>
    <p:sldId id="371" r:id="rId15"/>
    <p:sldId id="340" r:id="rId16"/>
    <p:sldId id="341" r:id="rId17"/>
    <p:sldId id="346" r:id="rId18"/>
    <p:sldId id="347" r:id="rId19"/>
    <p:sldId id="354" r:id="rId20"/>
    <p:sldId id="351" r:id="rId21"/>
    <p:sldId id="352" r:id="rId22"/>
    <p:sldId id="349" r:id="rId23"/>
    <p:sldId id="350" r:id="rId24"/>
    <p:sldId id="353" r:id="rId25"/>
    <p:sldId id="355" r:id="rId26"/>
    <p:sldId id="356" r:id="rId27"/>
    <p:sldId id="357" r:id="rId28"/>
    <p:sldId id="360" r:id="rId29"/>
    <p:sldId id="358" r:id="rId30"/>
    <p:sldId id="359" r:id="rId31"/>
    <p:sldId id="361" r:id="rId32"/>
    <p:sldId id="362" r:id="rId33"/>
    <p:sldId id="363" r:id="rId34"/>
    <p:sldId id="364" r:id="rId35"/>
    <p:sldId id="366" r:id="rId36"/>
    <p:sldId id="367" r:id="rId37"/>
    <p:sldId id="334" r:id="rId38"/>
    <p:sldId id="368" r:id="rId39"/>
    <p:sldId id="336" r:id="rId40"/>
    <p:sldId id="266" r:id="rId41"/>
    <p:sldId id="337"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F69B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9" autoAdjust="0"/>
    <p:restoredTop sz="83626" autoAdjust="0"/>
  </p:normalViewPr>
  <p:slideViewPr>
    <p:cSldViewPr snapToGrid="0">
      <p:cViewPr varScale="1">
        <p:scale>
          <a:sx n="95" d="100"/>
          <a:sy n="95" d="100"/>
        </p:scale>
        <p:origin x="1134"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BF47D1-607F-45EE-AE63-C10CF3AC8DD9}" type="datetimeFigureOut">
              <a:rPr lang="en-US" smtClean="0"/>
              <a:t>8/6/2022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C074461-D808-4EBD-B8B3-953FBFCC6ED3}" type="slidenum">
              <a:rPr lang="en-US" smtClean="0"/>
              <a:t>‹#›</a:t>
            </a:fld>
            <a:endParaRPr lang="en-US"/>
          </a:p>
        </p:txBody>
      </p:sp>
    </p:spTree>
    <p:extLst>
      <p:ext uri="{BB962C8B-B14F-4D97-AF65-F5344CB8AC3E}">
        <p14:creationId xmlns:p14="http://schemas.microsoft.com/office/powerpoint/2010/main" val="25389712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Pre-check:</a:t>
            </a:r>
          </a:p>
          <a:p>
            <a:r>
              <a:rPr lang="en-US" dirty="0"/>
              <a:t>docker </a:t>
            </a:r>
            <a:r>
              <a:rPr lang="en-US" dirty="0" err="1"/>
              <a:t>ps</a:t>
            </a:r>
            <a:r>
              <a:rPr lang="en-US" dirty="0"/>
              <a:t> and then kill any running container</a:t>
            </a:r>
          </a:p>
          <a:p>
            <a:r>
              <a:rPr lang="en-US" dirty="0"/>
              <a:t>docker-compose down &amp;&amp; docker-compose up -d</a:t>
            </a:r>
          </a:p>
          <a:p>
            <a:r>
              <a:rPr lang="en-US" dirty="0"/>
              <a:t>Dotnet watch run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New Database for </a:t>
            </a:r>
            <a:r>
              <a:rPr lang="en-US" dirty="0" err="1"/>
              <a:t>Hangfire</a:t>
            </a:r>
            <a:endParaRPr lang="en-US" dirty="0"/>
          </a:p>
          <a:p>
            <a:r>
              <a:rPr lang="en-US" dirty="0"/>
              <a:t>Solution Open</a:t>
            </a:r>
          </a:p>
        </p:txBody>
      </p:sp>
      <p:sp>
        <p:nvSpPr>
          <p:cNvPr id="4" name="Slide Number Placeholder 3"/>
          <p:cNvSpPr>
            <a:spLocks noGrp="1"/>
          </p:cNvSpPr>
          <p:nvPr>
            <p:ph type="sldNum" sz="quarter" idx="5"/>
          </p:nvPr>
        </p:nvSpPr>
        <p:spPr/>
        <p:txBody>
          <a:bodyPr/>
          <a:lstStyle/>
          <a:p>
            <a:fld id="{EACEE071-6BA9-400B-8DDD-7178D39C29B3}" type="slidenum">
              <a:rPr lang="en-US" smtClean="0"/>
              <a:t>1</a:t>
            </a:fld>
            <a:endParaRPr lang="en-US"/>
          </a:p>
        </p:txBody>
      </p:sp>
    </p:spTree>
    <p:extLst>
      <p:ext uri="{BB962C8B-B14F-4D97-AF65-F5344CB8AC3E}">
        <p14:creationId xmlns:p14="http://schemas.microsoft.com/office/powerpoint/2010/main" val="36908173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10</a:t>
            </a:fld>
            <a:endParaRPr lang="en-US"/>
          </a:p>
        </p:txBody>
      </p:sp>
    </p:spTree>
    <p:extLst>
      <p:ext uri="{BB962C8B-B14F-4D97-AF65-F5344CB8AC3E}">
        <p14:creationId xmlns:p14="http://schemas.microsoft.com/office/powerpoint/2010/main" val="22061073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Show what’s involved with an </a:t>
            </a:r>
            <a:r>
              <a:rPr lang="en-US" dirty="0" err="1"/>
              <a:t>IHostedService</a:t>
            </a:r>
            <a:endParaRPr lang="en-US" dirty="0"/>
          </a:p>
          <a:p>
            <a:pPr marL="171450" indent="-171450">
              <a:buFontTx/>
              <a:buChar char="-"/>
            </a:pPr>
            <a:r>
              <a:rPr lang="en-US" dirty="0" err="1"/>
              <a:t>StartAsync</a:t>
            </a:r>
            <a:endParaRPr lang="en-US" dirty="0"/>
          </a:p>
          <a:p>
            <a:pPr marL="171450" indent="-171450">
              <a:buFontTx/>
              <a:buChar char="-"/>
            </a:pPr>
            <a:r>
              <a:rPr lang="en-US" dirty="0" err="1"/>
              <a:t>StopAsync</a:t>
            </a:r>
            <a:endParaRPr lang="en-US" dirty="0"/>
          </a:p>
          <a:p>
            <a:r>
              <a:rPr lang="en-US" dirty="0"/>
              <a:t>Show registering</a:t>
            </a:r>
          </a:p>
          <a:p>
            <a:r>
              <a:rPr lang="en-US" dirty="0"/>
              <a:t>Show what happens when you return the Task or await it</a:t>
            </a:r>
          </a:p>
        </p:txBody>
      </p:sp>
      <p:sp>
        <p:nvSpPr>
          <p:cNvPr id="4" name="Slide Number Placeholder 3"/>
          <p:cNvSpPr>
            <a:spLocks noGrp="1"/>
          </p:cNvSpPr>
          <p:nvPr>
            <p:ph type="sldNum" sz="quarter" idx="5"/>
          </p:nvPr>
        </p:nvSpPr>
        <p:spPr/>
        <p:txBody>
          <a:bodyPr/>
          <a:lstStyle/>
          <a:p>
            <a:fld id="{EC074461-D808-4EBD-B8B3-953FBFCC6ED3}" type="slidenum">
              <a:rPr lang="en-US" smtClean="0"/>
              <a:t>11</a:t>
            </a:fld>
            <a:endParaRPr lang="en-US"/>
          </a:p>
        </p:txBody>
      </p:sp>
    </p:spTree>
    <p:extLst>
      <p:ext uri="{BB962C8B-B14F-4D97-AF65-F5344CB8AC3E}">
        <p14:creationId xmlns:p14="http://schemas.microsoft.com/office/powerpoint/2010/main" val="42816038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12</a:t>
            </a:fld>
            <a:endParaRPr lang="en-US"/>
          </a:p>
        </p:txBody>
      </p:sp>
    </p:spTree>
    <p:extLst>
      <p:ext uri="{BB962C8B-B14F-4D97-AF65-F5344CB8AC3E}">
        <p14:creationId xmlns:p14="http://schemas.microsoft.com/office/powerpoint/2010/main" val="11428260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13</a:t>
            </a:fld>
            <a:endParaRPr lang="en-US"/>
          </a:p>
        </p:txBody>
      </p:sp>
    </p:spTree>
    <p:extLst>
      <p:ext uri="{BB962C8B-B14F-4D97-AF65-F5344CB8AC3E}">
        <p14:creationId xmlns:p14="http://schemas.microsoft.com/office/powerpoint/2010/main" val="17671182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14</a:t>
            </a:fld>
            <a:endParaRPr lang="en-US"/>
          </a:p>
        </p:txBody>
      </p:sp>
    </p:spTree>
    <p:extLst>
      <p:ext uri="{BB962C8B-B14F-4D97-AF65-F5344CB8AC3E}">
        <p14:creationId xmlns:p14="http://schemas.microsoft.com/office/powerpoint/2010/main" val="23456164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BackgroundService</a:t>
            </a:r>
            <a:r>
              <a:rPr lang="en-US" dirty="0"/>
              <a:t> which we’ll talk about later solves some of the basic starting and stopping problems people have, and you can even override each if you need to customize it.  But if you’re not going to use the base implementations at all, then you will probably just be better off implementing the </a:t>
            </a:r>
            <a:r>
              <a:rPr lang="en-US" dirty="0" err="1"/>
              <a:t>IHostedService</a:t>
            </a:r>
            <a:r>
              <a:rPr lang="en-US" dirty="0"/>
              <a:t> directly.</a:t>
            </a:r>
          </a:p>
        </p:txBody>
      </p:sp>
      <p:sp>
        <p:nvSpPr>
          <p:cNvPr id="4" name="Slide Number Placeholder 3"/>
          <p:cNvSpPr>
            <a:spLocks noGrp="1"/>
          </p:cNvSpPr>
          <p:nvPr>
            <p:ph type="sldNum" sz="quarter" idx="10"/>
          </p:nvPr>
        </p:nvSpPr>
        <p:spPr/>
        <p:txBody>
          <a:bodyPr/>
          <a:lstStyle/>
          <a:p>
            <a:fld id="{2B57EC6A-F5A4-441D-B3C5-D1EF8312AF7C}" type="slidenum">
              <a:rPr lang="en-US" smtClean="0"/>
              <a:t>15</a:t>
            </a:fld>
            <a:endParaRPr lang="en-US"/>
          </a:p>
        </p:txBody>
      </p:sp>
    </p:spTree>
    <p:extLst>
      <p:ext uri="{BB962C8B-B14F-4D97-AF65-F5344CB8AC3E}">
        <p14:creationId xmlns:p14="http://schemas.microsoft.com/office/powerpoint/2010/main" val="48455939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16</a:t>
            </a:fld>
            <a:endParaRPr lang="en-US"/>
          </a:p>
        </p:txBody>
      </p:sp>
    </p:spTree>
    <p:extLst>
      <p:ext uri="{BB962C8B-B14F-4D97-AF65-F5344CB8AC3E}">
        <p14:creationId xmlns:p14="http://schemas.microsoft.com/office/powerpoint/2010/main" val="332041611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C074461-D808-4EBD-B8B3-953FBFCC6ED3}" type="slidenum">
              <a:rPr lang="en-US" smtClean="0"/>
              <a:t>17</a:t>
            </a:fld>
            <a:endParaRPr lang="en-US"/>
          </a:p>
        </p:txBody>
      </p:sp>
    </p:spTree>
    <p:extLst>
      <p:ext uri="{BB962C8B-B14F-4D97-AF65-F5344CB8AC3E}">
        <p14:creationId xmlns:p14="http://schemas.microsoft.com/office/powerpoint/2010/main" val="38233275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18</a:t>
            </a:fld>
            <a:endParaRPr lang="en-US"/>
          </a:p>
        </p:txBody>
      </p:sp>
    </p:spTree>
    <p:extLst>
      <p:ext uri="{BB962C8B-B14F-4D97-AF65-F5344CB8AC3E}">
        <p14:creationId xmlns:p14="http://schemas.microsoft.com/office/powerpoint/2010/main" val="119852187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Show what’s involved with a </a:t>
            </a:r>
            <a:r>
              <a:rPr lang="en-US" dirty="0" err="1"/>
              <a:t>BackgroundService</a:t>
            </a:r>
            <a:endParaRPr lang="en-US" dirty="0"/>
          </a:p>
          <a:p>
            <a:pPr marL="171450" indent="-171450">
              <a:buFontTx/>
              <a:buChar char="-"/>
            </a:pPr>
            <a:r>
              <a:rPr lang="en-US" dirty="0"/>
              <a:t>Execute Async</a:t>
            </a:r>
          </a:p>
          <a:p>
            <a:pPr marL="171450" indent="-171450">
              <a:buFontTx/>
              <a:buChar char="-"/>
            </a:pPr>
            <a:r>
              <a:rPr lang="en-US" dirty="0"/>
              <a:t>Override </a:t>
            </a:r>
            <a:r>
              <a:rPr lang="en-US" dirty="0" err="1"/>
              <a:t>StartAsync</a:t>
            </a:r>
            <a:endParaRPr lang="en-US" dirty="0"/>
          </a:p>
          <a:p>
            <a:pPr marL="171450" indent="-171450">
              <a:buFontTx/>
              <a:buChar char="-"/>
            </a:pPr>
            <a:r>
              <a:rPr lang="en-US" dirty="0"/>
              <a:t>Override </a:t>
            </a:r>
            <a:r>
              <a:rPr lang="en-US" dirty="0" err="1"/>
              <a:t>StopAsync</a:t>
            </a:r>
            <a:endParaRPr lang="en-US" dirty="0"/>
          </a:p>
          <a:p>
            <a:r>
              <a:rPr lang="en-US" dirty="0"/>
              <a:t>Show registering with DI</a:t>
            </a:r>
          </a:p>
        </p:txBody>
      </p:sp>
      <p:sp>
        <p:nvSpPr>
          <p:cNvPr id="4" name="Slide Number Placeholder 3"/>
          <p:cNvSpPr>
            <a:spLocks noGrp="1"/>
          </p:cNvSpPr>
          <p:nvPr>
            <p:ph type="sldNum" sz="quarter" idx="5"/>
          </p:nvPr>
        </p:nvSpPr>
        <p:spPr/>
        <p:txBody>
          <a:bodyPr/>
          <a:lstStyle/>
          <a:p>
            <a:fld id="{EC074461-D808-4EBD-B8B3-953FBFCC6ED3}" type="slidenum">
              <a:rPr lang="en-US" smtClean="0"/>
              <a:t>19</a:t>
            </a:fld>
            <a:endParaRPr lang="en-US"/>
          </a:p>
        </p:txBody>
      </p:sp>
    </p:spTree>
    <p:extLst>
      <p:ext uri="{BB962C8B-B14F-4D97-AF65-F5344CB8AC3E}">
        <p14:creationId xmlns:p14="http://schemas.microsoft.com/office/powerpoint/2010/main" val="38747233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Just to level set expectations and some assumptions I had when I made this talk.  I had a very particular audience in mind, so hopefully this is lines up with you, so that you can get the most out of </a:t>
            </a:r>
            <a:r>
              <a:rPr lang="en-US"/>
              <a:t>this session.  </a:t>
            </a:r>
            <a:r>
              <a:rPr lang="en-US" dirty="0"/>
              <a:t>This talk targets existing .NET Core Developers who are familiar with the .NET Core/ASP.NET Core ecosystem and need to run a background task, but are maybe unsure of their options and which one to choose.  Or maybe they know all the options but aren’t quite sure when you should use which one.  Those are all things we are going to talk about today and get those questions answered.</a:t>
            </a:r>
          </a:p>
        </p:txBody>
      </p:sp>
      <p:sp>
        <p:nvSpPr>
          <p:cNvPr id="4" name="Slide Number Placeholder 3"/>
          <p:cNvSpPr>
            <a:spLocks noGrp="1"/>
          </p:cNvSpPr>
          <p:nvPr>
            <p:ph type="sldNum" sz="quarter" idx="10"/>
          </p:nvPr>
        </p:nvSpPr>
        <p:spPr/>
        <p:txBody>
          <a:bodyPr/>
          <a:lstStyle/>
          <a:p>
            <a:fld id="{2B57EC6A-F5A4-441D-B3C5-D1EF8312AF7C}" type="slidenum">
              <a:rPr lang="en-US" smtClean="0"/>
              <a:t>2</a:t>
            </a:fld>
            <a:endParaRPr lang="en-US"/>
          </a:p>
        </p:txBody>
      </p:sp>
    </p:spTree>
    <p:extLst>
      <p:ext uri="{BB962C8B-B14F-4D97-AF65-F5344CB8AC3E}">
        <p14:creationId xmlns:p14="http://schemas.microsoft.com/office/powerpoint/2010/main" val="63658228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20</a:t>
            </a:fld>
            <a:endParaRPr lang="en-US"/>
          </a:p>
        </p:txBody>
      </p:sp>
    </p:spTree>
    <p:extLst>
      <p:ext uri="{BB962C8B-B14F-4D97-AF65-F5344CB8AC3E}">
        <p14:creationId xmlns:p14="http://schemas.microsoft.com/office/powerpoint/2010/main" val="157167792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21</a:t>
            </a:fld>
            <a:endParaRPr lang="en-US"/>
          </a:p>
        </p:txBody>
      </p:sp>
    </p:spTree>
    <p:extLst>
      <p:ext uri="{BB962C8B-B14F-4D97-AF65-F5344CB8AC3E}">
        <p14:creationId xmlns:p14="http://schemas.microsoft.com/office/powerpoint/2010/main" val="381332243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22</a:t>
            </a:fld>
            <a:endParaRPr lang="en-US"/>
          </a:p>
        </p:txBody>
      </p:sp>
    </p:spTree>
    <p:extLst>
      <p:ext uri="{BB962C8B-B14F-4D97-AF65-F5344CB8AC3E}">
        <p14:creationId xmlns:p14="http://schemas.microsoft.com/office/powerpoint/2010/main" val="413020838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when do I not use </a:t>
            </a:r>
            <a:r>
              <a:rPr lang="en-US" dirty="0" err="1"/>
              <a:t>BackgroundServices</a:t>
            </a:r>
            <a:r>
              <a:rPr lang="en-US" dirty="0"/>
              <a:t>?</a:t>
            </a:r>
          </a:p>
          <a:p>
            <a:endParaRPr lang="en-US" dirty="0"/>
          </a:p>
          <a:p>
            <a:pPr marL="171450" indent="-171450">
              <a:buFontTx/>
              <a:buChar char="-"/>
            </a:pPr>
            <a:r>
              <a:rPr lang="en-US" dirty="0"/>
              <a:t>Just like with an </a:t>
            </a:r>
            <a:r>
              <a:rPr lang="en-US" dirty="0" err="1"/>
              <a:t>IHostedService</a:t>
            </a:r>
            <a:r>
              <a:rPr lang="en-US" dirty="0"/>
              <a:t>, a </a:t>
            </a:r>
            <a:r>
              <a:rPr lang="en-US" dirty="0" err="1"/>
              <a:t>BackgroundService</a:t>
            </a:r>
            <a:r>
              <a:rPr lang="en-US" dirty="0"/>
              <a:t> can be hosted inside the same process as the rest of your ASP.NET Core Application.  Whether you’re doing server-rendered HTML like Razor Pages or MVC, or if your ASP.NET Core app is simply an API.  If you choose to do this, this you assume the risk of co-locating that with your application.  The </a:t>
            </a:r>
            <a:r>
              <a:rPr lang="en-US" dirty="0" err="1"/>
              <a:t>BackgroundService</a:t>
            </a:r>
            <a:r>
              <a:rPr lang="en-US" dirty="0"/>
              <a:t> will share the same CPU, Memory, Network, etc. as the rest of the application.  Sometimes this is perfectly fine, and other times this will cause a “noisy neighbor” situation, where when your </a:t>
            </a:r>
            <a:r>
              <a:rPr lang="en-US" dirty="0" err="1"/>
              <a:t>BackgroundService</a:t>
            </a:r>
            <a:r>
              <a:rPr lang="en-US" dirty="0"/>
              <a:t> triggers, it will degrade the performance of your WebApp or API. </a:t>
            </a:r>
          </a:p>
          <a:p>
            <a:pPr marL="171450" indent="-171450">
              <a:buFontTx/>
              <a:buChar char="-"/>
            </a:pPr>
            <a:r>
              <a:rPr lang="en-US" dirty="0"/>
              <a:t>Now what I just said may seem like I’m advocating for separating all </a:t>
            </a:r>
            <a:r>
              <a:rPr lang="en-US" dirty="0" err="1"/>
              <a:t>BackgroundServices</a:t>
            </a:r>
            <a:r>
              <a:rPr lang="en-US" dirty="0"/>
              <a:t> from the rest of your application.  That is absolutely NOT what I’m advocating for.  Like all things with software It Depends.  I’ve definitely kept </a:t>
            </a:r>
            <a:r>
              <a:rPr lang="en-US" dirty="0" err="1"/>
              <a:t>BackgroundServices</a:t>
            </a:r>
            <a:r>
              <a:rPr lang="en-US" dirty="0"/>
              <a:t> in the same application as the other parts of my app, and I’ve also definitely moved some of them into another process.  What it comes down to is, does the inconvenience of having multiple </a:t>
            </a:r>
            <a:r>
              <a:rPr lang="en-US" dirty="0" err="1"/>
              <a:t>deployables</a:t>
            </a:r>
            <a:r>
              <a:rPr lang="en-US" dirty="0"/>
              <a:t> to operate outweigh the impact to the rest of your application.  As always the first rule of Distributed Software is…. Don’t, if you can help it.</a:t>
            </a:r>
          </a:p>
          <a:p>
            <a:pPr marL="171450" indent="-171450">
              <a:buFontTx/>
              <a:buChar char="-"/>
            </a:pPr>
            <a:endParaRPr lang="en-US" dirty="0"/>
          </a:p>
          <a:p>
            <a:pPr marL="171450" indent="-171450">
              <a:buFontTx/>
              <a:buChar char="-"/>
            </a:pPr>
            <a:r>
              <a:rPr lang="en-US" dirty="0"/>
              <a:t>Another reason for not using a </a:t>
            </a:r>
            <a:r>
              <a:rPr lang="en-US" dirty="0" err="1"/>
              <a:t>BackgroundService</a:t>
            </a:r>
            <a:r>
              <a:rPr lang="en-US" dirty="0"/>
              <a:t> would be is you have some sort of auto-scaler set up that automatically scales out and adds more instances of your application running.  This means your application will have multiples of the same </a:t>
            </a:r>
            <a:r>
              <a:rPr lang="en-US" dirty="0" err="1"/>
              <a:t>BackgroundService</a:t>
            </a:r>
            <a:r>
              <a:rPr lang="en-US" dirty="0"/>
              <a:t> running at the same time.  Depending on what your code is doing, if you don’t have some sort of locking mechanism, guarantee of only-once delivery from your queue, or some idempotent check to ensure you only process a single message one.</a:t>
            </a:r>
          </a:p>
        </p:txBody>
      </p:sp>
      <p:sp>
        <p:nvSpPr>
          <p:cNvPr id="4" name="Slide Number Placeholder 3"/>
          <p:cNvSpPr>
            <a:spLocks noGrp="1"/>
          </p:cNvSpPr>
          <p:nvPr>
            <p:ph type="sldNum" sz="quarter" idx="10"/>
          </p:nvPr>
        </p:nvSpPr>
        <p:spPr/>
        <p:txBody>
          <a:bodyPr/>
          <a:lstStyle/>
          <a:p>
            <a:fld id="{2B57EC6A-F5A4-441D-B3C5-D1EF8312AF7C}" type="slidenum">
              <a:rPr lang="en-US" smtClean="0"/>
              <a:t>23</a:t>
            </a:fld>
            <a:endParaRPr lang="en-US"/>
          </a:p>
        </p:txBody>
      </p:sp>
    </p:spTree>
    <p:extLst>
      <p:ext uri="{BB962C8B-B14F-4D97-AF65-F5344CB8AC3E}">
        <p14:creationId xmlns:p14="http://schemas.microsoft.com/office/powerpoint/2010/main" val="328565528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C074461-D808-4EBD-B8B3-953FBFCC6ED3}" type="slidenum">
              <a:rPr lang="en-US" smtClean="0"/>
              <a:t>24</a:t>
            </a:fld>
            <a:endParaRPr lang="en-US"/>
          </a:p>
        </p:txBody>
      </p:sp>
    </p:spTree>
    <p:extLst>
      <p:ext uri="{BB962C8B-B14F-4D97-AF65-F5344CB8AC3E}">
        <p14:creationId xmlns:p14="http://schemas.microsoft.com/office/powerpoint/2010/main" val="357317364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Essentially all the </a:t>
            </a:r>
            <a:r>
              <a:rPr lang="en-US" dirty="0" err="1"/>
              <a:t>WorkerService</a:t>
            </a:r>
            <a:r>
              <a:rPr lang="en-US" dirty="0"/>
              <a:t> is, is a console app with a few pre-configured options.</a:t>
            </a:r>
          </a:p>
          <a:p>
            <a:endParaRPr lang="en-US" dirty="0"/>
          </a:p>
          <a:p>
            <a:r>
              <a:rPr lang="en-US" dirty="0"/>
              <a:t>The </a:t>
            </a:r>
            <a:r>
              <a:rPr lang="en-US" dirty="0" err="1"/>
              <a:t>WorkerService</a:t>
            </a:r>
            <a:r>
              <a:rPr lang="en-US" dirty="0"/>
              <a:t>  allows you to boot up a generic </a:t>
            </a:r>
            <a:r>
              <a:rPr lang="en-US" dirty="0" err="1"/>
              <a:t>IHost</a:t>
            </a:r>
            <a:r>
              <a:rPr lang="en-US" dirty="0"/>
              <a:t> using the say </a:t>
            </a:r>
            <a:r>
              <a:rPr lang="en-US" dirty="0" err="1"/>
              <a:t>CreateDefaultBuilder</a:t>
            </a:r>
            <a:r>
              <a:rPr lang="en-US" dirty="0"/>
              <a:t> that you know from ASP.NET Core.  This means that you have the same configuration that you know and love from ASP.NET Core such as Configuration using </a:t>
            </a:r>
            <a:r>
              <a:rPr lang="en-US" dirty="0" err="1"/>
              <a:t>Ioptions</a:t>
            </a:r>
            <a:r>
              <a:rPr lang="en-US" dirty="0"/>
              <a:t> and </a:t>
            </a:r>
            <a:r>
              <a:rPr lang="en-US" dirty="0" err="1"/>
              <a:t>appsettings.json</a:t>
            </a:r>
            <a:r>
              <a:rPr lang="en-US" dirty="0"/>
              <a:t> files, environment variables, user secrets, etc.  It also gives you Dependency Injection using </a:t>
            </a:r>
            <a:r>
              <a:rPr lang="en-US" dirty="0" err="1"/>
              <a:t>Microsoft.Extensions.DependencyInjection</a:t>
            </a:r>
            <a:r>
              <a:rPr lang="en-US" dirty="0"/>
              <a:t> and the </a:t>
            </a:r>
            <a:r>
              <a:rPr lang="en-US" dirty="0" err="1"/>
              <a:t>ServiceProvider</a:t>
            </a:r>
            <a:r>
              <a:rPr lang="en-US" dirty="0"/>
              <a:t> you know from ASP.NET Core.  It also gives you the same </a:t>
            </a:r>
            <a:r>
              <a:rPr lang="en-US" dirty="0" err="1"/>
              <a:t>ILogger</a:t>
            </a:r>
            <a:r>
              <a:rPr lang="en-US" dirty="0"/>
              <a:t> interface you’re likely already familiar with from ASP.NET Core.  All of that is wired up for you out of the box in the </a:t>
            </a:r>
            <a:r>
              <a:rPr lang="en-US" dirty="0" err="1"/>
              <a:t>WorkerService</a:t>
            </a:r>
            <a:r>
              <a:rPr lang="en-US" dirty="0"/>
              <a:t> with just a few lines.</a:t>
            </a:r>
          </a:p>
          <a:p>
            <a:endParaRPr lang="en-US" dirty="0"/>
          </a:p>
          <a:p>
            <a:r>
              <a:rPr lang="en-US" dirty="0"/>
              <a:t>On top of that, it also creates you a Worker class that implements the </a:t>
            </a:r>
            <a:r>
              <a:rPr lang="en-US" dirty="0" err="1"/>
              <a:t>BackgroundService</a:t>
            </a:r>
            <a:r>
              <a:rPr lang="en-US" dirty="0"/>
              <a:t> base class and is already hooked up as a </a:t>
            </a:r>
            <a:r>
              <a:rPr lang="en-US" dirty="0" err="1"/>
              <a:t>HostedService</a:t>
            </a:r>
            <a:r>
              <a:rPr lang="en-US" dirty="0"/>
              <a:t> within the Dependency Injection container.  All you have to do from this point is plugin your custom code.</a:t>
            </a:r>
          </a:p>
          <a:p>
            <a:endParaRPr lang="en-US" dirty="0"/>
          </a:p>
          <a:p>
            <a:r>
              <a:rPr lang="en-US" dirty="0"/>
              <a:t>After you plugin your custom code, you will need to figure out how you want to host this </a:t>
            </a:r>
            <a:r>
              <a:rPr lang="en-US" dirty="0" err="1"/>
              <a:t>WorkerService</a:t>
            </a:r>
            <a:r>
              <a:rPr lang="en-US" dirty="0"/>
              <a:t>.  Do you want it to be a console app that gets triggered by some sort of cloud, enterprise scheduler, Kubernetes </a:t>
            </a:r>
            <a:r>
              <a:rPr lang="en-US" dirty="0" err="1"/>
              <a:t>cron</a:t>
            </a:r>
            <a:r>
              <a:rPr lang="en-US" dirty="0"/>
              <a:t> jobs, or Windows scheduled tasks.  If you don’t want it to be a console app, you can also hook up </a:t>
            </a:r>
            <a:r>
              <a:rPr lang="en-US" dirty="0" err="1"/>
              <a:t>WorkerServices</a:t>
            </a:r>
            <a:r>
              <a:rPr lang="en-US" dirty="0"/>
              <a:t> as Windows Services if you’re running on Windows or the starting a daemon in Linux using something like </a:t>
            </a:r>
            <a:r>
              <a:rPr lang="en-US" dirty="0" err="1"/>
              <a:t>systemd</a:t>
            </a:r>
            <a:r>
              <a:rPr lang="en-US" dirty="0"/>
              <a:t>.</a:t>
            </a:r>
          </a:p>
        </p:txBody>
      </p:sp>
      <p:sp>
        <p:nvSpPr>
          <p:cNvPr id="4" name="Slide Number Placeholder 3"/>
          <p:cNvSpPr>
            <a:spLocks noGrp="1"/>
          </p:cNvSpPr>
          <p:nvPr>
            <p:ph type="sldNum" sz="quarter" idx="10"/>
          </p:nvPr>
        </p:nvSpPr>
        <p:spPr/>
        <p:txBody>
          <a:bodyPr/>
          <a:lstStyle/>
          <a:p>
            <a:fld id="{2B57EC6A-F5A4-441D-B3C5-D1EF8312AF7C}" type="slidenum">
              <a:rPr lang="en-US" smtClean="0"/>
              <a:t>25</a:t>
            </a:fld>
            <a:endParaRPr lang="en-US"/>
          </a:p>
        </p:txBody>
      </p:sp>
    </p:spTree>
    <p:extLst>
      <p:ext uri="{BB962C8B-B14F-4D97-AF65-F5344CB8AC3E}">
        <p14:creationId xmlns:p14="http://schemas.microsoft.com/office/powerpoint/2010/main" val="339160231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Show creating</a:t>
            </a:r>
          </a:p>
          <a:p>
            <a:r>
              <a:rPr lang="en-US" dirty="0"/>
              <a:t>Show registering</a:t>
            </a:r>
          </a:p>
        </p:txBody>
      </p:sp>
      <p:sp>
        <p:nvSpPr>
          <p:cNvPr id="4" name="Slide Number Placeholder 3"/>
          <p:cNvSpPr>
            <a:spLocks noGrp="1"/>
          </p:cNvSpPr>
          <p:nvPr>
            <p:ph type="sldNum" sz="quarter" idx="5"/>
          </p:nvPr>
        </p:nvSpPr>
        <p:spPr/>
        <p:txBody>
          <a:bodyPr/>
          <a:lstStyle/>
          <a:p>
            <a:fld id="{EC074461-D808-4EBD-B8B3-953FBFCC6ED3}" type="slidenum">
              <a:rPr lang="en-US" smtClean="0"/>
              <a:t>26</a:t>
            </a:fld>
            <a:endParaRPr lang="en-US"/>
          </a:p>
        </p:txBody>
      </p:sp>
    </p:spTree>
    <p:extLst>
      <p:ext uri="{BB962C8B-B14F-4D97-AF65-F5344CB8AC3E}">
        <p14:creationId xmlns:p14="http://schemas.microsoft.com/office/powerpoint/2010/main" val="282724662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27</a:t>
            </a:fld>
            <a:endParaRPr lang="en-US"/>
          </a:p>
        </p:txBody>
      </p:sp>
    </p:spTree>
    <p:extLst>
      <p:ext uri="{BB962C8B-B14F-4D97-AF65-F5344CB8AC3E}">
        <p14:creationId xmlns:p14="http://schemas.microsoft.com/office/powerpoint/2010/main" val="397759773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28</a:t>
            </a:fld>
            <a:endParaRPr lang="en-US"/>
          </a:p>
        </p:txBody>
      </p:sp>
    </p:spTree>
    <p:extLst>
      <p:ext uri="{BB962C8B-B14F-4D97-AF65-F5344CB8AC3E}">
        <p14:creationId xmlns:p14="http://schemas.microsoft.com/office/powerpoint/2010/main" val="266594643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29</a:t>
            </a:fld>
            <a:endParaRPr lang="en-US"/>
          </a:p>
        </p:txBody>
      </p:sp>
    </p:spTree>
    <p:extLst>
      <p:ext uri="{BB962C8B-B14F-4D97-AF65-F5344CB8AC3E}">
        <p14:creationId xmlns:p14="http://schemas.microsoft.com/office/powerpoint/2010/main" val="31075242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3</a:t>
            </a:fld>
            <a:endParaRPr lang="en-US"/>
          </a:p>
        </p:txBody>
      </p:sp>
    </p:spTree>
    <p:extLst>
      <p:ext uri="{BB962C8B-B14F-4D97-AF65-F5344CB8AC3E}">
        <p14:creationId xmlns:p14="http://schemas.microsoft.com/office/powerpoint/2010/main" val="368676427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30</a:t>
            </a:fld>
            <a:endParaRPr lang="en-US"/>
          </a:p>
        </p:txBody>
      </p:sp>
    </p:spTree>
    <p:extLst>
      <p:ext uri="{BB962C8B-B14F-4D97-AF65-F5344CB8AC3E}">
        <p14:creationId xmlns:p14="http://schemas.microsoft.com/office/powerpoint/2010/main" val="406143018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dirty="0"/>
              <a:t>Go through Program</a:t>
            </a:r>
          </a:p>
          <a:p>
            <a:pPr marL="0" indent="0">
              <a:buFontTx/>
              <a:buNone/>
            </a:pPr>
            <a:r>
              <a:rPr lang="en-US" dirty="0"/>
              <a:t>Demo throwing </a:t>
            </a:r>
            <a:r>
              <a:rPr lang="en-US"/>
              <a:t>an exception and it going to the DLQ</a:t>
            </a:r>
            <a:endParaRPr lang="en-US" dirty="0"/>
          </a:p>
        </p:txBody>
      </p:sp>
      <p:sp>
        <p:nvSpPr>
          <p:cNvPr id="4" name="Slide Number Placeholder 3"/>
          <p:cNvSpPr>
            <a:spLocks noGrp="1"/>
          </p:cNvSpPr>
          <p:nvPr>
            <p:ph type="sldNum" sz="quarter" idx="5"/>
          </p:nvPr>
        </p:nvSpPr>
        <p:spPr/>
        <p:txBody>
          <a:bodyPr/>
          <a:lstStyle/>
          <a:p>
            <a:fld id="{EC074461-D808-4EBD-B8B3-953FBFCC6ED3}" type="slidenum">
              <a:rPr lang="en-US" smtClean="0"/>
              <a:t>31</a:t>
            </a:fld>
            <a:endParaRPr lang="en-US"/>
          </a:p>
        </p:txBody>
      </p:sp>
    </p:spTree>
    <p:extLst>
      <p:ext uri="{BB962C8B-B14F-4D97-AF65-F5344CB8AC3E}">
        <p14:creationId xmlns:p14="http://schemas.microsoft.com/office/powerpoint/2010/main" val="251274570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32</a:t>
            </a:fld>
            <a:endParaRPr lang="en-US"/>
          </a:p>
        </p:txBody>
      </p:sp>
    </p:spTree>
    <p:extLst>
      <p:ext uri="{BB962C8B-B14F-4D97-AF65-F5344CB8AC3E}">
        <p14:creationId xmlns:p14="http://schemas.microsoft.com/office/powerpoint/2010/main" val="362731980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need 3 packages:</a:t>
            </a:r>
          </a:p>
          <a:p>
            <a:pPr marL="171450" indent="-171450">
              <a:buFontTx/>
              <a:buChar char="-"/>
            </a:pPr>
            <a:r>
              <a:rPr lang="en-US" dirty="0" err="1"/>
              <a:t>Hangfire.Core</a:t>
            </a:r>
            <a:endParaRPr lang="en-US" dirty="0"/>
          </a:p>
          <a:p>
            <a:pPr marL="171450" indent="-171450">
              <a:buFontTx/>
              <a:buChar char="-"/>
            </a:pPr>
            <a:r>
              <a:rPr lang="en-US" dirty="0" err="1"/>
              <a:t>Hangfire.AspNetCore</a:t>
            </a:r>
            <a:endParaRPr lang="en-US" dirty="0"/>
          </a:p>
          <a:p>
            <a:pPr marL="171450" indent="-171450">
              <a:buFontTx/>
              <a:buChar char="-"/>
            </a:pPr>
            <a:r>
              <a:rPr lang="en-US" dirty="0" err="1"/>
              <a:t>Hangfire.SqlServer</a:t>
            </a:r>
            <a:r>
              <a:rPr lang="en-US" dirty="0"/>
              <a:t> (or Redis or MSMQ officially, </a:t>
            </a:r>
            <a:r>
              <a:rPr lang="en-US" dirty="0" err="1"/>
              <a:t>postgres</a:t>
            </a:r>
            <a:r>
              <a:rPr lang="en-US" dirty="0"/>
              <a:t> and others unofficially)</a:t>
            </a:r>
          </a:p>
          <a:p>
            <a:pPr marL="171450" indent="-171450">
              <a:buFontTx/>
              <a:buChar char="-"/>
            </a:pPr>
            <a:endParaRPr lang="en-US" dirty="0"/>
          </a:p>
          <a:p>
            <a:pPr marL="171450" indent="-171450">
              <a:buFontTx/>
              <a:buChar char="-"/>
            </a:pPr>
            <a:r>
              <a:rPr lang="en-US" dirty="0"/>
              <a:t>Show Startup</a:t>
            </a:r>
          </a:p>
          <a:p>
            <a:pPr marL="171450" indent="-171450">
              <a:buFontTx/>
              <a:buChar char="-"/>
            </a:pPr>
            <a:r>
              <a:rPr lang="en-US" dirty="0"/>
              <a:t>Show Cron</a:t>
            </a:r>
          </a:p>
          <a:p>
            <a:pPr marL="171450" indent="-171450">
              <a:buFontTx/>
              <a:buChar char="-"/>
            </a:pPr>
            <a:r>
              <a:rPr lang="en-US" dirty="0"/>
              <a:t>Dashboard showing history, recurring, enqueue </a:t>
            </a:r>
            <a:r>
              <a:rPr lang="en-US" dirty="0" err="1"/>
              <a:t>jos</a:t>
            </a:r>
            <a:endParaRPr lang="en-US" dirty="0"/>
          </a:p>
          <a:p>
            <a:pPr marL="171450" indent="-171450">
              <a:buFontTx/>
              <a:buChar char="-"/>
            </a:pPr>
            <a:r>
              <a:rPr lang="en-US" dirty="0"/>
              <a:t>Trigger from Controller</a:t>
            </a:r>
          </a:p>
          <a:p>
            <a:pPr marL="171450" indent="-171450">
              <a:buFontTx/>
              <a:buChar char="-"/>
            </a:pPr>
            <a:r>
              <a:rPr lang="en-US" dirty="0"/>
              <a:t>Throw exception and show retry with DLQ</a:t>
            </a:r>
          </a:p>
          <a:p>
            <a:pPr marL="0" indent="0">
              <a:buFontTx/>
              <a:buNone/>
            </a:pPr>
            <a:endParaRPr lang="en-US" dirty="0"/>
          </a:p>
          <a:p>
            <a:pPr marL="0" indent="0">
              <a:buFontTx/>
              <a:buNone/>
            </a:pPr>
            <a:endParaRPr lang="en-US" dirty="0"/>
          </a:p>
          <a:p>
            <a:pPr marL="0" indent="0">
              <a:buFontTx/>
              <a:buNone/>
            </a:pPr>
            <a:r>
              <a:rPr lang="en-US" dirty="0"/>
              <a:t>Note: </a:t>
            </a:r>
            <a:r>
              <a:rPr lang="en-US" dirty="0" err="1"/>
              <a:t>BackgroundJobService</a:t>
            </a:r>
            <a:r>
              <a:rPr lang="en-US" dirty="0"/>
              <a:t> is a </a:t>
            </a:r>
            <a:r>
              <a:rPr lang="en-US" dirty="0" err="1"/>
              <a:t>Hangfire</a:t>
            </a:r>
            <a:r>
              <a:rPr lang="en-US" dirty="0"/>
              <a:t> thing NOT a </a:t>
            </a:r>
            <a:r>
              <a:rPr lang="en-US" dirty="0" err="1"/>
              <a:t>BackgroundService</a:t>
            </a:r>
            <a:endParaRPr lang="en-US" dirty="0"/>
          </a:p>
        </p:txBody>
      </p:sp>
      <p:sp>
        <p:nvSpPr>
          <p:cNvPr id="4" name="Slide Number Placeholder 3"/>
          <p:cNvSpPr>
            <a:spLocks noGrp="1"/>
          </p:cNvSpPr>
          <p:nvPr>
            <p:ph type="sldNum" sz="quarter" idx="5"/>
          </p:nvPr>
        </p:nvSpPr>
        <p:spPr/>
        <p:txBody>
          <a:bodyPr/>
          <a:lstStyle/>
          <a:p>
            <a:fld id="{EC074461-D808-4EBD-B8B3-953FBFCC6ED3}" type="slidenum">
              <a:rPr lang="en-US" smtClean="0"/>
              <a:t>33</a:t>
            </a:fld>
            <a:endParaRPr lang="en-US"/>
          </a:p>
        </p:txBody>
      </p:sp>
    </p:spTree>
    <p:extLst>
      <p:ext uri="{BB962C8B-B14F-4D97-AF65-F5344CB8AC3E}">
        <p14:creationId xmlns:p14="http://schemas.microsoft.com/office/powerpoint/2010/main" val="233910811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34</a:t>
            </a:fld>
            <a:endParaRPr lang="en-US"/>
          </a:p>
        </p:txBody>
      </p:sp>
    </p:spTree>
    <p:extLst>
      <p:ext uri="{BB962C8B-B14F-4D97-AF65-F5344CB8AC3E}">
        <p14:creationId xmlns:p14="http://schemas.microsoft.com/office/powerpoint/2010/main" val="199337477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35</a:t>
            </a:fld>
            <a:endParaRPr lang="en-US"/>
          </a:p>
        </p:txBody>
      </p:sp>
    </p:spTree>
    <p:extLst>
      <p:ext uri="{BB962C8B-B14F-4D97-AF65-F5344CB8AC3E}">
        <p14:creationId xmlns:p14="http://schemas.microsoft.com/office/powerpoint/2010/main" val="375864061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36</a:t>
            </a:fld>
            <a:endParaRPr lang="en-US"/>
          </a:p>
        </p:txBody>
      </p:sp>
    </p:spTree>
    <p:extLst>
      <p:ext uri="{BB962C8B-B14F-4D97-AF65-F5344CB8AC3E}">
        <p14:creationId xmlns:p14="http://schemas.microsoft.com/office/powerpoint/2010/main" val="298294997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37</a:t>
            </a:fld>
            <a:endParaRPr lang="en-US"/>
          </a:p>
        </p:txBody>
      </p:sp>
    </p:spTree>
    <p:extLst>
      <p:ext uri="{BB962C8B-B14F-4D97-AF65-F5344CB8AC3E}">
        <p14:creationId xmlns:p14="http://schemas.microsoft.com/office/powerpoint/2010/main" val="227445692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38</a:t>
            </a:fld>
            <a:endParaRPr lang="en-US"/>
          </a:p>
        </p:txBody>
      </p:sp>
    </p:spTree>
    <p:extLst>
      <p:ext uri="{BB962C8B-B14F-4D97-AF65-F5344CB8AC3E}">
        <p14:creationId xmlns:p14="http://schemas.microsoft.com/office/powerpoint/2010/main" val="361030125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39</a:t>
            </a:fld>
            <a:endParaRPr lang="en-US"/>
          </a:p>
        </p:txBody>
      </p:sp>
    </p:spTree>
    <p:extLst>
      <p:ext uri="{BB962C8B-B14F-4D97-AF65-F5344CB8AC3E}">
        <p14:creationId xmlns:p14="http://schemas.microsoft.com/office/powerpoint/2010/main" val="23782867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4</a:t>
            </a:fld>
            <a:endParaRPr lang="en-US"/>
          </a:p>
        </p:txBody>
      </p:sp>
    </p:spTree>
    <p:extLst>
      <p:ext uri="{BB962C8B-B14F-4D97-AF65-F5344CB8AC3E}">
        <p14:creationId xmlns:p14="http://schemas.microsoft.com/office/powerpoint/2010/main" val="16270530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C074461-D808-4EBD-B8B3-953FBFCC6ED3}" type="slidenum">
              <a:rPr lang="en-US" smtClean="0"/>
              <a:t>40</a:t>
            </a:fld>
            <a:endParaRPr lang="en-US"/>
          </a:p>
        </p:txBody>
      </p:sp>
    </p:spTree>
    <p:extLst>
      <p:ext uri="{BB962C8B-B14F-4D97-AF65-F5344CB8AC3E}">
        <p14:creationId xmlns:p14="http://schemas.microsoft.com/office/powerpoint/2010/main" val="9161323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5</a:t>
            </a:fld>
            <a:endParaRPr lang="en-US"/>
          </a:p>
        </p:txBody>
      </p:sp>
    </p:spTree>
    <p:extLst>
      <p:ext uri="{BB962C8B-B14F-4D97-AF65-F5344CB8AC3E}">
        <p14:creationId xmlns:p14="http://schemas.microsoft.com/office/powerpoint/2010/main" val="18417374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Perform some CPU intensive work asynchronously outside of the normal request/response pipeline.</a:t>
            </a:r>
          </a:p>
        </p:txBody>
      </p:sp>
      <p:sp>
        <p:nvSpPr>
          <p:cNvPr id="4" name="Slide Number Placeholder 3"/>
          <p:cNvSpPr>
            <a:spLocks noGrp="1"/>
          </p:cNvSpPr>
          <p:nvPr>
            <p:ph type="sldNum" sz="quarter" idx="10"/>
          </p:nvPr>
        </p:nvSpPr>
        <p:spPr/>
        <p:txBody>
          <a:bodyPr/>
          <a:lstStyle/>
          <a:p>
            <a:fld id="{2B57EC6A-F5A4-441D-B3C5-D1EF8312AF7C}" type="slidenum">
              <a:rPr lang="en-US" smtClean="0"/>
              <a:t>6</a:t>
            </a:fld>
            <a:endParaRPr lang="en-US"/>
          </a:p>
        </p:txBody>
      </p:sp>
    </p:spTree>
    <p:extLst>
      <p:ext uri="{BB962C8B-B14F-4D97-AF65-F5344CB8AC3E}">
        <p14:creationId xmlns:p14="http://schemas.microsoft.com/office/powerpoint/2010/main" val="10487732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7</a:t>
            </a:fld>
            <a:endParaRPr lang="en-US"/>
          </a:p>
        </p:txBody>
      </p:sp>
    </p:spTree>
    <p:extLst>
      <p:ext uri="{BB962C8B-B14F-4D97-AF65-F5344CB8AC3E}">
        <p14:creationId xmlns:p14="http://schemas.microsoft.com/office/powerpoint/2010/main" val="8935597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options are kind of like baking cookies.  On one end of the spectrum, you have making your own recipe, where you have the raw ingredients, but it’s up to you how you want to assemble them and cook them and you have full control.  On the other end of the spectrum, you have going to the store and buying cookies off the shelf.  Obviously it’s way more convenient, but you have a lot less control over how the cookies are made and packaged.  Depending on what your requirements are, sometimes you may reach for one or the other depending on your scenario.</a:t>
            </a:r>
          </a:p>
        </p:txBody>
      </p:sp>
      <p:sp>
        <p:nvSpPr>
          <p:cNvPr id="4" name="Slide Number Placeholder 3"/>
          <p:cNvSpPr>
            <a:spLocks noGrp="1"/>
          </p:cNvSpPr>
          <p:nvPr>
            <p:ph type="sldNum" sz="quarter" idx="5"/>
          </p:nvPr>
        </p:nvSpPr>
        <p:spPr/>
        <p:txBody>
          <a:bodyPr/>
          <a:lstStyle/>
          <a:p>
            <a:fld id="{EC074461-D808-4EBD-B8B3-953FBFCC6ED3}" type="slidenum">
              <a:rPr lang="en-US" smtClean="0"/>
              <a:t>8</a:t>
            </a:fld>
            <a:endParaRPr lang="en-US"/>
          </a:p>
        </p:txBody>
      </p:sp>
    </p:spTree>
    <p:extLst>
      <p:ext uri="{BB962C8B-B14F-4D97-AF65-F5344CB8AC3E}">
        <p14:creationId xmlns:p14="http://schemas.microsoft.com/office/powerpoint/2010/main" val="9075469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C074461-D808-4EBD-B8B3-953FBFCC6ED3}" type="slidenum">
              <a:rPr lang="en-US" smtClean="0"/>
              <a:t>9</a:t>
            </a:fld>
            <a:endParaRPr lang="en-US"/>
          </a:p>
        </p:txBody>
      </p:sp>
    </p:spTree>
    <p:extLst>
      <p:ext uri="{BB962C8B-B14F-4D97-AF65-F5344CB8AC3E}">
        <p14:creationId xmlns:p14="http://schemas.microsoft.com/office/powerpoint/2010/main" val="37211495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70D549-F609-4ED3-8963-AF0CBF3680E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BCAA17A-1098-419A-8585-E680D81178E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59A151D-61BD-48D1-8C67-4C327383A45F}"/>
              </a:ext>
            </a:extLst>
          </p:cNvPr>
          <p:cNvSpPr>
            <a:spLocks noGrp="1"/>
          </p:cNvSpPr>
          <p:nvPr>
            <p:ph type="dt" sz="half" idx="10"/>
          </p:nvPr>
        </p:nvSpPr>
        <p:spPr/>
        <p:txBody>
          <a:bodyPr/>
          <a:lstStyle/>
          <a:p>
            <a:fld id="{A4BF2526-C75C-47BE-928B-0135A92A66BE}" type="datetimeFigureOut">
              <a:rPr lang="en-US" smtClean="0"/>
              <a:t>8/6/2022</a:t>
            </a:fld>
            <a:endParaRPr lang="en-US"/>
          </a:p>
        </p:txBody>
      </p:sp>
      <p:sp>
        <p:nvSpPr>
          <p:cNvPr id="5" name="Footer Placeholder 4">
            <a:extLst>
              <a:ext uri="{FF2B5EF4-FFF2-40B4-BE49-F238E27FC236}">
                <a16:creationId xmlns:a16="http://schemas.microsoft.com/office/drawing/2014/main" id="{4572C576-331D-4E09-88E2-6EB25C684F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359541-EA62-4109-ABD5-F105A295B771}"/>
              </a:ext>
            </a:extLst>
          </p:cNvPr>
          <p:cNvSpPr>
            <a:spLocks noGrp="1"/>
          </p:cNvSpPr>
          <p:nvPr>
            <p:ph type="sldNum" sz="quarter" idx="12"/>
          </p:nvPr>
        </p:nvSpPr>
        <p:spPr/>
        <p:txBody>
          <a:bodyPr/>
          <a:lstStyle/>
          <a:p>
            <a:fld id="{F8CE6D87-DEBB-4D35-A363-8431759C78C9}" type="slidenum">
              <a:rPr lang="en-US" smtClean="0"/>
              <a:t>‹#›</a:t>
            </a:fld>
            <a:endParaRPr lang="en-US"/>
          </a:p>
        </p:txBody>
      </p:sp>
    </p:spTree>
    <p:extLst>
      <p:ext uri="{BB962C8B-B14F-4D97-AF65-F5344CB8AC3E}">
        <p14:creationId xmlns:p14="http://schemas.microsoft.com/office/powerpoint/2010/main" val="42932111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74FE6-F914-41AA-88EC-E4EB246CE95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B76D8E4-7B81-43C8-9E0C-E6D9BBE6A48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2C0A446-E986-479F-865A-253DDD95AAF0}"/>
              </a:ext>
            </a:extLst>
          </p:cNvPr>
          <p:cNvSpPr>
            <a:spLocks noGrp="1"/>
          </p:cNvSpPr>
          <p:nvPr>
            <p:ph type="dt" sz="half" idx="10"/>
          </p:nvPr>
        </p:nvSpPr>
        <p:spPr/>
        <p:txBody>
          <a:bodyPr/>
          <a:lstStyle/>
          <a:p>
            <a:fld id="{A4BF2526-C75C-47BE-928B-0135A92A66BE}" type="datetimeFigureOut">
              <a:rPr lang="en-US" smtClean="0"/>
              <a:t>8/6/2022</a:t>
            </a:fld>
            <a:endParaRPr lang="en-US"/>
          </a:p>
        </p:txBody>
      </p:sp>
      <p:sp>
        <p:nvSpPr>
          <p:cNvPr id="5" name="Footer Placeholder 4">
            <a:extLst>
              <a:ext uri="{FF2B5EF4-FFF2-40B4-BE49-F238E27FC236}">
                <a16:creationId xmlns:a16="http://schemas.microsoft.com/office/drawing/2014/main" id="{61962C5E-6BC2-4157-896F-20C3B395614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A2CA8BB-B7DC-49ED-A1F9-454493196321}"/>
              </a:ext>
            </a:extLst>
          </p:cNvPr>
          <p:cNvSpPr>
            <a:spLocks noGrp="1"/>
          </p:cNvSpPr>
          <p:nvPr>
            <p:ph type="sldNum" sz="quarter" idx="12"/>
          </p:nvPr>
        </p:nvSpPr>
        <p:spPr/>
        <p:txBody>
          <a:bodyPr/>
          <a:lstStyle/>
          <a:p>
            <a:fld id="{F8CE6D87-DEBB-4D35-A363-8431759C78C9}" type="slidenum">
              <a:rPr lang="en-US" smtClean="0"/>
              <a:t>‹#›</a:t>
            </a:fld>
            <a:endParaRPr lang="en-US"/>
          </a:p>
        </p:txBody>
      </p:sp>
    </p:spTree>
    <p:extLst>
      <p:ext uri="{BB962C8B-B14F-4D97-AF65-F5344CB8AC3E}">
        <p14:creationId xmlns:p14="http://schemas.microsoft.com/office/powerpoint/2010/main" val="17649139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1BD8934-B74E-4AE0-B765-ECE3C9A074F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8A56AB3-C0E0-4C3D-B3A4-916BF6C3131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E742220-AFF0-42C5-AF12-AD2AC576987C}"/>
              </a:ext>
            </a:extLst>
          </p:cNvPr>
          <p:cNvSpPr>
            <a:spLocks noGrp="1"/>
          </p:cNvSpPr>
          <p:nvPr>
            <p:ph type="dt" sz="half" idx="10"/>
          </p:nvPr>
        </p:nvSpPr>
        <p:spPr/>
        <p:txBody>
          <a:bodyPr/>
          <a:lstStyle/>
          <a:p>
            <a:fld id="{A4BF2526-C75C-47BE-928B-0135A92A66BE}" type="datetimeFigureOut">
              <a:rPr lang="en-US" smtClean="0"/>
              <a:t>8/6/2022</a:t>
            </a:fld>
            <a:endParaRPr lang="en-US"/>
          </a:p>
        </p:txBody>
      </p:sp>
      <p:sp>
        <p:nvSpPr>
          <p:cNvPr id="5" name="Footer Placeholder 4">
            <a:extLst>
              <a:ext uri="{FF2B5EF4-FFF2-40B4-BE49-F238E27FC236}">
                <a16:creationId xmlns:a16="http://schemas.microsoft.com/office/drawing/2014/main" id="{04BED1E5-E582-4C65-900E-24E56C3987B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39EE9A6-F609-4B8B-AE51-59399BB00C90}"/>
              </a:ext>
            </a:extLst>
          </p:cNvPr>
          <p:cNvSpPr>
            <a:spLocks noGrp="1"/>
          </p:cNvSpPr>
          <p:nvPr>
            <p:ph type="sldNum" sz="quarter" idx="12"/>
          </p:nvPr>
        </p:nvSpPr>
        <p:spPr/>
        <p:txBody>
          <a:bodyPr/>
          <a:lstStyle/>
          <a:p>
            <a:fld id="{F8CE6D87-DEBB-4D35-A363-8431759C78C9}" type="slidenum">
              <a:rPr lang="en-US" smtClean="0"/>
              <a:t>‹#›</a:t>
            </a:fld>
            <a:endParaRPr lang="en-US"/>
          </a:p>
        </p:txBody>
      </p:sp>
    </p:spTree>
    <p:extLst>
      <p:ext uri="{BB962C8B-B14F-4D97-AF65-F5344CB8AC3E}">
        <p14:creationId xmlns:p14="http://schemas.microsoft.com/office/powerpoint/2010/main" val="26955957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295D01-CAFE-4A1A-A804-F23913EB36CF}"/>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DBDBD820-3F0E-466E-9035-C5A24E697D8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D017A9-4DF9-4FBC-8DFE-1AF8ABE962B1}"/>
              </a:ext>
            </a:extLst>
          </p:cNvPr>
          <p:cNvSpPr>
            <a:spLocks noGrp="1"/>
          </p:cNvSpPr>
          <p:nvPr>
            <p:ph type="dt" sz="half" idx="10"/>
          </p:nvPr>
        </p:nvSpPr>
        <p:spPr/>
        <p:txBody>
          <a:bodyPr/>
          <a:lstStyle/>
          <a:p>
            <a:fld id="{A4BF2526-C75C-47BE-928B-0135A92A66BE}" type="datetimeFigureOut">
              <a:rPr lang="en-US" smtClean="0"/>
              <a:t>8/6/2022</a:t>
            </a:fld>
            <a:endParaRPr lang="en-US"/>
          </a:p>
        </p:txBody>
      </p:sp>
      <p:sp>
        <p:nvSpPr>
          <p:cNvPr id="5" name="Footer Placeholder 4">
            <a:extLst>
              <a:ext uri="{FF2B5EF4-FFF2-40B4-BE49-F238E27FC236}">
                <a16:creationId xmlns:a16="http://schemas.microsoft.com/office/drawing/2014/main" id="{179C97CE-189D-45E0-91B2-04695DE2E6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86EDA0-DDF2-410C-A702-40E5C32C20A6}"/>
              </a:ext>
            </a:extLst>
          </p:cNvPr>
          <p:cNvSpPr>
            <a:spLocks noGrp="1"/>
          </p:cNvSpPr>
          <p:nvPr>
            <p:ph type="sldNum" sz="quarter" idx="12"/>
          </p:nvPr>
        </p:nvSpPr>
        <p:spPr/>
        <p:txBody>
          <a:bodyPr/>
          <a:lstStyle/>
          <a:p>
            <a:fld id="{F8CE6D87-DEBB-4D35-A363-8431759C78C9}" type="slidenum">
              <a:rPr lang="en-US" smtClean="0"/>
              <a:t>‹#›</a:t>
            </a:fld>
            <a:endParaRPr lang="en-US"/>
          </a:p>
        </p:txBody>
      </p:sp>
    </p:spTree>
    <p:extLst>
      <p:ext uri="{BB962C8B-B14F-4D97-AF65-F5344CB8AC3E}">
        <p14:creationId xmlns:p14="http://schemas.microsoft.com/office/powerpoint/2010/main" val="3137285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D84772-8467-4E19-8A52-A529C7B3DE6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48A9D6B-AA2E-41FA-BDFC-46C87BDCF8D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2B5F044-85E8-449D-A4F3-7EAC9AD07B2A}"/>
              </a:ext>
            </a:extLst>
          </p:cNvPr>
          <p:cNvSpPr>
            <a:spLocks noGrp="1"/>
          </p:cNvSpPr>
          <p:nvPr>
            <p:ph type="dt" sz="half" idx="10"/>
          </p:nvPr>
        </p:nvSpPr>
        <p:spPr/>
        <p:txBody>
          <a:bodyPr/>
          <a:lstStyle/>
          <a:p>
            <a:fld id="{A4BF2526-C75C-47BE-928B-0135A92A66BE}" type="datetimeFigureOut">
              <a:rPr lang="en-US" smtClean="0"/>
              <a:t>8/6/2022</a:t>
            </a:fld>
            <a:endParaRPr lang="en-US"/>
          </a:p>
        </p:txBody>
      </p:sp>
      <p:sp>
        <p:nvSpPr>
          <p:cNvPr id="5" name="Footer Placeholder 4">
            <a:extLst>
              <a:ext uri="{FF2B5EF4-FFF2-40B4-BE49-F238E27FC236}">
                <a16:creationId xmlns:a16="http://schemas.microsoft.com/office/drawing/2014/main" id="{0C068485-216E-4AEA-8404-05B4ACF615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557587-3E1F-480C-81BD-741C81CE4400}"/>
              </a:ext>
            </a:extLst>
          </p:cNvPr>
          <p:cNvSpPr>
            <a:spLocks noGrp="1"/>
          </p:cNvSpPr>
          <p:nvPr>
            <p:ph type="sldNum" sz="quarter" idx="12"/>
          </p:nvPr>
        </p:nvSpPr>
        <p:spPr/>
        <p:txBody>
          <a:bodyPr/>
          <a:lstStyle/>
          <a:p>
            <a:fld id="{F8CE6D87-DEBB-4D35-A363-8431759C78C9}" type="slidenum">
              <a:rPr lang="en-US" smtClean="0"/>
              <a:t>‹#›</a:t>
            </a:fld>
            <a:endParaRPr lang="en-US"/>
          </a:p>
        </p:txBody>
      </p:sp>
    </p:spTree>
    <p:extLst>
      <p:ext uri="{BB962C8B-B14F-4D97-AF65-F5344CB8AC3E}">
        <p14:creationId xmlns:p14="http://schemas.microsoft.com/office/powerpoint/2010/main" val="27868658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9F0DC6-DE10-4E0B-BCBA-32E711C8A9E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4C68941-20E5-4343-8250-265C6DAC54E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0677973-E72E-4CC0-8D61-FCCC8406C11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4EFF417-B339-40DE-B352-1ECEDBB7BA2E}"/>
              </a:ext>
            </a:extLst>
          </p:cNvPr>
          <p:cNvSpPr>
            <a:spLocks noGrp="1"/>
          </p:cNvSpPr>
          <p:nvPr>
            <p:ph type="dt" sz="half" idx="10"/>
          </p:nvPr>
        </p:nvSpPr>
        <p:spPr/>
        <p:txBody>
          <a:bodyPr/>
          <a:lstStyle/>
          <a:p>
            <a:fld id="{A4BF2526-C75C-47BE-928B-0135A92A66BE}" type="datetimeFigureOut">
              <a:rPr lang="en-US" smtClean="0"/>
              <a:t>8/6/2022</a:t>
            </a:fld>
            <a:endParaRPr lang="en-US"/>
          </a:p>
        </p:txBody>
      </p:sp>
      <p:sp>
        <p:nvSpPr>
          <p:cNvPr id="6" name="Footer Placeholder 5">
            <a:extLst>
              <a:ext uri="{FF2B5EF4-FFF2-40B4-BE49-F238E27FC236}">
                <a16:creationId xmlns:a16="http://schemas.microsoft.com/office/drawing/2014/main" id="{B145B31E-728B-4DBE-8BD9-E37BC320A5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5D743D7-ECE6-4EEE-A8EE-EFB4DBFE537B}"/>
              </a:ext>
            </a:extLst>
          </p:cNvPr>
          <p:cNvSpPr>
            <a:spLocks noGrp="1"/>
          </p:cNvSpPr>
          <p:nvPr>
            <p:ph type="sldNum" sz="quarter" idx="12"/>
          </p:nvPr>
        </p:nvSpPr>
        <p:spPr/>
        <p:txBody>
          <a:bodyPr/>
          <a:lstStyle/>
          <a:p>
            <a:fld id="{F8CE6D87-DEBB-4D35-A363-8431759C78C9}" type="slidenum">
              <a:rPr lang="en-US" smtClean="0"/>
              <a:t>‹#›</a:t>
            </a:fld>
            <a:endParaRPr lang="en-US"/>
          </a:p>
        </p:txBody>
      </p:sp>
    </p:spTree>
    <p:extLst>
      <p:ext uri="{BB962C8B-B14F-4D97-AF65-F5344CB8AC3E}">
        <p14:creationId xmlns:p14="http://schemas.microsoft.com/office/powerpoint/2010/main" val="41146457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55A82E-579C-45F5-A951-1E10C98D14E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1672278-8C31-4955-BCB5-81132BB5FB2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FB4B5AF-BC8F-4D55-B34E-3947255AEB4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8C4CE63-7562-4D15-BD15-363CDC2145D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0026435-DAAC-4A88-8E75-D1C9066E3A8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66F1FBD-42A5-4A9E-8F95-934AAA624C4A}"/>
              </a:ext>
            </a:extLst>
          </p:cNvPr>
          <p:cNvSpPr>
            <a:spLocks noGrp="1"/>
          </p:cNvSpPr>
          <p:nvPr>
            <p:ph type="dt" sz="half" idx="10"/>
          </p:nvPr>
        </p:nvSpPr>
        <p:spPr/>
        <p:txBody>
          <a:bodyPr/>
          <a:lstStyle/>
          <a:p>
            <a:fld id="{A4BF2526-C75C-47BE-928B-0135A92A66BE}" type="datetimeFigureOut">
              <a:rPr lang="en-US" smtClean="0"/>
              <a:t>8/6/2022</a:t>
            </a:fld>
            <a:endParaRPr lang="en-US"/>
          </a:p>
        </p:txBody>
      </p:sp>
      <p:sp>
        <p:nvSpPr>
          <p:cNvPr id="8" name="Footer Placeholder 7">
            <a:extLst>
              <a:ext uri="{FF2B5EF4-FFF2-40B4-BE49-F238E27FC236}">
                <a16:creationId xmlns:a16="http://schemas.microsoft.com/office/drawing/2014/main" id="{263529DF-CBEB-4F8A-AE4A-1E17ED0E3F6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A11928E-44C3-496F-B06D-DE65B8B56D50}"/>
              </a:ext>
            </a:extLst>
          </p:cNvPr>
          <p:cNvSpPr>
            <a:spLocks noGrp="1"/>
          </p:cNvSpPr>
          <p:nvPr>
            <p:ph type="sldNum" sz="quarter" idx="12"/>
          </p:nvPr>
        </p:nvSpPr>
        <p:spPr/>
        <p:txBody>
          <a:bodyPr/>
          <a:lstStyle/>
          <a:p>
            <a:fld id="{F8CE6D87-DEBB-4D35-A363-8431759C78C9}" type="slidenum">
              <a:rPr lang="en-US" smtClean="0"/>
              <a:t>‹#›</a:t>
            </a:fld>
            <a:endParaRPr lang="en-US"/>
          </a:p>
        </p:txBody>
      </p:sp>
    </p:spTree>
    <p:extLst>
      <p:ext uri="{BB962C8B-B14F-4D97-AF65-F5344CB8AC3E}">
        <p14:creationId xmlns:p14="http://schemas.microsoft.com/office/powerpoint/2010/main" val="13492585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61837D-0203-44E9-A800-75FB3F0C900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F7691E0-63A3-4F58-8784-3CF3D4825FEC}"/>
              </a:ext>
            </a:extLst>
          </p:cNvPr>
          <p:cNvSpPr>
            <a:spLocks noGrp="1"/>
          </p:cNvSpPr>
          <p:nvPr>
            <p:ph type="dt" sz="half" idx="10"/>
          </p:nvPr>
        </p:nvSpPr>
        <p:spPr/>
        <p:txBody>
          <a:bodyPr/>
          <a:lstStyle/>
          <a:p>
            <a:fld id="{A4BF2526-C75C-47BE-928B-0135A92A66BE}" type="datetimeFigureOut">
              <a:rPr lang="en-US" smtClean="0"/>
              <a:t>8/6/2022</a:t>
            </a:fld>
            <a:endParaRPr lang="en-US"/>
          </a:p>
        </p:txBody>
      </p:sp>
      <p:sp>
        <p:nvSpPr>
          <p:cNvPr id="4" name="Footer Placeholder 3">
            <a:extLst>
              <a:ext uri="{FF2B5EF4-FFF2-40B4-BE49-F238E27FC236}">
                <a16:creationId xmlns:a16="http://schemas.microsoft.com/office/drawing/2014/main" id="{A543B4FF-56D4-4561-8AA0-715AC2EF17A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A24245B-8F4F-4989-8B66-F14D9F460DCC}"/>
              </a:ext>
            </a:extLst>
          </p:cNvPr>
          <p:cNvSpPr>
            <a:spLocks noGrp="1"/>
          </p:cNvSpPr>
          <p:nvPr>
            <p:ph type="sldNum" sz="quarter" idx="12"/>
          </p:nvPr>
        </p:nvSpPr>
        <p:spPr/>
        <p:txBody>
          <a:bodyPr/>
          <a:lstStyle/>
          <a:p>
            <a:fld id="{F8CE6D87-DEBB-4D35-A363-8431759C78C9}" type="slidenum">
              <a:rPr lang="en-US" smtClean="0"/>
              <a:t>‹#›</a:t>
            </a:fld>
            <a:endParaRPr lang="en-US"/>
          </a:p>
        </p:txBody>
      </p:sp>
    </p:spTree>
    <p:extLst>
      <p:ext uri="{BB962C8B-B14F-4D97-AF65-F5344CB8AC3E}">
        <p14:creationId xmlns:p14="http://schemas.microsoft.com/office/powerpoint/2010/main" val="14014748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597D826-C0CD-4DA3-9804-3B37794D9B46}"/>
              </a:ext>
            </a:extLst>
          </p:cNvPr>
          <p:cNvSpPr>
            <a:spLocks noGrp="1"/>
          </p:cNvSpPr>
          <p:nvPr>
            <p:ph type="dt" sz="half" idx="10"/>
          </p:nvPr>
        </p:nvSpPr>
        <p:spPr/>
        <p:txBody>
          <a:bodyPr/>
          <a:lstStyle/>
          <a:p>
            <a:fld id="{A4BF2526-C75C-47BE-928B-0135A92A66BE}" type="datetimeFigureOut">
              <a:rPr lang="en-US" smtClean="0"/>
              <a:t>8/6/2022</a:t>
            </a:fld>
            <a:endParaRPr lang="en-US"/>
          </a:p>
        </p:txBody>
      </p:sp>
      <p:sp>
        <p:nvSpPr>
          <p:cNvPr id="3" name="Footer Placeholder 2">
            <a:extLst>
              <a:ext uri="{FF2B5EF4-FFF2-40B4-BE49-F238E27FC236}">
                <a16:creationId xmlns:a16="http://schemas.microsoft.com/office/drawing/2014/main" id="{DB73DFA2-D509-44F1-BB96-FF03916E0E9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2BF2E06-E28D-4612-9A89-EBD147748F41}"/>
              </a:ext>
            </a:extLst>
          </p:cNvPr>
          <p:cNvSpPr>
            <a:spLocks noGrp="1"/>
          </p:cNvSpPr>
          <p:nvPr>
            <p:ph type="sldNum" sz="quarter" idx="12"/>
          </p:nvPr>
        </p:nvSpPr>
        <p:spPr/>
        <p:txBody>
          <a:bodyPr/>
          <a:lstStyle/>
          <a:p>
            <a:fld id="{F8CE6D87-DEBB-4D35-A363-8431759C78C9}" type="slidenum">
              <a:rPr lang="en-US" smtClean="0"/>
              <a:t>‹#›</a:t>
            </a:fld>
            <a:endParaRPr lang="en-US"/>
          </a:p>
        </p:txBody>
      </p:sp>
    </p:spTree>
    <p:extLst>
      <p:ext uri="{BB962C8B-B14F-4D97-AF65-F5344CB8AC3E}">
        <p14:creationId xmlns:p14="http://schemas.microsoft.com/office/powerpoint/2010/main" val="41892002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9EA060-F102-4A2F-A00A-664EF548006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F9E5B43-3611-4819-A036-8C5F1E42BE3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6EA2AB7-BFE4-490A-AFEB-5A016701BA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C585B19-24B8-4C1F-89D6-5412D092758A}"/>
              </a:ext>
            </a:extLst>
          </p:cNvPr>
          <p:cNvSpPr>
            <a:spLocks noGrp="1"/>
          </p:cNvSpPr>
          <p:nvPr>
            <p:ph type="dt" sz="half" idx="10"/>
          </p:nvPr>
        </p:nvSpPr>
        <p:spPr/>
        <p:txBody>
          <a:bodyPr/>
          <a:lstStyle/>
          <a:p>
            <a:fld id="{A4BF2526-C75C-47BE-928B-0135A92A66BE}" type="datetimeFigureOut">
              <a:rPr lang="en-US" smtClean="0"/>
              <a:t>8/6/2022</a:t>
            </a:fld>
            <a:endParaRPr lang="en-US"/>
          </a:p>
        </p:txBody>
      </p:sp>
      <p:sp>
        <p:nvSpPr>
          <p:cNvPr id="6" name="Footer Placeholder 5">
            <a:extLst>
              <a:ext uri="{FF2B5EF4-FFF2-40B4-BE49-F238E27FC236}">
                <a16:creationId xmlns:a16="http://schemas.microsoft.com/office/drawing/2014/main" id="{F9179F1F-F5FB-498D-A4C7-6EDC1DD7835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1A78AB6-BF35-4C0B-B331-22ED520AE9E2}"/>
              </a:ext>
            </a:extLst>
          </p:cNvPr>
          <p:cNvSpPr>
            <a:spLocks noGrp="1"/>
          </p:cNvSpPr>
          <p:nvPr>
            <p:ph type="sldNum" sz="quarter" idx="12"/>
          </p:nvPr>
        </p:nvSpPr>
        <p:spPr/>
        <p:txBody>
          <a:bodyPr/>
          <a:lstStyle/>
          <a:p>
            <a:fld id="{F8CE6D87-DEBB-4D35-A363-8431759C78C9}" type="slidenum">
              <a:rPr lang="en-US" smtClean="0"/>
              <a:t>‹#›</a:t>
            </a:fld>
            <a:endParaRPr lang="en-US"/>
          </a:p>
        </p:txBody>
      </p:sp>
    </p:spTree>
    <p:extLst>
      <p:ext uri="{BB962C8B-B14F-4D97-AF65-F5344CB8AC3E}">
        <p14:creationId xmlns:p14="http://schemas.microsoft.com/office/powerpoint/2010/main" val="33038721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A6FE43-BAB1-41F0-BFF0-94DD8B3F4B7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2C826E6-5590-4624-A426-EE1A424BC75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5D4AF21-041F-4FA7-87E4-B870EDA36B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C47AF2C-DB15-4789-9385-B5DB53324498}"/>
              </a:ext>
            </a:extLst>
          </p:cNvPr>
          <p:cNvSpPr>
            <a:spLocks noGrp="1"/>
          </p:cNvSpPr>
          <p:nvPr>
            <p:ph type="dt" sz="half" idx="10"/>
          </p:nvPr>
        </p:nvSpPr>
        <p:spPr/>
        <p:txBody>
          <a:bodyPr/>
          <a:lstStyle/>
          <a:p>
            <a:fld id="{A4BF2526-C75C-47BE-928B-0135A92A66BE}" type="datetimeFigureOut">
              <a:rPr lang="en-US" smtClean="0"/>
              <a:t>8/6/2022</a:t>
            </a:fld>
            <a:endParaRPr lang="en-US"/>
          </a:p>
        </p:txBody>
      </p:sp>
      <p:sp>
        <p:nvSpPr>
          <p:cNvPr id="6" name="Footer Placeholder 5">
            <a:extLst>
              <a:ext uri="{FF2B5EF4-FFF2-40B4-BE49-F238E27FC236}">
                <a16:creationId xmlns:a16="http://schemas.microsoft.com/office/drawing/2014/main" id="{C2F65690-CB51-4930-B426-18021D38FB0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C4FFDAB-4B46-4100-A689-0064DB52B04E}"/>
              </a:ext>
            </a:extLst>
          </p:cNvPr>
          <p:cNvSpPr>
            <a:spLocks noGrp="1"/>
          </p:cNvSpPr>
          <p:nvPr>
            <p:ph type="sldNum" sz="quarter" idx="12"/>
          </p:nvPr>
        </p:nvSpPr>
        <p:spPr/>
        <p:txBody>
          <a:bodyPr/>
          <a:lstStyle/>
          <a:p>
            <a:fld id="{F8CE6D87-DEBB-4D35-A363-8431759C78C9}" type="slidenum">
              <a:rPr lang="en-US" smtClean="0"/>
              <a:t>‹#›</a:t>
            </a:fld>
            <a:endParaRPr lang="en-US"/>
          </a:p>
        </p:txBody>
      </p:sp>
    </p:spTree>
    <p:extLst>
      <p:ext uri="{BB962C8B-B14F-4D97-AF65-F5344CB8AC3E}">
        <p14:creationId xmlns:p14="http://schemas.microsoft.com/office/powerpoint/2010/main" val="21407250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8D6E2E7-5F4D-4B43-B201-1C682CF80B5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DCA8DF1-9081-4F65-B36D-44EAFBA9C77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3121AD-9DC3-463F-98F7-B2E1CA5400C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4BF2526-C75C-47BE-928B-0135A92A66BE}" type="datetimeFigureOut">
              <a:rPr lang="en-US" smtClean="0"/>
              <a:t>8/6/2022</a:t>
            </a:fld>
            <a:endParaRPr lang="en-US"/>
          </a:p>
        </p:txBody>
      </p:sp>
      <p:sp>
        <p:nvSpPr>
          <p:cNvPr id="5" name="Footer Placeholder 4">
            <a:extLst>
              <a:ext uri="{FF2B5EF4-FFF2-40B4-BE49-F238E27FC236}">
                <a16:creationId xmlns:a16="http://schemas.microsoft.com/office/drawing/2014/main" id="{2800C0D7-400D-4BA6-BC06-CFC5FBDCFCE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72E6C9D-08DD-4E4B-8A70-A4B32C36A21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CE6D87-DEBB-4D35-A363-8431759C78C9}" type="slidenum">
              <a:rPr lang="en-US" smtClean="0"/>
              <a:t>‹#›</a:t>
            </a:fld>
            <a:endParaRPr lang="en-US"/>
          </a:p>
        </p:txBody>
      </p:sp>
    </p:spTree>
    <p:extLst>
      <p:ext uri="{BB962C8B-B14F-4D97-AF65-F5344CB8AC3E}">
        <p14:creationId xmlns:p14="http://schemas.microsoft.com/office/powerpoint/2010/main" val="592325412"/>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hyperlink" Target="https://andrewlock.net/controlling-ihostedservice-execution-order-in-aspnetcore-3/"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2.jpe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hyperlink" Target="https://docs.microsoft.com/en-us/dotnet/architecture/microservices/multi-container-microservice-net-applications/background-tasks-with-ihostedservice" TargetMode="External"/><Relationship Id="rId2" Type="http://schemas.openxmlformats.org/officeDocument/2006/relationships/notesSlide" Target="../notesSlides/notesSlide39.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hyperlink" Target="https://app.pluralsight.com/library/courses/building-aspnet-core-hosted-services-net-core-worker-services/" TargetMode="External"/><Relationship Id="rId4" Type="http://schemas.openxmlformats.org/officeDocument/2006/relationships/hyperlink" Target="https://www.hangfire.io/"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hyperlink" Target="https://www.meetup.com/iadnug/" TargetMode="External"/><Relationship Id="rId7"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hyperlink" Target="http://www.scottsauber.com/" TargetMode="External"/><Relationship Id="rId4" Type="http://schemas.openxmlformats.org/officeDocument/2006/relationships/hyperlink" Target="https://www.red-gate.com/hub/events/friends-of-rg/friend/ScottSauber"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F69B6"/>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FE7171-AFDD-4862-9A69-284665CD3345}"/>
              </a:ext>
            </a:extLst>
          </p:cNvPr>
          <p:cNvSpPr>
            <a:spLocks noGrp="1"/>
          </p:cNvSpPr>
          <p:nvPr>
            <p:ph type="ctrTitle"/>
          </p:nvPr>
        </p:nvSpPr>
        <p:spPr>
          <a:xfrm>
            <a:off x="1" y="2210990"/>
            <a:ext cx="12192000" cy="2099239"/>
          </a:xfrm>
        </p:spPr>
        <p:txBody>
          <a:bodyPr>
            <a:normAutofit fontScale="90000"/>
          </a:bodyPr>
          <a:lstStyle/>
          <a:p>
            <a:r>
              <a:rPr lang="en-US" sz="7700" b="1" dirty="0">
                <a:solidFill>
                  <a:schemeClr val="bg1"/>
                </a:solidFill>
                <a:latin typeface="+mn-lt"/>
                <a:ea typeface="Open Sans" panose="020B0606030504020204" pitchFamily="34" charset="0"/>
                <a:cs typeface="Open Sans" panose="020B0606030504020204" pitchFamily="34" charset="0"/>
              </a:rPr>
              <a:t>The Background on </a:t>
            </a:r>
            <a:br>
              <a:rPr lang="en-US" sz="7700" b="1" dirty="0">
                <a:solidFill>
                  <a:schemeClr val="bg1"/>
                </a:solidFill>
                <a:latin typeface="+mn-lt"/>
                <a:ea typeface="Open Sans" panose="020B0606030504020204" pitchFamily="34" charset="0"/>
                <a:cs typeface="Open Sans" panose="020B0606030504020204" pitchFamily="34" charset="0"/>
              </a:rPr>
            </a:br>
            <a:r>
              <a:rPr lang="en-US" sz="7700" b="1" dirty="0">
                <a:solidFill>
                  <a:schemeClr val="bg1"/>
                </a:solidFill>
                <a:latin typeface="+mn-lt"/>
                <a:ea typeface="Open Sans" panose="020B0606030504020204" pitchFamily="34" charset="0"/>
                <a:cs typeface="Open Sans" panose="020B0606030504020204" pitchFamily="34" charset="0"/>
              </a:rPr>
              <a:t>Background Tasks in .NET 6</a:t>
            </a:r>
          </a:p>
        </p:txBody>
      </p:sp>
      <p:sp>
        <p:nvSpPr>
          <p:cNvPr id="4" name="Subtitle 2">
            <a:extLst>
              <a:ext uri="{FF2B5EF4-FFF2-40B4-BE49-F238E27FC236}">
                <a16:creationId xmlns:a16="http://schemas.microsoft.com/office/drawing/2014/main" id="{938EF936-BB12-46CA-86F7-049CEBB8D29A}"/>
              </a:ext>
            </a:extLst>
          </p:cNvPr>
          <p:cNvSpPr>
            <a:spLocks noGrp="1"/>
          </p:cNvSpPr>
          <p:nvPr>
            <p:ph type="subTitle" idx="1"/>
          </p:nvPr>
        </p:nvSpPr>
        <p:spPr>
          <a:xfrm>
            <a:off x="0" y="6295281"/>
            <a:ext cx="12192000" cy="525294"/>
          </a:xfrm>
        </p:spPr>
        <p:txBody>
          <a:bodyPr>
            <a:normAutofit/>
          </a:bodyPr>
          <a:lstStyle/>
          <a:p>
            <a:pPr algn="l"/>
            <a:r>
              <a:rPr lang="en-US" dirty="0">
                <a:solidFill>
                  <a:schemeClr val="bg1"/>
                </a:solidFill>
                <a:ea typeface="Open Sans" panose="020B0606030504020204" pitchFamily="34" charset="0"/>
                <a:cs typeface="Open Sans" panose="020B0606030504020204" pitchFamily="34" charset="0"/>
              </a:rPr>
              <a:t>Slides up at scottsauber.com</a:t>
            </a:r>
          </a:p>
        </p:txBody>
      </p:sp>
      <p:grpSp>
        <p:nvGrpSpPr>
          <p:cNvPr id="5" name="Group 4">
            <a:extLst>
              <a:ext uri="{FF2B5EF4-FFF2-40B4-BE49-F238E27FC236}">
                <a16:creationId xmlns:a16="http://schemas.microsoft.com/office/drawing/2014/main" id="{48F464C5-3076-4402-9791-59D524AC8DC8}"/>
              </a:ext>
            </a:extLst>
          </p:cNvPr>
          <p:cNvGrpSpPr/>
          <p:nvPr/>
        </p:nvGrpSpPr>
        <p:grpSpPr>
          <a:xfrm>
            <a:off x="10158636" y="6320767"/>
            <a:ext cx="2106544" cy="474323"/>
            <a:chOff x="9994831" y="6185410"/>
            <a:chExt cx="2106544" cy="474323"/>
          </a:xfrm>
        </p:grpSpPr>
        <p:pic>
          <p:nvPicPr>
            <p:cNvPr id="6" name="Picture 2" descr="Image result for twitter logo">
              <a:extLst>
                <a:ext uri="{FF2B5EF4-FFF2-40B4-BE49-F238E27FC236}">
                  <a16:creationId xmlns:a16="http://schemas.microsoft.com/office/drawing/2014/main" id="{BF5CBA11-98FF-4FEC-A8EF-50E5FADF0F94}"/>
                </a:ext>
              </a:extLst>
            </p:cNvPr>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9994831" y="6267602"/>
              <a:ext cx="328512" cy="266762"/>
            </a:xfrm>
            <a:prstGeom prst="rect">
              <a:avLst/>
            </a:prstGeom>
            <a:noFill/>
            <a:extLst>
              <a:ext uri="{909E8E84-426E-40DD-AFC4-6F175D3DCCD1}">
                <a14:hiddenFill xmlns:a14="http://schemas.microsoft.com/office/drawing/2010/main">
                  <a:solidFill>
                    <a:srgbClr val="FFFFFF"/>
                  </a:solidFill>
                </a14:hiddenFill>
              </a:ext>
            </a:extLst>
          </p:spPr>
        </p:pic>
        <p:sp>
          <p:nvSpPr>
            <p:cNvPr id="7" name="Subtitle 2">
              <a:extLst>
                <a:ext uri="{FF2B5EF4-FFF2-40B4-BE49-F238E27FC236}">
                  <a16:creationId xmlns:a16="http://schemas.microsoft.com/office/drawing/2014/main" id="{9B9DABC1-AB03-4BB4-80DE-954141378043}"/>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solidFill>
                </a:rPr>
                <a:t>scottsauber</a:t>
              </a:r>
              <a:endParaRPr lang="en-US" dirty="0">
                <a:solidFill>
                  <a:schemeClr val="bg1"/>
                </a:solidFill>
              </a:endParaRPr>
            </a:p>
          </p:txBody>
        </p:sp>
        <p:pic>
          <p:nvPicPr>
            <p:cNvPr id="8" name="Picture 2" descr="Image result for twitter logo">
              <a:extLst>
                <a:ext uri="{FF2B5EF4-FFF2-40B4-BE49-F238E27FC236}">
                  <a16:creationId xmlns:a16="http://schemas.microsoft.com/office/drawing/2014/main" id="{9312450C-A15A-4CF9-8CFC-DDCA027CB85A}"/>
                </a:ext>
              </a:extLst>
            </p:cNvPr>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9994831" y="6290606"/>
              <a:ext cx="328512" cy="266762"/>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4306798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What is an </a:t>
            </a:r>
            <a:r>
              <a:rPr lang="en-US" dirty="0" err="1">
                <a:solidFill>
                  <a:schemeClr val="bg1">
                    <a:lumMod val="65000"/>
                  </a:schemeClr>
                </a:solidFill>
              </a:rPr>
              <a:t>IHostedService</a:t>
            </a:r>
            <a:r>
              <a:rPr lang="en-US" dirty="0">
                <a:solidFill>
                  <a:schemeClr val="bg1">
                    <a:lumMod val="65000"/>
                  </a:schemeClr>
                </a:solidFill>
              </a:rPr>
              <a:t>?</a:t>
            </a:r>
          </a:p>
        </p:txBody>
      </p:sp>
      <p:sp>
        <p:nvSpPr>
          <p:cNvPr id="3" name="Content Placeholder 2"/>
          <p:cNvSpPr>
            <a:spLocks noGrp="1"/>
          </p:cNvSpPr>
          <p:nvPr>
            <p:ph idx="1"/>
          </p:nvPr>
        </p:nvSpPr>
        <p:spPr>
          <a:xfrm>
            <a:off x="838199" y="1825624"/>
            <a:ext cx="11263175" cy="4779637"/>
          </a:xfrm>
        </p:spPr>
        <p:txBody>
          <a:bodyPr>
            <a:normAutofit/>
          </a:bodyPr>
          <a:lstStyle/>
          <a:p>
            <a:r>
              <a:rPr lang="en-US" dirty="0"/>
              <a:t>Lets you host a background job inside an ASP.NET Core App</a:t>
            </a:r>
          </a:p>
          <a:p>
            <a:pPr lvl="1"/>
            <a:r>
              <a:rPr lang="en-US" dirty="0"/>
              <a:t>ASP.NET Core app is your cookie jar</a:t>
            </a:r>
          </a:p>
          <a:p>
            <a:r>
              <a:rPr lang="en-US" dirty="0"/>
              <a:t>Interface with </a:t>
            </a:r>
            <a:r>
              <a:rPr lang="en-US" dirty="0" err="1"/>
              <a:t>StartAsync</a:t>
            </a:r>
            <a:r>
              <a:rPr lang="en-US" dirty="0"/>
              <a:t> and </a:t>
            </a:r>
            <a:r>
              <a:rPr lang="en-US"/>
              <a:t>StopAsync</a:t>
            </a:r>
          </a:p>
          <a:p>
            <a:r>
              <a:rPr lang="en-US" dirty="0"/>
              <a:t>Raw, fundamental building block for other options</a:t>
            </a:r>
          </a:p>
          <a:p>
            <a:r>
              <a:rPr lang="en-US" dirty="0"/>
              <a:t>Register via dependency injection and </a:t>
            </a:r>
            <a:r>
              <a:rPr lang="en-US" dirty="0" err="1"/>
              <a:t>services.AddHostedService</a:t>
            </a:r>
            <a:r>
              <a:rPr lang="en-US" dirty="0"/>
              <a:t>&lt;T&gt;</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857008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alpha val="98000"/>
          </a:schemeClr>
        </a:solidFill>
        <a:effectLst/>
      </p:bgPr>
    </p:bg>
    <p:spTree>
      <p:nvGrpSpPr>
        <p:cNvPr id="1" name=""/>
        <p:cNvGrpSpPr/>
        <p:nvPr/>
      </p:nvGrpSpPr>
      <p:grpSpPr>
        <a:xfrm>
          <a:off x="0" y="0"/>
          <a:ext cx="0" cy="0"/>
          <a:chOff x="0" y="0"/>
          <a:chExt cx="0" cy="0"/>
        </a:xfrm>
      </p:grpSpPr>
      <p:pic>
        <p:nvPicPr>
          <p:cNvPr id="4098" name="Picture 2" descr="Cookie Taste Test - Andre's Kitchen - Video Explode">
            <a:extLst>
              <a:ext uri="{FF2B5EF4-FFF2-40B4-BE49-F238E27FC236}">
                <a16:creationId xmlns:a16="http://schemas.microsoft.com/office/drawing/2014/main" id="{9DD94749-A299-4272-88B5-E4D0AF8ADCF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8A26DCBE-EFA4-4158-BEB8-4A2AE2C02E5C}"/>
              </a:ext>
            </a:extLst>
          </p:cNvPr>
          <p:cNvSpPr/>
          <p:nvPr/>
        </p:nvSpPr>
        <p:spPr>
          <a:xfrm>
            <a:off x="0" y="0"/>
            <a:ext cx="12192000" cy="6864059"/>
          </a:xfrm>
          <a:prstGeom prst="rect">
            <a:avLst/>
          </a:prstGeom>
          <a:solidFill>
            <a:srgbClr val="0F69B6">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23961254-86DC-4239-85AC-F87EEB565B01}"/>
              </a:ext>
            </a:extLst>
          </p:cNvPr>
          <p:cNvSpPr>
            <a:spLocks noGrp="1"/>
          </p:cNvSpPr>
          <p:nvPr>
            <p:ph type="title"/>
          </p:nvPr>
        </p:nvSpPr>
        <p:spPr>
          <a:xfrm>
            <a:off x="-98474" y="-182880"/>
            <a:ext cx="11493305" cy="7040879"/>
          </a:xfrm>
        </p:spPr>
        <p:txBody>
          <a:bodyPr>
            <a:normAutofit/>
          </a:bodyPr>
          <a:lstStyle/>
          <a:p>
            <a:pPr algn="ctr"/>
            <a:r>
              <a:rPr lang="en-US" sz="12000" dirty="0">
                <a:solidFill>
                  <a:schemeClr val="bg1"/>
                </a:solidFill>
                <a:latin typeface="+mn-lt"/>
              </a:rPr>
              <a:t>Demo</a:t>
            </a:r>
          </a:p>
        </p:txBody>
      </p:sp>
    </p:spTree>
    <p:extLst>
      <p:ext uri="{BB962C8B-B14F-4D97-AF65-F5344CB8AC3E}">
        <p14:creationId xmlns:p14="http://schemas.microsoft.com/office/powerpoint/2010/main" val="1084438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How does an </a:t>
            </a:r>
            <a:r>
              <a:rPr lang="en-US" dirty="0" err="1">
                <a:solidFill>
                  <a:schemeClr val="bg1">
                    <a:lumMod val="65000"/>
                  </a:schemeClr>
                </a:solidFill>
              </a:rPr>
              <a:t>IHostedService</a:t>
            </a:r>
            <a:r>
              <a:rPr lang="en-US" dirty="0">
                <a:solidFill>
                  <a:schemeClr val="bg1">
                    <a:lumMod val="65000"/>
                  </a:schemeClr>
                </a:solidFill>
              </a:rPr>
              <a:t> work?</a:t>
            </a:r>
          </a:p>
        </p:txBody>
      </p:sp>
      <p:sp>
        <p:nvSpPr>
          <p:cNvPr id="3" name="Content Placeholder 2"/>
          <p:cNvSpPr>
            <a:spLocks noGrp="1"/>
          </p:cNvSpPr>
          <p:nvPr>
            <p:ph idx="1"/>
          </p:nvPr>
        </p:nvSpPr>
        <p:spPr>
          <a:xfrm>
            <a:off x="838200" y="1825624"/>
            <a:ext cx="10515600" cy="4779637"/>
          </a:xfrm>
        </p:spPr>
        <p:txBody>
          <a:bodyPr>
            <a:normAutofit/>
          </a:bodyPr>
          <a:lstStyle/>
          <a:p>
            <a:r>
              <a:rPr lang="en-US" dirty="0"/>
              <a:t>Register with DI</a:t>
            </a:r>
          </a:p>
          <a:p>
            <a:r>
              <a:rPr lang="en-US" dirty="0" err="1"/>
              <a:t>StopAsync’s</a:t>
            </a:r>
            <a:r>
              <a:rPr lang="en-US" dirty="0"/>
              <a:t> cancellation token has 5 seconds to shutdown gracefully</a:t>
            </a:r>
          </a:p>
          <a:p>
            <a:r>
              <a:rPr lang="en-US" dirty="0" err="1"/>
              <a:t>StopAsync</a:t>
            </a:r>
            <a:r>
              <a:rPr lang="en-US" dirty="0"/>
              <a:t> might not be called if the app shuts down unexpectedly</a:t>
            </a:r>
          </a:p>
          <a:p>
            <a:endParaRPr lang="en-US" dirty="0"/>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Picture 4">
            <a:extLst>
              <a:ext uri="{FF2B5EF4-FFF2-40B4-BE49-F238E27FC236}">
                <a16:creationId xmlns:a16="http://schemas.microsoft.com/office/drawing/2014/main" id="{D7820F70-5261-420C-8848-4D21062DCE91}"/>
              </a:ext>
            </a:extLst>
          </p:cNvPr>
          <p:cNvPicPr>
            <a:picLocks noChangeAspect="1"/>
          </p:cNvPicPr>
          <p:nvPr/>
        </p:nvPicPr>
        <p:blipFill>
          <a:blip r:embed="rId4"/>
          <a:stretch>
            <a:fillRect/>
          </a:stretch>
        </p:blipFill>
        <p:spPr>
          <a:xfrm>
            <a:off x="4250072" y="1825624"/>
            <a:ext cx="5635634" cy="413484"/>
          </a:xfrm>
          <a:prstGeom prst="rect">
            <a:avLst/>
          </a:prstGeom>
        </p:spPr>
      </p:pic>
    </p:spTree>
    <p:extLst>
      <p:ext uri="{BB962C8B-B14F-4D97-AF65-F5344CB8AC3E}">
        <p14:creationId xmlns:p14="http://schemas.microsoft.com/office/powerpoint/2010/main" val="22775144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subTnLst>
                                    <p:set>
                                      <p:cBhvr override="childStyle">
                                        <p:cTn dur="1" fill="hold" display="0" masterRel="nextClick" afterEffect="1"/>
                                        <p:tgtEl>
                                          <p:spTgt spid="5"/>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How does an </a:t>
            </a:r>
            <a:r>
              <a:rPr lang="en-US" dirty="0" err="1">
                <a:solidFill>
                  <a:schemeClr val="bg1">
                    <a:lumMod val="65000"/>
                  </a:schemeClr>
                </a:solidFill>
              </a:rPr>
              <a:t>IHostedService</a:t>
            </a:r>
            <a:r>
              <a:rPr lang="en-US" dirty="0">
                <a:solidFill>
                  <a:schemeClr val="bg1">
                    <a:lumMod val="65000"/>
                  </a:schemeClr>
                </a:solidFill>
              </a:rPr>
              <a:t> work?</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Content Placeholder 6">
            <a:extLst>
              <a:ext uri="{FF2B5EF4-FFF2-40B4-BE49-F238E27FC236}">
                <a16:creationId xmlns:a16="http://schemas.microsoft.com/office/drawing/2014/main" id="{0891BE08-2403-4B5B-B0EC-1097F00D05DE}"/>
              </a:ext>
            </a:extLst>
          </p:cNvPr>
          <p:cNvSpPr>
            <a:spLocks noGrp="1"/>
          </p:cNvSpPr>
          <p:nvPr>
            <p:ph idx="1"/>
          </p:nvPr>
        </p:nvSpPr>
        <p:spPr>
          <a:xfrm>
            <a:off x="289560" y="6235716"/>
            <a:ext cx="10515600" cy="474324"/>
          </a:xfrm>
        </p:spPr>
        <p:txBody>
          <a:bodyPr>
            <a:normAutofit lnSpcReduction="10000"/>
          </a:bodyPr>
          <a:lstStyle/>
          <a:p>
            <a:pPr marL="0" indent="0">
              <a:buNone/>
            </a:pPr>
            <a:r>
              <a:rPr lang="en-US" dirty="0"/>
              <a:t>Image Credit: </a:t>
            </a:r>
            <a:r>
              <a:rPr lang="en-US" dirty="0">
                <a:hlinkClick r:id="rId4"/>
              </a:rPr>
              <a:t>Andrew Lock</a:t>
            </a:r>
            <a:endParaRPr lang="en-US" dirty="0"/>
          </a:p>
        </p:txBody>
      </p:sp>
      <p:pic>
        <p:nvPicPr>
          <p:cNvPr id="11" name="Picture 10">
            <a:extLst>
              <a:ext uri="{FF2B5EF4-FFF2-40B4-BE49-F238E27FC236}">
                <a16:creationId xmlns:a16="http://schemas.microsoft.com/office/drawing/2014/main" id="{EE0169DD-4BB8-4B55-8968-927CEC8260AE}"/>
              </a:ext>
            </a:extLst>
          </p:cNvPr>
          <p:cNvPicPr>
            <a:picLocks noChangeAspect="1"/>
          </p:cNvPicPr>
          <p:nvPr/>
        </p:nvPicPr>
        <p:blipFill>
          <a:blip r:embed="rId5"/>
          <a:stretch>
            <a:fillRect/>
          </a:stretch>
        </p:blipFill>
        <p:spPr>
          <a:xfrm>
            <a:off x="289560" y="1633639"/>
            <a:ext cx="10831830" cy="4501463"/>
          </a:xfrm>
          <a:prstGeom prst="rect">
            <a:avLst/>
          </a:prstGeom>
        </p:spPr>
      </p:pic>
    </p:spTree>
    <p:extLst>
      <p:ext uri="{BB962C8B-B14F-4D97-AF65-F5344CB8AC3E}">
        <p14:creationId xmlns:p14="http://schemas.microsoft.com/office/powerpoint/2010/main" val="41882192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How does an </a:t>
            </a:r>
            <a:r>
              <a:rPr lang="en-US" dirty="0" err="1">
                <a:solidFill>
                  <a:schemeClr val="bg1">
                    <a:lumMod val="65000"/>
                  </a:schemeClr>
                </a:solidFill>
              </a:rPr>
              <a:t>IHostedService</a:t>
            </a:r>
            <a:r>
              <a:rPr lang="en-US" dirty="0">
                <a:solidFill>
                  <a:schemeClr val="bg1">
                    <a:lumMod val="65000"/>
                  </a:schemeClr>
                </a:solidFill>
              </a:rPr>
              <a:t> work?</a:t>
            </a:r>
          </a:p>
        </p:txBody>
      </p:sp>
      <p:sp>
        <p:nvSpPr>
          <p:cNvPr id="3" name="Content Placeholder 2"/>
          <p:cNvSpPr>
            <a:spLocks noGrp="1"/>
          </p:cNvSpPr>
          <p:nvPr>
            <p:ph idx="1"/>
          </p:nvPr>
        </p:nvSpPr>
        <p:spPr>
          <a:xfrm>
            <a:off x="838200" y="1825624"/>
            <a:ext cx="10515600" cy="4779637"/>
          </a:xfrm>
        </p:spPr>
        <p:txBody>
          <a:bodyPr>
            <a:normAutofit/>
          </a:bodyPr>
          <a:lstStyle/>
          <a:p>
            <a:r>
              <a:rPr lang="en-US" dirty="0" err="1"/>
              <a:t>StartAsync</a:t>
            </a:r>
            <a:r>
              <a:rPr lang="en-US" dirty="0"/>
              <a:t> blocks the rest of your app from starting</a:t>
            </a:r>
          </a:p>
          <a:p>
            <a:r>
              <a:rPr lang="en-US" dirty="0"/>
              <a:t>Push </a:t>
            </a:r>
            <a:r>
              <a:rPr lang="en-US" b="1" i="1" u="sng" dirty="0"/>
              <a:t>blocking</a:t>
            </a:r>
            <a:r>
              <a:rPr lang="en-US" dirty="0"/>
              <a:t> long-running work out of </a:t>
            </a:r>
            <a:r>
              <a:rPr lang="en-US" dirty="0" err="1"/>
              <a:t>StartAsync</a:t>
            </a:r>
            <a:r>
              <a:rPr lang="en-US" dirty="0"/>
              <a:t> </a:t>
            </a:r>
          </a:p>
          <a:p>
            <a:pPr lvl="1"/>
            <a:r>
              <a:rPr lang="en-US" dirty="0"/>
              <a:t>This goes for </a:t>
            </a:r>
            <a:r>
              <a:rPr lang="en-US" dirty="0" err="1"/>
              <a:t>BackgroundService</a:t>
            </a:r>
            <a:r>
              <a:rPr lang="en-US" dirty="0"/>
              <a:t> later</a:t>
            </a:r>
          </a:p>
          <a:p>
            <a:pPr lvl="1"/>
            <a:endParaRPr lang="en-US" dirty="0"/>
          </a:p>
          <a:p>
            <a:pPr lvl="1"/>
            <a:endParaRPr lang="en-US" dirty="0"/>
          </a:p>
          <a:p>
            <a:pPr lvl="1"/>
            <a:endParaRPr lang="en-US" dirty="0"/>
          </a:p>
          <a:p>
            <a:pPr lvl="1"/>
            <a:endParaRPr lang="en-US" dirty="0"/>
          </a:p>
          <a:p>
            <a:pPr lvl="1"/>
            <a:endParaRPr lang="en-US" dirty="0"/>
          </a:p>
          <a:p>
            <a:pPr marL="457200" lvl="1" indent="0">
              <a:buNone/>
            </a:pPr>
            <a:endParaRPr lang="en-US" dirty="0"/>
          </a:p>
          <a:p>
            <a:r>
              <a:rPr lang="en-US" dirty="0"/>
              <a:t>UNLESS, you truly don’t want your app to boot until this finishes</a:t>
            </a:r>
          </a:p>
          <a:p>
            <a:pPr lvl="1"/>
            <a:r>
              <a:rPr lang="en-US" dirty="0"/>
              <a:t>i.e. Database Migrations</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7" name="Picture 6">
            <a:extLst>
              <a:ext uri="{FF2B5EF4-FFF2-40B4-BE49-F238E27FC236}">
                <a16:creationId xmlns:a16="http://schemas.microsoft.com/office/drawing/2014/main" id="{3440C721-D4AC-4044-9EE3-0844A876105E}"/>
              </a:ext>
            </a:extLst>
          </p:cNvPr>
          <p:cNvPicPr>
            <a:picLocks noChangeAspect="1"/>
          </p:cNvPicPr>
          <p:nvPr/>
        </p:nvPicPr>
        <p:blipFill>
          <a:blip r:embed="rId4"/>
          <a:stretch>
            <a:fillRect/>
          </a:stretch>
        </p:blipFill>
        <p:spPr>
          <a:xfrm>
            <a:off x="546798" y="3316363"/>
            <a:ext cx="11098403" cy="2114550"/>
          </a:xfrm>
          <a:prstGeom prst="rect">
            <a:avLst/>
          </a:prstGeom>
        </p:spPr>
      </p:pic>
    </p:spTree>
    <p:extLst>
      <p:ext uri="{BB962C8B-B14F-4D97-AF65-F5344CB8AC3E}">
        <p14:creationId xmlns:p14="http://schemas.microsoft.com/office/powerpoint/2010/main" val="19553737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9" end="9"/>
                                            </p:txEl>
                                          </p:spTgt>
                                        </p:tgtEl>
                                        <p:attrNameLst>
                                          <p:attrName>style.visibility</p:attrName>
                                        </p:attrNameLst>
                                      </p:cBhvr>
                                      <p:to>
                                        <p:strVal val="visible"/>
                                      </p:to>
                                    </p:set>
                                    <p:animEffect transition="in" filter="fade">
                                      <p:cBhvr>
                                        <p:cTn id="20" dur="500"/>
                                        <p:tgtEl>
                                          <p:spTgt spid="3">
                                            <p:txEl>
                                              <p:pRg st="9" end="9"/>
                                            </p:txEl>
                                          </p:spTgt>
                                        </p:tgtEl>
                                      </p:cBhvr>
                                    </p:animEffect>
                                  </p:childTnLst>
                                  <p:subTnLst>
                                    <p:animClr clrSpc="rgb" dir="cw">
                                      <p:cBhvr override="childStyle">
                                        <p:cTn dur="1" fill="hold" display="0" masterRel="nextClick" afterEffect="1"/>
                                        <p:tgtEl>
                                          <p:spTgt spid="3">
                                            <p:txEl>
                                              <p:pRg st="9" end="9"/>
                                            </p:txEl>
                                          </p:spTgt>
                                        </p:tgtEl>
                                        <p:attrNameLst>
                                          <p:attrName>ppt_c</p:attrName>
                                        </p:attrNameLst>
                                      </p:cBhvr>
                                      <p:to>
                                        <a:srgbClr val="B2B2B2"/>
                                      </p:to>
                                    </p:animClr>
                                  </p:subTnLst>
                                </p:cTn>
                              </p:par>
                              <p:par>
                                <p:cTn id="21" presetID="10" presetClass="entr" presetSubtype="0" fill="hold" grpId="0" nodeType="withEffect">
                                  <p:stCondLst>
                                    <p:cond delay="0"/>
                                  </p:stCondLst>
                                  <p:childTnLst>
                                    <p:set>
                                      <p:cBhvr>
                                        <p:cTn id="22" dur="1" fill="hold">
                                          <p:stCondLst>
                                            <p:cond delay="0"/>
                                          </p:stCondLst>
                                        </p:cTn>
                                        <p:tgtEl>
                                          <p:spTgt spid="3">
                                            <p:txEl>
                                              <p:pRg st="10" end="10"/>
                                            </p:txEl>
                                          </p:spTgt>
                                        </p:tgtEl>
                                        <p:attrNameLst>
                                          <p:attrName>style.visibility</p:attrName>
                                        </p:attrNameLst>
                                      </p:cBhvr>
                                      <p:to>
                                        <p:strVal val="visible"/>
                                      </p:to>
                                    </p:set>
                                    <p:animEffect transition="in" filter="fade">
                                      <p:cBhvr>
                                        <p:cTn id="23" dur="500"/>
                                        <p:tgtEl>
                                          <p:spTgt spid="3">
                                            <p:txEl>
                                              <p:pRg st="10" end="10"/>
                                            </p:txEl>
                                          </p:spTgt>
                                        </p:tgtEl>
                                      </p:cBhvr>
                                    </p:animEffect>
                                  </p:childTnLst>
                                  <p:subTnLst>
                                    <p:animClr clrSpc="rgb" dir="cw">
                                      <p:cBhvr override="childStyle">
                                        <p:cTn dur="1" fill="hold" display="0" masterRel="nextClick" afterEffect="1"/>
                                        <p:tgtEl>
                                          <p:spTgt spid="3">
                                            <p:txEl>
                                              <p:pRg st="10" end="10"/>
                                            </p:txEl>
                                          </p:spTgt>
                                        </p:tgtEl>
                                        <p:attrNameLst>
                                          <p:attrName>ppt_c</p:attrName>
                                        </p:attrNameLst>
                                      </p:cBhvr>
                                      <p:to>
                                        <a:srgbClr val="B2B2B2"/>
                                      </p:to>
                                    </p:animClr>
                                  </p:subTnLst>
                                </p:cTn>
                              </p:par>
                              <p:par>
                                <p:cTn id="24" presetID="10" presetClass="entr" presetSubtype="0" fill="hold" nodeType="with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fade">
                                      <p:cBhvr>
                                        <p:cTn id="2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When do I use </a:t>
            </a:r>
            <a:r>
              <a:rPr lang="en-US" dirty="0" err="1">
                <a:solidFill>
                  <a:schemeClr val="bg1">
                    <a:lumMod val="65000"/>
                  </a:schemeClr>
                </a:solidFill>
              </a:rPr>
              <a:t>IHostedService</a:t>
            </a:r>
            <a:r>
              <a:rPr lang="en-US" dirty="0">
                <a:solidFill>
                  <a:schemeClr val="bg1">
                    <a:lumMod val="65000"/>
                  </a:schemeClr>
                </a:solidFill>
              </a:rPr>
              <a:t>?</a:t>
            </a:r>
          </a:p>
        </p:txBody>
      </p:sp>
      <p:sp>
        <p:nvSpPr>
          <p:cNvPr id="3" name="Content Placeholder 2"/>
          <p:cNvSpPr>
            <a:spLocks noGrp="1"/>
          </p:cNvSpPr>
          <p:nvPr>
            <p:ph idx="1"/>
          </p:nvPr>
        </p:nvSpPr>
        <p:spPr>
          <a:xfrm>
            <a:off x="838200" y="1825624"/>
            <a:ext cx="10515600" cy="4779637"/>
          </a:xfrm>
        </p:spPr>
        <p:txBody>
          <a:bodyPr>
            <a:normAutofit/>
          </a:bodyPr>
          <a:lstStyle/>
          <a:p>
            <a:r>
              <a:rPr lang="en-US" dirty="0"/>
              <a:t>You will implicitly use it with </a:t>
            </a:r>
            <a:r>
              <a:rPr lang="en-US" dirty="0" err="1"/>
              <a:t>BackgroundService</a:t>
            </a:r>
            <a:r>
              <a:rPr lang="en-US" dirty="0"/>
              <a:t> and Worker Services</a:t>
            </a:r>
          </a:p>
          <a:p>
            <a:r>
              <a:rPr lang="en-US" dirty="0"/>
              <a:t>You need full control over Starting and Stopping</a:t>
            </a:r>
          </a:p>
          <a:p>
            <a:pPr lvl="1"/>
            <a:r>
              <a:rPr lang="en-US" dirty="0"/>
              <a:t>AND will not use the base </a:t>
            </a:r>
            <a:r>
              <a:rPr lang="en-US" dirty="0" err="1"/>
              <a:t>BackgroundService</a:t>
            </a:r>
            <a:r>
              <a:rPr lang="en-US" dirty="0"/>
              <a:t> implementation</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8514676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When do I </a:t>
            </a:r>
            <a:r>
              <a:rPr lang="en-US" i="1" u="sng" dirty="0">
                <a:solidFill>
                  <a:schemeClr val="bg1">
                    <a:lumMod val="65000"/>
                  </a:schemeClr>
                </a:solidFill>
              </a:rPr>
              <a:t>NOT</a:t>
            </a:r>
            <a:r>
              <a:rPr lang="en-US" dirty="0">
                <a:solidFill>
                  <a:schemeClr val="bg1">
                    <a:lumMod val="65000"/>
                  </a:schemeClr>
                </a:solidFill>
              </a:rPr>
              <a:t> use </a:t>
            </a:r>
            <a:r>
              <a:rPr lang="en-US" dirty="0" err="1">
                <a:solidFill>
                  <a:schemeClr val="bg1">
                    <a:lumMod val="65000"/>
                  </a:schemeClr>
                </a:solidFill>
              </a:rPr>
              <a:t>IHostedService</a:t>
            </a:r>
            <a:r>
              <a:rPr lang="en-US" dirty="0">
                <a:solidFill>
                  <a:schemeClr val="bg1">
                    <a:lumMod val="65000"/>
                  </a:schemeClr>
                </a:solidFill>
              </a:rPr>
              <a:t>?</a:t>
            </a:r>
          </a:p>
        </p:txBody>
      </p:sp>
      <p:sp>
        <p:nvSpPr>
          <p:cNvPr id="3" name="Content Placeholder 2"/>
          <p:cNvSpPr>
            <a:spLocks noGrp="1"/>
          </p:cNvSpPr>
          <p:nvPr>
            <p:ph idx="1"/>
          </p:nvPr>
        </p:nvSpPr>
        <p:spPr>
          <a:xfrm>
            <a:off x="838199" y="1825624"/>
            <a:ext cx="10804781" cy="4779637"/>
          </a:xfrm>
        </p:spPr>
        <p:txBody>
          <a:bodyPr>
            <a:normAutofit/>
          </a:bodyPr>
          <a:lstStyle/>
          <a:p>
            <a:r>
              <a:rPr lang="en-US" dirty="0"/>
              <a:t>Should be using </a:t>
            </a:r>
            <a:r>
              <a:rPr lang="en-US" dirty="0" err="1"/>
              <a:t>BackgroundService</a:t>
            </a:r>
            <a:r>
              <a:rPr lang="en-US" dirty="0"/>
              <a:t> or </a:t>
            </a:r>
            <a:r>
              <a:rPr lang="en-US" dirty="0" err="1"/>
              <a:t>WorkerService</a:t>
            </a:r>
            <a:r>
              <a:rPr lang="en-US" dirty="0"/>
              <a:t> 95%+ of the time</a:t>
            </a:r>
          </a:p>
          <a:p>
            <a:r>
              <a:rPr lang="en-US" dirty="0"/>
              <a:t>Other reasons will be the same as </a:t>
            </a:r>
            <a:r>
              <a:rPr lang="en-US" dirty="0" err="1"/>
              <a:t>BackgroundService</a:t>
            </a:r>
            <a:r>
              <a:rPr lang="en-US" dirty="0"/>
              <a:t> (next)</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7235349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a:extLst>
              <a:ext uri="{FF2B5EF4-FFF2-40B4-BE49-F238E27FC236}">
                <a16:creationId xmlns:a16="http://schemas.microsoft.com/office/drawing/2014/main" id="{FD78118A-8979-4D76-9AD1-2E6158D0EF5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5930" b="4896"/>
          <a:stretch/>
        </p:blipFill>
        <p:spPr bwMode="auto">
          <a:xfrm>
            <a:off x="10835" y="0"/>
            <a:ext cx="12186583" cy="6998426"/>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Amazon.com: Cookie Jar - Personalized Cookie Jar - Custom Cookie Jar -  Christmas Cookie Jar - Treat Jar - Gift for Mothers Day - Glass Cookie Jar  - Cookie Jar with Lid: Handmade">
            <a:extLst>
              <a:ext uri="{FF2B5EF4-FFF2-40B4-BE49-F238E27FC236}">
                <a16:creationId xmlns:a16="http://schemas.microsoft.com/office/drawing/2014/main" id="{301F1CA2-0345-4CCC-BE6E-43EA387C587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06268" y="3764187"/>
            <a:ext cx="2383469" cy="3177959"/>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277F39DA-5BD4-4DA7-A0D2-9E94D0895756}"/>
              </a:ext>
            </a:extLst>
          </p:cNvPr>
          <p:cNvSpPr/>
          <p:nvPr/>
        </p:nvSpPr>
        <p:spPr>
          <a:xfrm>
            <a:off x="0" y="1"/>
            <a:ext cx="12202836" cy="7018058"/>
          </a:xfrm>
          <a:prstGeom prst="rect">
            <a:avLst/>
          </a:prstGeom>
          <a:solidFill>
            <a:srgbClr val="0F69B6">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23961254-86DC-4239-85AC-F87EEB565B01}"/>
              </a:ext>
            </a:extLst>
          </p:cNvPr>
          <p:cNvSpPr>
            <a:spLocks noGrp="1"/>
          </p:cNvSpPr>
          <p:nvPr>
            <p:ph type="title"/>
          </p:nvPr>
        </p:nvSpPr>
        <p:spPr>
          <a:xfrm>
            <a:off x="5417" y="365125"/>
            <a:ext cx="12186583" cy="6027511"/>
          </a:xfrm>
        </p:spPr>
        <p:txBody>
          <a:bodyPr>
            <a:normAutofit/>
          </a:bodyPr>
          <a:lstStyle/>
          <a:p>
            <a:pPr algn="ctr"/>
            <a:r>
              <a:rPr lang="en-US" sz="12000" dirty="0" err="1">
                <a:solidFill>
                  <a:schemeClr val="bg1"/>
                </a:solidFill>
                <a:latin typeface="+mn-lt"/>
              </a:rPr>
              <a:t>BackgroundService</a:t>
            </a:r>
            <a:br>
              <a:rPr lang="en-US" sz="7200" dirty="0">
                <a:solidFill>
                  <a:schemeClr val="bg1"/>
                </a:solidFill>
                <a:latin typeface="+mn-lt"/>
              </a:rPr>
            </a:br>
            <a:r>
              <a:rPr lang="en-US" sz="7200" dirty="0">
                <a:solidFill>
                  <a:schemeClr val="bg1"/>
                </a:solidFill>
                <a:latin typeface="+mn-lt"/>
              </a:rPr>
              <a:t>“Follow The Recipe”</a:t>
            </a:r>
            <a:br>
              <a:rPr lang="en-US" sz="7200" dirty="0">
                <a:solidFill>
                  <a:schemeClr val="bg1"/>
                </a:solidFill>
                <a:latin typeface="+mn-lt"/>
              </a:rPr>
            </a:br>
            <a:r>
              <a:rPr lang="en-US" sz="6000" dirty="0">
                <a:solidFill>
                  <a:schemeClr val="bg1"/>
                </a:solidFill>
                <a:latin typeface="+mn-lt"/>
              </a:rPr>
              <a:t>(Cookie Jar Included)</a:t>
            </a:r>
          </a:p>
        </p:txBody>
      </p:sp>
    </p:spTree>
    <p:extLst>
      <p:ext uri="{BB962C8B-B14F-4D97-AF65-F5344CB8AC3E}">
        <p14:creationId xmlns:p14="http://schemas.microsoft.com/office/powerpoint/2010/main" val="13758176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What is a </a:t>
            </a:r>
            <a:r>
              <a:rPr lang="en-US" dirty="0" err="1">
                <a:solidFill>
                  <a:schemeClr val="bg1">
                    <a:lumMod val="65000"/>
                  </a:schemeClr>
                </a:solidFill>
              </a:rPr>
              <a:t>BackgroundService</a:t>
            </a:r>
            <a:r>
              <a:rPr lang="en-US" dirty="0">
                <a:solidFill>
                  <a:schemeClr val="bg1">
                    <a:lumMod val="65000"/>
                  </a:schemeClr>
                </a:solidFill>
              </a:rPr>
              <a:t>?</a:t>
            </a:r>
          </a:p>
        </p:txBody>
      </p:sp>
      <p:sp>
        <p:nvSpPr>
          <p:cNvPr id="3" name="Content Placeholder 2"/>
          <p:cNvSpPr>
            <a:spLocks noGrp="1"/>
          </p:cNvSpPr>
          <p:nvPr>
            <p:ph idx="1"/>
          </p:nvPr>
        </p:nvSpPr>
        <p:spPr>
          <a:xfrm>
            <a:off x="838200" y="1825624"/>
            <a:ext cx="10515600" cy="4779637"/>
          </a:xfrm>
        </p:spPr>
        <p:txBody>
          <a:bodyPr>
            <a:normAutofit/>
          </a:bodyPr>
          <a:lstStyle/>
          <a:p>
            <a:r>
              <a:rPr lang="en-US" dirty="0"/>
              <a:t>Lets you host a background job inside an ASP.NET Core App</a:t>
            </a:r>
          </a:p>
          <a:p>
            <a:pPr lvl="1"/>
            <a:r>
              <a:rPr lang="en-US" dirty="0"/>
              <a:t>ASP.NET Core app is your cookie jar</a:t>
            </a:r>
          </a:p>
          <a:p>
            <a:r>
              <a:rPr lang="en-US" dirty="0"/>
              <a:t>Abstract class, implements </a:t>
            </a:r>
            <a:r>
              <a:rPr lang="en-US" dirty="0" err="1"/>
              <a:t>IHostedService</a:t>
            </a:r>
            <a:endParaRPr lang="en-US" dirty="0"/>
          </a:p>
          <a:p>
            <a:r>
              <a:rPr lang="en-US" dirty="0"/>
              <a:t>Exposes </a:t>
            </a:r>
            <a:r>
              <a:rPr lang="en-US" dirty="0" err="1"/>
              <a:t>ExecuteAsync</a:t>
            </a:r>
            <a:r>
              <a:rPr lang="en-US" dirty="0"/>
              <a:t> abstract method</a:t>
            </a:r>
          </a:p>
          <a:p>
            <a:r>
              <a:rPr lang="en-US" dirty="0"/>
              <a:t>Handles Starting and Stopping</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2140999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ookie Taste Test - Andre's Kitchen - Video Explode">
            <a:extLst>
              <a:ext uri="{FF2B5EF4-FFF2-40B4-BE49-F238E27FC236}">
                <a16:creationId xmlns:a16="http://schemas.microsoft.com/office/drawing/2014/main" id="{9DD94749-A299-4272-88B5-E4D0AF8ADCF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8A26DCBE-EFA4-4158-BEB8-4A2AE2C02E5C}"/>
              </a:ext>
            </a:extLst>
          </p:cNvPr>
          <p:cNvSpPr/>
          <p:nvPr/>
        </p:nvSpPr>
        <p:spPr>
          <a:xfrm>
            <a:off x="0" y="0"/>
            <a:ext cx="12192000" cy="6864059"/>
          </a:xfrm>
          <a:prstGeom prst="rect">
            <a:avLst/>
          </a:prstGeom>
          <a:solidFill>
            <a:srgbClr val="0F69B6">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23961254-86DC-4239-85AC-F87EEB565B01}"/>
              </a:ext>
            </a:extLst>
          </p:cNvPr>
          <p:cNvSpPr>
            <a:spLocks noGrp="1"/>
          </p:cNvSpPr>
          <p:nvPr>
            <p:ph type="title"/>
          </p:nvPr>
        </p:nvSpPr>
        <p:spPr>
          <a:xfrm>
            <a:off x="-98474" y="-182880"/>
            <a:ext cx="11493305" cy="7040879"/>
          </a:xfrm>
        </p:spPr>
        <p:txBody>
          <a:bodyPr>
            <a:normAutofit/>
          </a:bodyPr>
          <a:lstStyle/>
          <a:p>
            <a:pPr algn="ctr"/>
            <a:r>
              <a:rPr lang="en-US" sz="12000" dirty="0">
                <a:solidFill>
                  <a:schemeClr val="bg1"/>
                </a:solidFill>
                <a:latin typeface="+mn-lt"/>
              </a:rPr>
              <a:t>Demo</a:t>
            </a:r>
          </a:p>
        </p:txBody>
      </p:sp>
    </p:spTree>
    <p:extLst>
      <p:ext uri="{BB962C8B-B14F-4D97-AF65-F5344CB8AC3E}">
        <p14:creationId xmlns:p14="http://schemas.microsoft.com/office/powerpoint/2010/main" val="36699986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ea typeface="Open Sans" panose="020B0606030504020204" pitchFamily="34" charset="0"/>
                <a:cs typeface="Open Sans" panose="020B0606030504020204" pitchFamily="34" charset="0"/>
              </a:rPr>
              <a:t>Audience</a:t>
            </a:r>
          </a:p>
        </p:txBody>
      </p:sp>
      <p:sp>
        <p:nvSpPr>
          <p:cNvPr id="3" name="Content Placeholder 2"/>
          <p:cNvSpPr>
            <a:spLocks noGrp="1"/>
          </p:cNvSpPr>
          <p:nvPr>
            <p:ph idx="1"/>
          </p:nvPr>
        </p:nvSpPr>
        <p:spPr>
          <a:xfrm>
            <a:off x="838200" y="1825624"/>
            <a:ext cx="10515600" cy="4779637"/>
          </a:xfrm>
        </p:spPr>
        <p:txBody>
          <a:bodyPr>
            <a:normAutofit/>
          </a:bodyPr>
          <a:lstStyle/>
          <a:p>
            <a:r>
              <a:rPr lang="en-US" dirty="0">
                <a:ea typeface="Open Sans" panose="020B0606030504020204" pitchFamily="34" charset="0"/>
                <a:cs typeface="Open Sans" panose="020B0606030504020204" pitchFamily="34" charset="0"/>
              </a:rPr>
              <a:t>.NET Developers</a:t>
            </a:r>
          </a:p>
          <a:p>
            <a:r>
              <a:rPr lang="en-US" dirty="0">
                <a:ea typeface="Open Sans" panose="020B0606030504020204" pitchFamily="34" charset="0"/>
                <a:cs typeface="Open Sans" panose="020B0606030504020204" pitchFamily="34" charset="0"/>
              </a:rPr>
              <a:t>In need of running a background task</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7641058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How does a </a:t>
            </a:r>
            <a:r>
              <a:rPr lang="en-US" dirty="0" err="1">
                <a:solidFill>
                  <a:schemeClr val="bg1">
                    <a:lumMod val="65000"/>
                  </a:schemeClr>
                </a:solidFill>
              </a:rPr>
              <a:t>BackgroundService</a:t>
            </a:r>
            <a:r>
              <a:rPr lang="en-US" dirty="0">
                <a:solidFill>
                  <a:schemeClr val="bg1">
                    <a:lumMod val="65000"/>
                  </a:schemeClr>
                </a:solidFill>
              </a:rPr>
              <a:t> work?</a:t>
            </a:r>
          </a:p>
        </p:txBody>
      </p:sp>
      <p:sp>
        <p:nvSpPr>
          <p:cNvPr id="3" name="Content Placeholder 2"/>
          <p:cNvSpPr>
            <a:spLocks noGrp="1"/>
          </p:cNvSpPr>
          <p:nvPr>
            <p:ph idx="1"/>
          </p:nvPr>
        </p:nvSpPr>
        <p:spPr>
          <a:xfrm>
            <a:off x="838200" y="1825624"/>
            <a:ext cx="10515600" cy="4779637"/>
          </a:xfrm>
        </p:spPr>
        <p:txBody>
          <a:bodyPr>
            <a:normAutofit/>
          </a:bodyPr>
          <a:lstStyle/>
          <a:p>
            <a:r>
              <a:rPr lang="en-US" dirty="0"/>
              <a:t>Register with DI</a:t>
            </a:r>
          </a:p>
          <a:p>
            <a:r>
              <a:rPr lang="en-US" dirty="0"/>
              <a:t>Exposes </a:t>
            </a:r>
            <a:r>
              <a:rPr lang="en-US" dirty="0" err="1"/>
              <a:t>ExecuteAsync</a:t>
            </a:r>
            <a:r>
              <a:rPr lang="en-US" dirty="0"/>
              <a:t> abstract method</a:t>
            </a:r>
          </a:p>
          <a:p>
            <a:r>
              <a:rPr lang="en-US" dirty="0"/>
              <a:t>Can still override </a:t>
            </a:r>
            <a:r>
              <a:rPr lang="en-US" dirty="0" err="1"/>
              <a:t>StartAsync</a:t>
            </a:r>
            <a:r>
              <a:rPr lang="en-US" dirty="0"/>
              <a:t> and </a:t>
            </a:r>
            <a:r>
              <a:rPr lang="en-US" dirty="0" err="1"/>
              <a:t>StopAsync</a:t>
            </a:r>
            <a:endParaRPr lang="en-US" dirty="0"/>
          </a:p>
          <a:p>
            <a:endParaRPr lang="en-US" dirty="0"/>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Picture 4">
            <a:extLst>
              <a:ext uri="{FF2B5EF4-FFF2-40B4-BE49-F238E27FC236}">
                <a16:creationId xmlns:a16="http://schemas.microsoft.com/office/drawing/2014/main" id="{56A6ED84-9FC3-4B74-A9A9-C9256D057F77}"/>
              </a:ext>
            </a:extLst>
          </p:cNvPr>
          <p:cNvPicPr>
            <a:picLocks noChangeAspect="1"/>
          </p:cNvPicPr>
          <p:nvPr/>
        </p:nvPicPr>
        <p:blipFill>
          <a:blip r:embed="rId4"/>
          <a:stretch>
            <a:fillRect/>
          </a:stretch>
        </p:blipFill>
        <p:spPr>
          <a:xfrm>
            <a:off x="4083599" y="1906918"/>
            <a:ext cx="5692338" cy="321932"/>
          </a:xfrm>
          <a:prstGeom prst="rect">
            <a:avLst/>
          </a:prstGeom>
        </p:spPr>
      </p:pic>
    </p:spTree>
    <p:extLst>
      <p:ext uri="{BB962C8B-B14F-4D97-AF65-F5344CB8AC3E}">
        <p14:creationId xmlns:p14="http://schemas.microsoft.com/office/powerpoint/2010/main" val="15597568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subTnLst>
                                    <p:set>
                                      <p:cBhvr override="childStyle">
                                        <p:cTn dur="1" fill="hold" display="0" masterRel="nextClick" afterEffect="1"/>
                                        <p:tgtEl>
                                          <p:spTgt spid="5"/>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2" name="Picture 11">
            <a:extLst>
              <a:ext uri="{FF2B5EF4-FFF2-40B4-BE49-F238E27FC236}">
                <a16:creationId xmlns:a16="http://schemas.microsoft.com/office/drawing/2014/main" id="{333EE530-A7A5-40AA-B2E0-0D7E5EB3F04F}"/>
              </a:ext>
            </a:extLst>
          </p:cNvPr>
          <p:cNvPicPr>
            <a:picLocks noChangeAspect="1"/>
          </p:cNvPicPr>
          <p:nvPr/>
        </p:nvPicPr>
        <p:blipFill>
          <a:blip r:embed="rId4"/>
          <a:stretch>
            <a:fillRect/>
          </a:stretch>
        </p:blipFill>
        <p:spPr>
          <a:xfrm>
            <a:off x="3475857" y="-11636"/>
            <a:ext cx="5662338" cy="6869636"/>
          </a:xfrm>
          <a:prstGeom prst="rect">
            <a:avLst/>
          </a:prstGeom>
        </p:spPr>
      </p:pic>
    </p:spTree>
    <p:extLst>
      <p:ext uri="{BB962C8B-B14F-4D97-AF65-F5344CB8AC3E}">
        <p14:creationId xmlns:p14="http://schemas.microsoft.com/office/powerpoint/2010/main" val="39217743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When do I use </a:t>
            </a:r>
            <a:r>
              <a:rPr lang="en-US" dirty="0" err="1">
                <a:solidFill>
                  <a:schemeClr val="bg1">
                    <a:lumMod val="65000"/>
                  </a:schemeClr>
                </a:solidFill>
              </a:rPr>
              <a:t>BackgroundService</a:t>
            </a:r>
            <a:r>
              <a:rPr lang="en-US" dirty="0">
                <a:solidFill>
                  <a:schemeClr val="bg1">
                    <a:lumMod val="65000"/>
                  </a:schemeClr>
                </a:solidFill>
              </a:rPr>
              <a:t>?</a:t>
            </a:r>
          </a:p>
        </p:txBody>
      </p:sp>
      <p:sp>
        <p:nvSpPr>
          <p:cNvPr id="3" name="Content Placeholder 2"/>
          <p:cNvSpPr>
            <a:spLocks noGrp="1"/>
          </p:cNvSpPr>
          <p:nvPr>
            <p:ph idx="1"/>
          </p:nvPr>
        </p:nvSpPr>
        <p:spPr>
          <a:xfrm>
            <a:off x="838200" y="1825624"/>
            <a:ext cx="10515600" cy="4779637"/>
          </a:xfrm>
        </p:spPr>
        <p:txBody>
          <a:bodyPr>
            <a:normAutofit/>
          </a:bodyPr>
          <a:lstStyle/>
          <a:p>
            <a:r>
              <a:rPr lang="en-US" dirty="0"/>
              <a:t>Need a simple background task runner </a:t>
            </a:r>
          </a:p>
          <a:p>
            <a:pPr lvl="1"/>
            <a:r>
              <a:rPr lang="en-US" dirty="0"/>
              <a:t>Either as part of your ASP.NET Core application or by itself</a:t>
            </a:r>
          </a:p>
          <a:p>
            <a:r>
              <a:rPr lang="en-US" dirty="0"/>
              <a:t>Less gotchas than </a:t>
            </a:r>
            <a:r>
              <a:rPr lang="en-US" dirty="0" err="1"/>
              <a:t>IHostedService</a:t>
            </a:r>
            <a:endParaRPr lang="en-US" dirty="0"/>
          </a:p>
          <a:p>
            <a:pPr lvl="1"/>
            <a:r>
              <a:rPr lang="en-US" dirty="0"/>
              <a:t>Can’t accidentally prevent app from booting unless override </a:t>
            </a:r>
            <a:r>
              <a:rPr lang="en-US" dirty="0" err="1"/>
              <a:t>StartAsync</a:t>
            </a:r>
            <a:endParaRPr lang="en-US" dirty="0"/>
          </a:p>
          <a:p>
            <a:pPr lvl="1"/>
            <a:r>
              <a:rPr lang="en-US" dirty="0"/>
              <a:t>Handles cancellations</a:t>
            </a:r>
          </a:p>
          <a:p>
            <a:r>
              <a:rPr lang="en-US" dirty="0"/>
              <a:t>Want an ASP.NET Core endpoint to health check your background task</a:t>
            </a:r>
          </a:p>
          <a:p>
            <a:pPr lvl="1"/>
            <a:r>
              <a:rPr lang="en-US" dirty="0"/>
              <a:t>Instead of </a:t>
            </a:r>
            <a:r>
              <a:rPr lang="en-US" dirty="0" err="1"/>
              <a:t>WorkerServices</a:t>
            </a:r>
            <a:endParaRPr lang="en-US" dirty="0"/>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5022221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B2B2B2"/>
                                      </p:to>
                                    </p:animClr>
                                  </p:sub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subTnLst>
                                    <p:animClr clrSpc="rgb" dir="cw">
                                      <p:cBhvr override="childStyle">
                                        <p:cTn dur="1" fill="hold" display="0" masterRel="nextClick" afterEffect="1"/>
                                        <p:tgtEl>
                                          <p:spTgt spid="3">
                                            <p:txEl>
                                              <p:pRg st="5" end="5"/>
                                            </p:txEl>
                                          </p:spTgt>
                                        </p:tgtEl>
                                        <p:attrNameLst>
                                          <p:attrName>ppt_c</p:attrName>
                                        </p:attrNameLst>
                                      </p:cBhvr>
                                      <p:to>
                                        <a:srgbClr val="B2B2B2"/>
                                      </p:to>
                                    </p:animClr>
                                  </p:subTnLst>
                                </p:cTn>
                              </p:par>
                              <p:par>
                                <p:cTn id="27" presetID="10" presetClass="entr" presetSubtype="0"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subTnLst>
                                    <p:animClr clrSpc="rgb" dir="cw">
                                      <p:cBhvr override="childStyle">
                                        <p:cTn dur="1" fill="hold" display="0" masterRel="nextClick" afterEffect="1"/>
                                        <p:tgtEl>
                                          <p:spTgt spid="3">
                                            <p:txEl>
                                              <p:pRg st="6" end="6"/>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When do I </a:t>
            </a:r>
            <a:r>
              <a:rPr lang="en-US" i="1" u="sng" dirty="0">
                <a:solidFill>
                  <a:schemeClr val="bg1">
                    <a:lumMod val="65000"/>
                  </a:schemeClr>
                </a:solidFill>
              </a:rPr>
              <a:t>NOT</a:t>
            </a:r>
            <a:r>
              <a:rPr lang="en-US" dirty="0">
                <a:solidFill>
                  <a:schemeClr val="bg1">
                    <a:lumMod val="65000"/>
                  </a:schemeClr>
                </a:solidFill>
              </a:rPr>
              <a:t> use </a:t>
            </a:r>
            <a:r>
              <a:rPr lang="en-US" dirty="0" err="1">
                <a:solidFill>
                  <a:schemeClr val="bg1">
                    <a:lumMod val="65000"/>
                  </a:schemeClr>
                </a:solidFill>
              </a:rPr>
              <a:t>BackgroundService</a:t>
            </a:r>
            <a:r>
              <a:rPr lang="en-US" dirty="0">
                <a:solidFill>
                  <a:schemeClr val="bg1">
                    <a:lumMod val="65000"/>
                  </a:schemeClr>
                </a:solidFill>
              </a:rPr>
              <a:t>?</a:t>
            </a:r>
          </a:p>
        </p:txBody>
      </p:sp>
      <p:sp>
        <p:nvSpPr>
          <p:cNvPr id="3" name="Content Placeholder 2"/>
          <p:cNvSpPr>
            <a:spLocks noGrp="1"/>
          </p:cNvSpPr>
          <p:nvPr>
            <p:ph idx="1"/>
          </p:nvPr>
        </p:nvSpPr>
        <p:spPr>
          <a:xfrm>
            <a:off x="838199" y="1825624"/>
            <a:ext cx="10804781" cy="4779637"/>
          </a:xfrm>
        </p:spPr>
        <p:txBody>
          <a:bodyPr>
            <a:normAutofit/>
          </a:bodyPr>
          <a:lstStyle/>
          <a:p>
            <a:r>
              <a:rPr lang="en-US" dirty="0"/>
              <a:t>Too much co-location with your app/API can get unruly and outweigh the convenience of co-location</a:t>
            </a:r>
          </a:p>
          <a:p>
            <a:pPr lvl="1"/>
            <a:r>
              <a:rPr lang="en-US" dirty="0"/>
              <a:t>It Depends</a:t>
            </a:r>
          </a:p>
          <a:p>
            <a:r>
              <a:rPr lang="en-US" dirty="0"/>
              <a:t>Scaling out can be a problem if your code isn’t idempotent</a:t>
            </a:r>
          </a:p>
          <a:p>
            <a:pPr lvl="1"/>
            <a:r>
              <a:rPr lang="en-US" dirty="0"/>
              <a:t>Fix by making code idempotent or not allowing scale out</a:t>
            </a:r>
          </a:p>
          <a:p>
            <a:endParaRPr lang="en-US" dirty="0"/>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6923506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6">
            <a:extLst>
              <a:ext uri="{FF2B5EF4-FFF2-40B4-BE49-F238E27FC236}">
                <a16:creationId xmlns:a16="http://schemas.microsoft.com/office/drawing/2014/main" id="{542BE890-AE56-4BA1-B203-BBEA527C303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5930" b="4896"/>
          <a:stretch/>
        </p:blipFill>
        <p:spPr bwMode="auto">
          <a:xfrm>
            <a:off x="10835" y="0"/>
            <a:ext cx="12186583" cy="6998426"/>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277F39DA-5BD4-4DA7-A0D2-9E94D0895756}"/>
              </a:ext>
            </a:extLst>
          </p:cNvPr>
          <p:cNvSpPr/>
          <p:nvPr/>
        </p:nvSpPr>
        <p:spPr>
          <a:xfrm>
            <a:off x="10835" y="1"/>
            <a:ext cx="12192000" cy="6998426"/>
          </a:xfrm>
          <a:prstGeom prst="rect">
            <a:avLst/>
          </a:prstGeom>
          <a:solidFill>
            <a:srgbClr val="0F69B6">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23961254-86DC-4239-85AC-F87EEB565B01}"/>
              </a:ext>
            </a:extLst>
          </p:cNvPr>
          <p:cNvSpPr>
            <a:spLocks noGrp="1"/>
          </p:cNvSpPr>
          <p:nvPr>
            <p:ph type="title"/>
          </p:nvPr>
        </p:nvSpPr>
        <p:spPr>
          <a:xfrm>
            <a:off x="5417" y="365125"/>
            <a:ext cx="12186583" cy="6027511"/>
          </a:xfrm>
        </p:spPr>
        <p:txBody>
          <a:bodyPr>
            <a:normAutofit/>
          </a:bodyPr>
          <a:lstStyle/>
          <a:p>
            <a:pPr algn="ctr"/>
            <a:r>
              <a:rPr lang="en-US" sz="12000" dirty="0" err="1">
                <a:solidFill>
                  <a:schemeClr val="bg1"/>
                </a:solidFill>
                <a:latin typeface="+mn-lt"/>
              </a:rPr>
              <a:t>WorkerService</a:t>
            </a:r>
            <a:br>
              <a:rPr lang="en-US" sz="7200" dirty="0">
                <a:solidFill>
                  <a:schemeClr val="bg1"/>
                </a:solidFill>
                <a:latin typeface="+mn-lt"/>
              </a:rPr>
            </a:br>
            <a:r>
              <a:rPr lang="en-US" sz="7200" dirty="0">
                <a:solidFill>
                  <a:schemeClr val="bg1"/>
                </a:solidFill>
                <a:latin typeface="+mn-lt"/>
              </a:rPr>
              <a:t>“Follow The Recipe”</a:t>
            </a:r>
            <a:br>
              <a:rPr lang="en-US" sz="7200" dirty="0">
                <a:solidFill>
                  <a:schemeClr val="bg1"/>
                </a:solidFill>
                <a:latin typeface="+mn-lt"/>
              </a:rPr>
            </a:br>
            <a:r>
              <a:rPr lang="en-US" sz="6000" dirty="0">
                <a:solidFill>
                  <a:schemeClr val="bg1"/>
                </a:solidFill>
                <a:latin typeface="+mn-lt"/>
              </a:rPr>
              <a:t>(BYO Cookie Jar)</a:t>
            </a:r>
          </a:p>
        </p:txBody>
      </p:sp>
    </p:spTree>
    <p:extLst>
      <p:ext uri="{BB962C8B-B14F-4D97-AF65-F5344CB8AC3E}">
        <p14:creationId xmlns:p14="http://schemas.microsoft.com/office/powerpoint/2010/main" val="36489847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What is a </a:t>
            </a:r>
            <a:r>
              <a:rPr lang="en-US" dirty="0" err="1">
                <a:solidFill>
                  <a:schemeClr val="bg1">
                    <a:lumMod val="65000"/>
                  </a:schemeClr>
                </a:solidFill>
              </a:rPr>
              <a:t>WorkerService</a:t>
            </a:r>
            <a:r>
              <a:rPr lang="en-US" dirty="0">
                <a:solidFill>
                  <a:schemeClr val="bg1">
                    <a:lumMod val="65000"/>
                  </a:schemeClr>
                </a:solidFill>
              </a:rPr>
              <a:t>?</a:t>
            </a:r>
          </a:p>
        </p:txBody>
      </p:sp>
      <p:sp>
        <p:nvSpPr>
          <p:cNvPr id="3" name="Content Placeholder 2"/>
          <p:cNvSpPr>
            <a:spLocks noGrp="1"/>
          </p:cNvSpPr>
          <p:nvPr>
            <p:ph idx="1"/>
          </p:nvPr>
        </p:nvSpPr>
        <p:spPr>
          <a:xfrm>
            <a:off x="838199" y="1825624"/>
            <a:ext cx="11263175" cy="4779637"/>
          </a:xfrm>
        </p:spPr>
        <p:txBody>
          <a:bodyPr>
            <a:normAutofit/>
          </a:bodyPr>
          <a:lstStyle/>
          <a:p>
            <a:r>
              <a:rPr lang="en-US" dirty="0"/>
              <a:t>Enhanced .NET Console App template</a:t>
            </a:r>
          </a:p>
          <a:p>
            <a:pPr lvl="1"/>
            <a:r>
              <a:rPr lang="en-US" dirty="0"/>
              <a:t>dotnet new worker –o my-custom-worker</a:t>
            </a:r>
          </a:p>
          <a:p>
            <a:r>
              <a:rPr lang="en-US" dirty="0"/>
              <a:t>Allows you to have an </a:t>
            </a:r>
            <a:r>
              <a:rPr lang="en-US" dirty="0" err="1"/>
              <a:t>IHost</a:t>
            </a:r>
            <a:endParaRPr lang="en-US" dirty="0"/>
          </a:p>
          <a:p>
            <a:pPr lvl="1"/>
            <a:r>
              <a:rPr lang="en-US" dirty="0"/>
              <a:t>Configuration, Dependency Injection, Logging, etc.</a:t>
            </a:r>
          </a:p>
          <a:p>
            <a:r>
              <a:rPr lang="en-US" dirty="0"/>
              <a:t>Registers a Worker class as a </a:t>
            </a:r>
            <a:r>
              <a:rPr lang="en-US" dirty="0" err="1"/>
              <a:t>HostedService</a:t>
            </a:r>
            <a:endParaRPr lang="en-US" dirty="0"/>
          </a:p>
          <a:p>
            <a:r>
              <a:rPr lang="en-US" dirty="0"/>
              <a:t>Does not take an opinion on how to host console app</a:t>
            </a:r>
          </a:p>
          <a:p>
            <a:pPr lvl="1"/>
            <a:r>
              <a:rPr lang="en-US" dirty="0"/>
              <a:t>No cookie jar</a:t>
            </a:r>
          </a:p>
          <a:p>
            <a:pPr lvl="1"/>
            <a:r>
              <a:rPr lang="en-US" dirty="0"/>
              <a:t>Console app called from scheduler</a:t>
            </a:r>
          </a:p>
          <a:p>
            <a:pPr lvl="1"/>
            <a:r>
              <a:rPr lang="en-US" dirty="0"/>
              <a:t>Windows Service</a:t>
            </a:r>
          </a:p>
          <a:p>
            <a:pPr lvl="1"/>
            <a:r>
              <a:rPr lang="en-US" dirty="0" err="1"/>
              <a:t>systemd</a:t>
            </a:r>
            <a:endParaRPr lang="en-US" dirty="0"/>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1797076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B2B2B2"/>
                                      </p:to>
                                    </p:animClr>
                                  </p:sub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subTnLst>
                                    <p:animClr clrSpc="rgb" dir="cw">
                                      <p:cBhvr override="childStyle">
                                        <p:cTn dur="1" fill="hold" display="0" masterRel="nextClick" afterEffect="1"/>
                                        <p:tgtEl>
                                          <p:spTgt spid="3">
                                            <p:txEl>
                                              <p:pRg st="5" end="5"/>
                                            </p:txEl>
                                          </p:spTgt>
                                        </p:tgtEl>
                                        <p:attrNameLst>
                                          <p:attrName>ppt_c</p:attrName>
                                        </p:attrNameLst>
                                      </p:cBhvr>
                                      <p:to>
                                        <a:srgbClr val="B2B2B2"/>
                                      </p:to>
                                    </p:animClr>
                                  </p:subTnLst>
                                </p:cTn>
                              </p:par>
                              <p:par>
                                <p:cTn id="29" presetID="10" presetClass="entr" presetSubtype="0" fill="hold" grpId="0"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subTnLst>
                                    <p:animClr clrSpc="rgb" dir="cw">
                                      <p:cBhvr override="childStyle">
                                        <p:cTn dur="1" fill="hold" display="0" masterRel="nextClick" afterEffect="1"/>
                                        <p:tgtEl>
                                          <p:spTgt spid="3">
                                            <p:txEl>
                                              <p:pRg st="6" end="6"/>
                                            </p:txEl>
                                          </p:spTgt>
                                        </p:tgtEl>
                                        <p:attrNameLst>
                                          <p:attrName>ppt_c</p:attrName>
                                        </p:attrNameLst>
                                      </p:cBhvr>
                                      <p:to>
                                        <a:srgbClr val="B2B2B2"/>
                                      </p:to>
                                    </p:animClr>
                                  </p:subTnLst>
                                </p:cTn>
                              </p:par>
                              <p:par>
                                <p:cTn id="32" presetID="10" presetClass="entr" presetSubtype="0" fill="hold" grpId="0" nodeType="with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fade">
                                      <p:cBhvr>
                                        <p:cTn id="34" dur="500"/>
                                        <p:tgtEl>
                                          <p:spTgt spid="3">
                                            <p:txEl>
                                              <p:pRg st="7" end="7"/>
                                            </p:txEl>
                                          </p:spTgt>
                                        </p:tgtEl>
                                      </p:cBhvr>
                                    </p:animEffect>
                                  </p:childTnLst>
                                  <p:subTnLst>
                                    <p:animClr clrSpc="rgb" dir="cw">
                                      <p:cBhvr override="childStyle">
                                        <p:cTn dur="1" fill="hold" display="0" masterRel="nextClick" afterEffect="1"/>
                                        <p:tgtEl>
                                          <p:spTgt spid="3">
                                            <p:txEl>
                                              <p:pRg st="7" end="7"/>
                                            </p:txEl>
                                          </p:spTgt>
                                        </p:tgtEl>
                                        <p:attrNameLst>
                                          <p:attrName>ppt_c</p:attrName>
                                        </p:attrNameLst>
                                      </p:cBhvr>
                                      <p:to>
                                        <a:srgbClr val="B2B2B2"/>
                                      </p:to>
                                    </p:animClr>
                                  </p:subTnLst>
                                </p:cTn>
                              </p:par>
                              <p:par>
                                <p:cTn id="35" presetID="10" presetClass="entr" presetSubtype="0" fill="hold" grpId="0" nodeType="with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fade">
                                      <p:cBhvr>
                                        <p:cTn id="37" dur="500"/>
                                        <p:tgtEl>
                                          <p:spTgt spid="3">
                                            <p:txEl>
                                              <p:pRg st="8" end="8"/>
                                            </p:txEl>
                                          </p:spTgt>
                                        </p:tgtEl>
                                      </p:cBhvr>
                                    </p:animEffect>
                                  </p:childTnLst>
                                  <p:subTnLst>
                                    <p:animClr clrSpc="rgb" dir="cw">
                                      <p:cBhvr override="childStyle">
                                        <p:cTn dur="1" fill="hold" display="0" masterRel="nextClick" afterEffect="1"/>
                                        <p:tgtEl>
                                          <p:spTgt spid="3">
                                            <p:txEl>
                                              <p:pRg st="8" end="8"/>
                                            </p:txEl>
                                          </p:spTgt>
                                        </p:tgtEl>
                                        <p:attrNameLst>
                                          <p:attrName>ppt_c</p:attrName>
                                        </p:attrNameLst>
                                      </p:cBhvr>
                                      <p:to>
                                        <a:srgbClr val="B2B2B2"/>
                                      </p:to>
                                    </p:animClr>
                                  </p:subTnLst>
                                </p:cTn>
                              </p:par>
                              <p:par>
                                <p:cTn id="38" presetID="10" presetClass="entr" presetSubtype="0" fill="hold" grpId="0" nodeType="withEffect">
                                  <p:stCondLst>
                                    <p:cond delay="0"/>
                                  </p:stCondLst>
                                  <p:childTnLst>
                                    <p:set>
                                      <p:cBhvr>
                                        <p:cTn id="39" dur="1" fill="hold">
                                          <p:stCondLst>
                                            <p:cond delay="0"/>
                                          </p:stCondLst>
                                        </p:cTn>
                                        <p:tgtEl>
                                          <p:spTgt spid="3">
                                            <p:txEl>
                                              <p:pRg st="9" end="9"/>
                                            </p:txEl>
                                          </p:spTgt>
                                        </p:tgtEl>
                                        <p:attrNameLst>
                                          <p:attrName>style.visibility</p:attrName>
                                        </p:attrNameLst>
                                      </p:cBhvr>
                                      <p:to>
                                        <p:strVal val="visible"/>
                                      </p:to>
                                    </p:set>
                                    <p:animEffect transition="in" filter="fade">
                                      <p:cBhvr>
                                        <p:cTn id="40" dur="500"/>
                                        <p:tgtEl>
                                          <p:spTgt spid="3">
                                            <p:txEl>
                                              <p:pRg st="9" end="9"/>
                                            </p:txEl>
                                          </p:spTgt>
                                        </p:tgtEl>
                                      </p:cBhvr>
                                    </p:animEffect>
                                  </p:childTnLst>
                                  <p:subTnLst>
                                    <p:animClr clrSpc="rgb" dir="cw">
                                      <p:cBhvr override="childStyle">
                                        <p:cTn dur="1" fill="hold" display="0" masterRel="nextClick" afterEffect="1"/>
                                        <p:tgtEl>
                                          <p:spTgt spid="3">
                                            <p:txEl>
                                              <p:pRg st="9" end="9"/>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ookie Taste Test - Andre's Kitchen - Video Explode">
            <a:extLst>
              <a:ext uri="{FF2B5EF4-FFF2-40B4-BE49-F238E27FC236}">
                <a16:creationId xmlns:a16="http://schemas.microsoft.com/office/drawing/2014/main" id="{9DD94749-A299-4272-88B5-E4D0AF8ADCF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8A26DCBE-EFA4-4158-BEB8-4A2AE2C02E5C}"/>
              </a:ext>
            </a:extLst>
          </p:cNvPr>
          <p:cNvSpPr/>
          <p:nvPr/>
        </p:nvSpPr>
        <p:spPr>
          <a:xfrm>
            <a:off x="0" y="0"/>
            <a:ext cx="12192000" cy="6864059"/>
          </a:xfrm>
          <a:prstGeom prst="rect">
            <a:avLst/>
          </a:prstGeom>
          <a:solidFill>
            <a:srgbClr val="0F69B6">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23961254-86DC-4239-85AC-F87EEB565B01}"/>
              </a:ext>
            </a:extLst>
          </p:cNvPr>
          <p:cNvSpPr>
            <a:spLocks noGrp="1"/>
          </p:cNvSpPr>
          <p:nvPr>
            <p:ph type="title"/>
          </p:nvPr>
        </p:nvSpPr>
        <p:spPr>
          <a:xfrm>
            <a:off x="-98474" y="-182880"/>
            <a:ext cx="11493305" cy="7040879"/>
          </a:xfrm>
        </p:spPr>
        <p:txBody>
          <a:bodyPr>
            <a:normAutofit/>
          </a:bodyPr>
          <a:lstStyle/>
          <a:p>
            <a:pPr algn="ctr"/>
            <a:r>
              <a:rPr lang="en-US" sz="12000" dirty="0">
                <a:solidFill>
                  <a:schemeClr val="bg1"/>
                </a:solidFill>
                <a:latin typeface="+mn-lt"/>
              </a:rPr>
              <a:t>Demo</a:t>
            </a:r>
          </a:p>
        </p:txBody>
      </p:sp>
    </p:spTree>
    <p:extLst>
      <p:ext uri="{BB962C8B-B14F-4D97-AF65-F5344CB8AC3E}">
        <p14:creationId xmlns:p14="http://schemas.microsoft.com/office/powerpoint/2010/main" val="38831673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How does a </a:t>
            </a:r>
            <a:r>
              <a:rPr lang="en-US" dirty="0" err="1">
                <a:solidFill>
                  <a:schemeClr val="bg1">
                    <a:lumMod val="65000"/>
                  </a:schemeClr>
                </a:solidFill>
              </a:rPr>
              <a:t>WorkerService</a:t>
            </a:r>
            <a:r>
              <a:rPr lang="en-US" dirty="0">
                <a:solidFill>
                  <a:schemeClr val="bg1">
                    <a:lumMod val="65000"/>
                  </a:schemeClr>
                </a:solidFill>
              </a:rPr>
              <a:t> work?</a:t>
            </a:r>
          </a:p>
        </p:txBody>
      </p:sp>
      <p:sp>
        <p:nvSpPr>
          <p:cNvPr id="3" name="Content Placeholder 2"/>
          <p:cNvSpPr>
            <a:spLocks noGrp="1"/>
          </p:cNvSpPr>
          <p:nvPr>
            <p:ph idx="1"/>
          </p:nvPr>
        </p:nvSpPr>
        <p:spPr>
          <a:xfrm>
            <a:off x="838200" y="1825624"/>
            <a:ext cx="10515600" cy="4779637"/>
          </a:xfrm>
        </p:spPr>
        <p:txBody>
          <a:bodyPr>
            <a:normAutofit/>
          </a:bodyPr>
          <a:lstStyle/>
          <a:p>
            <a:r>
              <a:rPr lang="en-US" dirty="0"/>
              <a:t>Project </a:t>
            </a:r>
            <a:r>
              <a:rPr lang="en-US" dirty="0" err="1"/>
              <a:t>Sdk</a:t>
            </a:r>
            <a:r>
              <a:rPr lang="en-US" dirty="0"/>
              <a:t> of </a:t>
            </a:r>
            <a:r>
              <a:rPr lang="en-US" dirty="0" err="1"/>
              <a:t>Microsoft.NET.Sdk.Worker</a:t>
            </a:r>
            <a:endParaRPr lang="en-US" dirty="0"/>
          </a:p>
          <a:p>
            <a:r>
              <a:rPr lang="en-US" dirty="0" err="1"/>
              <a:t>PackageReference</a:t>
            </a:r>
            <a:r>
              <a:rPr lang="en-US" dirty="0"/>
              <a:t> to </a:t>
            </a:r>
            <a:r>
              <a:rPr lang="en-US" dirty="0" err="1"/>
              <a:t>Microsoft.Extensions.Hosting</a:t>
            </a:r>
            <a:endParaRPr lang="en-US" dirty="0"/>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Picture 4">
            <a:extLst>
              <a:ext uri="{FF2B5EF4-FFF2-40B4-BE49-F238E27FC236}">
                <a16:creationId xmlns:a16="http://schemas.microsoft.com/office/drawing/2014/main" id="{18ECF667-1C7B-4D38-A718-6CF283E93F77}"/>
              </a:ext>
            </a:extLst>
          </p:cNvPr>
          <p:cNvPicPr>
            <a:picLocks noChangeAspect="1"/>
          </p:cNvPicPr>
          <p:nvPr/>
        </p:nvPicPr>
        <p:blipFill>
          <a:blip r:embed="rId4"/>
          <a:stretch>
            <a:fillRect/>
          </a:stretch>
        </p:blipFill>
        <p:spPr>
          <a:xfrm>
            <a:off x="1712067" y="2866469"/>
            <a:ext cx="7961868" cy="3693261"/>
          </a:xfrm>
          <a:prstGeom prst="rect">
            <a:avLst/>
          </a:prstGeom>
        </p:spPr>
      </p:pic>
    </p:spTree>
    <p:extLst>
      <p:ext uri="{BB962C8B-B14F-4D97-AF65-F5344CB8AC3E}">
        <p14:creationId xmlns:p14="http://schemas.microsoft.com/office/powerpoint/2010/main" val="12633317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How do I host </a:t>
            </a:r>
            <a:r>
              <a:rPr lang="en-US" dirty="0" err="1">
                <a:solidFill>
                  <a:schemeClr val="bg1">
                    <a:lumMod val="65000"/>
                  </a:schemeClr>
                </a:solidFill>
              </a:rPr>
              <a:t>WorkerServices</a:t>
            </a:r>
            <a:r>
              <a:rPr lang="en-US" dirty="0">
                <a:solidFill>
                  <a:schemeClr val="bg1">
                    <a:lumMod val="65000"/>
                  </a:schemeClr>
                </a:solidFill>
              </a:rPr>
              <a:t>?</a:t>
            </a:r>
          </a:p>
        </p:txBody>
      </p:sp>
      <p:sp>
        <p:nvSpPr>
          <p:cNvPr id="3" name="Content Placeholder 2"/>
          <p:cNvSpPr>
            <a:spLocks noGrp="1"/>
          </p:cNvSpPr>
          <p:nvPr>
            <p:ph idx="1"/>
          </p:nvPr>
        </p:nvSpPr>
        <p:spPr>
          <a:xfrm>
            <a:off x="838200" y="1825624"/>
            <a:ext cx="10515600" cy="4779637"/>
          </a:xfrm>
        </p:spPr>
        <p:txBody>
          <a:bodyPr>
            <a:normAutofit/>
          </a:bodyPr>
          <a:lstStyle/>
          <a:p>
            <a:r>
              <a:rPr lang="en-US" dirty="0"/>
              <a:t>Scheduler calls Console App</a:t>
            </a:r>
          </a:p>
          <a:p>
            <a:pPr lvl="1"/>
            <a:r>
              <a:rPr lang="en-US" dirty="0"/>
              <a:t>Windows Scheduled Tasks, k8s </a:t>
            </a:r>
            <a:r>
              <a:rPr lang="en-US" dirty="0" err="1"/>
              <a:t>cron</a:t>
            </a:r>
            <a:r>
              <a:rPr lang="en-US" dirty="0"/>
              <a:t> jobs, Azure Logic Apps, AWS Scheduled Tasks, GCP Cloud Scheduler</a:t>
            </a:r>
          </a:p>
          <a:p>
            <a:r>
              <a:rPr lang="en-US" dirty="0"/>
              <a:t>Windows Service or </a:t>
            </a:r>
            <a:r>
              <a:rPr lang="en-US" dirty="0" err="1"/>
              <a:t>Systemd</a:t>
            </a:r>
            <a:r>
              <a:rPr lang="en-US" dirty="0"/>
              <a:t> (Windows or Linux)</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8196" name="Picture 4">
            <a:extLst>
              <a:ext uri="{FF2B5EF4-FFF2-40B4-BE49-F238E27FC236}">
                <a16:creationId xmlns:a16="http://schemas.microsoft.com/office/drawing/2014/main" id="{D6075029-E7FA-42B4-B025-AFC1C089284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87858" y="3533321"/>
            <a:ext cx="11013517" cy="19140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12540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8196"/>
                                        </p:tgtEl>
                                        <p:attrNameLst>
                                          <p:attrName>style.visibility</p:attrName>
                                        </p:attrNameLst>
                                      </p:cBhvr>
                                      <p:to>
                                        <p:strVal val="visible"/>
                                      </p:to>
                                    </p:set>
                                    <p:animEffect transition="in" filter="fade">
                                      <p:cBhvr>
                                        <p:cTn id="18" dur="500"/>
                                        <p:tgtEl>
                                          <p:spTgt spid="81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When do I use </a:t>
            </a:r>
            <a:r>
              <a:rPr lang="en-US" dirty="0" err="1">
                <a:solidFill>
                  <a:schemeClr val="bg1">
                    <a:lumMod val="65000"/>
                  </a:schemeClr>
                </a:solidFill>
              </a:rPr>
              <a:t>WorkerServices</a:t>
            </a:r>
            <a:r>
              <a:rPr lang="en-US" dirty="0">
                <a:solidFill>
                  <a:schemeClr val="bg1">
                    <a:lumMod val="65000"/>
                  </a:schemeClr>
                </a:solidFill>
              </a:rPr>
              <a:t>?</a:t>
            </a:r>
          </a:p>
        </p:txBody>
      </p:sp>
      <p:sp>
        <p:nvSpPr>
          <p:cNvPr id="3" name="Content Placeholder 2"/>
          <p:cNvSpPr>
            <a:spLocks noGrp="1"/>
          </p:cNvSpPr>
          <p:nvPr>
            <p:ph idx="1"/>
          </p:nvPr>
        </p:nvSpPr>
        <p:spPr>
          <a:xfrm>
            <a:off x="838200" y="1825624"/>
            <a:ext cx="10515600" cy="4779637"/>
          </a:xfrm>
        </p:spPr>
        <p:txBody>
          <a:bodyPr>
            <a:normAutofit/>
          </a:bodyPr>
          <a:lstStyle/>
          <a:p>
            <a:r>
              <a:rPr lang="en-US" dirty="0"/>
              <a:t>Want an out-of-proc way of running background tasks</a:t>
            </a:r>
          </a:p>
          <a:p>
            <a:r>
              <a:rPr lang="en-US" dirty="0"/>
              <a:t>Prefer hosting background services outside of a web app</a:t>
            </a:r>
          </a:p>
          <a:p>
            <a:pPr lvl="1"/>
            <a:r>
              <a:rPr lang="en-US" dirty="0"/>
              <a:t>Avoid app pool recycles</a:t>
            </a:r>
          </a:p>
          <a:p>
            <a:r>
              <a:rPr lang="en-US" dirty="0"/>
              <a:t>Natural migration for a full .NET framework Windows Service</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1991602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Agenda</a:t>
            </a:r>
          </a:p>
        </p:txBody>
      </p:sp>
      <p:sp>
        <p:nvSpPr>
          <p:cNvPr id="3" name="Content Placeholder 2"/>
          <p:cNvSpPr>
            <a:spLocks noGrp="1"/>
          </p:cNvSpPr>
          <p:nvPr>
            <p:ph idx="1"/>
          </p:nvPr>
        </p:nvSpPr>
        <p:spPr>
          <a:xfrm>
            <a:off x="838200" y="1825625"/>
            <a:ext cx="10515600" cy="4834108"/>
          </a:xfrm>
        </p:spPr>
        <p:txBody>
          <a:bodyPr>
            <a:normAutofit lnSpcReduction="10000"/>
          </a:bodyPr>
          <a:lstStyle/>
          <a:p>
            <a:r>
              <a:rPr lang="en-US" dirty="0"/>
              <a:t>What are background tasks/jobs?</a:t>
            </a:r>
          </a:p>
          <a:p>
            <a:r>
              <a:rPr lang="en-US" dirty="0"/>
              <a:t>What type of problems are suitable for a background task/job?</a:t>
            </a:r>
          </a:p>
          <a:p>
            <a:r>
              <a:rPr lang="en-US" dirty="0"/>
              <a:t>What options are out there?</a:t>
            </a:r>
          </a:p>
          <a:p>
            <a:pPr lvl="1"/>
            <a:r>
              <a:rPr lang="en-US" dirty="0" err="1"/>
              <a:t>IHostedService</a:t>
            </a:r>
            <a:endParaRPr lang="en-US" dirty="0"/>
          </a:p>
          <a:p>
            <a:pPr lvl="1"/>
            <a:r>
              <a:rPr lang="en-US" dirty="0" err="1"/>
              <a:t>BackgroundService</a:t>
            </a:r>
            <a:endParaRPr lang="en-US" dirty="0"/>
          </a:p>
          <a:p>
            <a:pPr lvl="1"/>
            <a:r>
              <a:rPr lang="en-US" dirty="0"/>
              <a:t>Worker Service</a:t>
            </a:r>
          </a:p>
          <a:p>
            <a:pPr lvl="1"/>
            <a:r>
              <a:rPr lang="en-US" dirty="0" err="1"/>
              <a:t>Hangfire</a:t>
            </a:r>
            <a:endParaRPr lang="en-US" dirty="0"/>
          </a:p>
          <a:p>
            <a:r>
              <a:rPr lang="en-US" dirty="0"/>
              <a:t>Why would I choose one over the other?</a:t>
            </a:r>
          </a:p>
          <a:p>
            <a:r>
              <a:rPr lang="en-US" dirty="0"/>
              <a:t>Deep dive into each</a:t>
            </a:r>
          </a:p>
          <a:p>
            <a:r>
              <a:rPr lang="en-US" dirty="0"/>
              <a:t>Demos</a:t>
            </a:r>
          </a:p>
          <a:p>
            <a:r>
              <a:rPr lang="en-US" dirty="0"/>
              <a:t>Questions</a:t>
            </a:r>
          </a:p>
        </p:txBody>
      </p:sp>
      <p:grpSp>
        <p:nvGrpSpPr>
          <p:cNvPr id="8" name="Group 7">
            <a:extLst>
              <a:ext uri="{FF2B5EF4-FFF2-40B4-BE49-F238E27FC236}">
                <a16:creationId xmlns:a16="http://schemas.microsoft.com/office/drawing/2014/main" id="{E239A9CE-C7EB-4E97-86E4-7038185B0547}"/>
              </a:ext>
            </a:extLst>
          </p:cNvPr>
          <p:cNvGrpSpPr/>
          <p:nvPr/>
        </p:nvGrpSpPr>
        <p:grpSpPr>
          <a:xfrm>
            <a:off x="9970651" y="6185410"/>
            <a:ext cx="2130724" cy="474323"/>
            <a:chOff x="9970651" y="6185410"/>
            <a:chExt cx="2130724" cy="474323"/>
          </a:xfrm>
        </p:grpSpPr>
        <p:sp>
          <p:nvSpPr>
            <p:cNvPr id="9" name="Subtitle 2">
              <a:extLst>
                <a:ext uri="{FF2B5EF4-FFF2-40B4-BE49-F238E27FC236}">
                  <a16:creationId xmlns:a16="http://schemas.microsoft.com/office/drawing/2014/main" id="{2229353B-AF80-4FA1-A290-889FFCA819EF}"/>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10" name="Rectangle 9">
              <a:extLst>
                <a:ext uri="{FF2B5EF4-FFF2-40B4-BE49-F238E27FC236}">
                  <a16:creationId xmlns:a16="http://schemas.microsoft.com/office/drawing/2014/main" id="{8AA5A6B6-4F71-4CAB-A81F-16ECC8919324}"/>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77674338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When do I </a:t>
            </a:r>
            <a:r>
              <a:rPr lang="en-US" i="1" u="sng" dirty="0">
                <a:solidFill>
                  <a:schemeClr val="bg1">
                    <a:lumMod val="65000"/>
                  </a:schemeClr>
                </a:solidFill>
              </a:rPr>
              <a:t>NOT</a:t>
            </a:r>
            <a:r>
              <a:rPr lang="en-US" dirty="0">
                <a:solidFill>
                  <a:schemeClr val="bg1">
                    <a:lumMod val="65000"/>
                  </a:schemeClr>
                </a:solidFill>
              </a:rPr>
              <a:t> use </a:t>
            </a:r>
            <a:r>
              <a:rPr lang="en-US" dirty="0" err="1">
                <a:solidFill>
                  <a:schemeClr val="bg1">
                    <a:lumMod val="65000"/>
                  </a:schemeClr>
                </a:solidFill>
              </a:rPr>
              <a:t>WorkerServices</a:t>
            </a:r>
            <a:r>
              <a:rPr lang="en-US" dirty="0">
                <a:solidFill>
                  <a:schemeClr val="bg1">
                    <a:lumMod val="65000"/>
                  </a:schemeClr>
                </a:solidFill>
              </a:rPr>
              <a:t>?</a:t>
            </a:r>
          </a:p>
        </p:txBody>
      </p:sp>
      <p:sp>
        <p:nvSpPr>
          <p:cNvPr id="3" name="Content Placeholder 2"/>
          <p:cNvSpPr>
            <a:spLocks noGrp="1"/>
          </p:cNvSpPr>
          <p:nvPr>
            <p:ph idx="1"/>
          </p:nvPr>
        </p:nvSpPr>
        <p:spPr>
          <a:xfrm>
            <a:off x="838199" y="1825624"/>
            <a:ext cx="10804781" cy="4779637"/>
          </a:xfrm>
        </p:spPr>
        <p:txBody>
          <a:bodyPr>
            <a:normAutofit/>
          </a:bodyPr>
          <a:lstStyle/>
          <a:p>
            <a:r>
              <a:rPr lang="en-US" dirty="0"/>
              <a:t>Prefer deploying as a web app</a:t>
            </a:r>
          </a:p>
          <a:p>
            <a:r>
              <a:rPr lang="en-US" dirty="0"/>
              <a:t>Want to co-locate with existing web app/API</a:t>
            </a:r>
          </a:p>
          <a:p>
            <a:r>
              <a:rPr lang="en-US" dirty="0"/>
              <a:t>Want a </a:t>
            </a:r>
            <a:r>
              <a:rPr lang="en-US" dirty="0" err="1"/>
              <a:t>healthcheck</a:t>
            </a:r>
            <a:r>
              <a:rPr lang="en-US" dirty="0"/>
              <a:t> endpoint</a:t>
            </a:r>
          </a:p>
          <a:p>
            <a:endParaRPr lang="en-US" dirty="0"/>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9939686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4" name="Picture 6" descr="Chips Ahoy! Cookies, Original, 13.72-Ounce (Pack of 4): Amazon.com: Grocery  &amp; Gourmet Food">
            <a:extLst>
              <a:ext uri="{FF2B5EF4-FFF2-40B4-BE49-F238E27FC236}">
                <a16:creationId xmlns:a16="http://schemas.microsoft.com/office/drawing/2014/main" id="{B46E1C9D-E2BA-40B3-BF22-6FB91FC94B5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7646" y="5168"/>
            <a:ext cx="11376707" cy="6852832"/>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277F39DA-5BD4-4DA7-A0D2-9E94D0895756}"/>
              </a:ext>
            </a:extLst>
          </p:cNvPr>
          <p:cNvSpPr/>
          <p:nvPr/>
        </p:nvSpPr>
        <p:spPr>
          <a:xfrm>
            <a:off x="-5417" y="-11227"/>
            <a:ext cx="12192000" cy="6864059"/>
          </a:xfrm>
          <a:prstGeom prst="rect">
            <a:avLst/>
          </a:prstGeom>
          <a:solidFill>
            <a:srgbClr val="0F69B6">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23961254-86DC-4239-85AC-F87EEB565B01}"/>
              </a:ext>
            </a:extLst>
          </p:cNvPr>
          <p:cNvSpPr>
            <a:spLocks noGrp="1"/>
          </p:cNvSpPr>
          <p:nvPr>
            <p:ph type="title"/>
          </p:nvPr>
        </p:nvSpPr>
        <p:spPr>
          <a:xfrm>
            <a:off x="5417" y="365125"/>
            <a:ext cx="12186583" cy="6027511"/>
          </a:xfrm>
        </p:spPr>
        <p:txBody>
          <a:bodyPr>
            <a:normAutofit/>
          </a:bodyPr>
          <a:lstStyle/>
          <a:p>
            <a:pPr algn="ctr"/>
            <a:r>
              <a:rPr lang="en-US" sz="12000" dirty="0" err="1">
                <a:solidFill>
                  <a:schemeClr val="bg1"/>
                </a:solidFill>
                <a:latin typeface="+mn-lt"/>
              </a:rPr>
              <a:t>Hangfire</a:t>
            </a:r>
            <a:br>
              <a:rPr lang="en-US" sz="7200" dirty="0">
                <a:solidFill>
                  <a:schemeClr val="bg1"/>
                </a:solidFill>
                <a:latin typeface="+mn-lt"/>
              </a:rPr>
            </a:br>
            <a:r>
              <a:rPr lang="en-US" sz="7200" dirty="0">
                <a:solidFill>
                  <a:schemeClr val="bg1"/>
                </a:solidFill>
                <a:latin typeface="+mn-lt"/>
              </a:rPr>
              <a:t>“Buy pre-packaged cookies”</a:t>
            </a:r>
            <a:endParaRPr lang="en-US" sz="6000" dirty="0">
              <a:solidFill>
                <a:schemeClr val="bg1"/>
              </a:solidFill>
              <a:latin typeface="+mn-lt"/>
            </a:endParaRPr>
          </a:p>
        </p:txBody>
      </p:sp>
    </p:spTree>
    <p:extLst>
      <p:ext uri="{BB962C8B-B14F-4D97-AF65-F5344CB8AC3E}">
        <p14:creationId xmlns:p14="http://schemas.microsoft.com/office/powerpoint/2010/main" val="264727679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What is </a:t>
            </a:r>
            <a:r>
              <a:rPr lang="en-US" dirty="0" err="1">
                <a:solidFill>
                  <a:schemeClr val="bg1">
                    <a:lumMod val="65000"/>
                  </a:schemeClr>
                </a:solidFill>
              </a:rPr>
              <a:t>Hangfire</a:t>
            </a:r>
            <a:r>
              <a:rPr lang="en-US" dirty="0">
                <a:solidFill>
                  <a:schemeClr val="bg1">
                    <a:lumMod val="65000"/>
                  </a:schemeClr>
                </a:solidFill>
              </a:rPr>
              <a:t>?</a:t>
            </a:r>
          </a:p>
        </p:txBody>
      </p:sp>
      <p:sp>
        <p:nvSpPr>
          <p:cNvPr id="3" name="Content Placeholder 2"/>
          <p:cNvSpPr>
            <a:spLocks noGrp="1"/>
          </p:cNvSpPr>
          <p:nvPr>
            <p:ph idx="1"/>
          </p:nvPr>
        </p:nvSpPr>
        <p:spPr>
          <a:xfrm>
            <a:off x="838199" y="1825624"/>
            <a:ext cx="11263175" cy="4779637"/>
          </a:xfrm>
        </p:spPr>
        <p:txBody>
          <a:bodyPr>
            <a:normAutofit/>
          </a:bodyPr>
          <a:lstStyle/>
          <a:p>
            <a:r>
              <a:rPr lang="en-US" dirty="0"/>
              <a:t>Full featured library for running jobs in ASP.NET Core</a:t>
            </a:r>
          </a:p>
          <a:p>
            <a:pPr lvl="1"/>
            <a:r>
              <a:rPr lang="en-US" dirty="0"/>
              <a:t>Free for commercial use but paid if you want support ($500-$4500/</a:t>
            </a:r>
            <a:r>
              <a:rPr lang="en-US" dirty="0" err="1"/>
              <a:t>yr</a:t>
            </a:r>
            <a:r>
              <a:rPr lang="en-US" dirty="0"/>
              <a:t>)</a:t>
            </a:r>
          </a:p>
          <a:p>
            <a:r>
              <a:rPr lang="en-US" dirty="0"/>
              <a:t>Comes with UI for monitoring and history</a:t>
            </a:r>
          </a:p>
          <a:p>
            <a:r>
              <a:rPr lang="en-US" dirty="0"/>
              <a:t>Supports Cron and ad-hoc running of jobs</a:t>
            </a:r>
          </a:p>
          <a:p>
            <a:r>
              <a:rPr lang="en-US" dirty="0"/>
              <a:t>Allows for continuations</a:t>
            </a:r>
          </a:p>
          <a:p>
            <a:r>
              <a:rPr lang="en-US" dirty="0"/>
              <a:t>Automatic retries</a:t>
            </a:r>
          </a:p>
          <a:p>
            <a:r>
              <a:rPr lang="en-US" dirty="0"/>
              <a:t>Supports concurrency limiting</a:t>
            </a:r>
          </a:p>
          <a:p>
            <a:r>
              <a:rPr lang="en-US" dirty="0"/>
              <a:t>Persists job state to database</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107912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B2B2B2"/>
                                      </p:to>
                                    </p:animClr>
                                  </p:sub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fade">
                                      <p:cBhvr>
                                        <p:cTn id="30" dur="500"/>
                                        <p:tgtEl>
                                          <p:spTgt spid="3">
                                            <p:txEl>
                                              <p:pRg st="5" end="5"/>
                                            </p:txEl>
                                          </p:spTgt>
                                        </p:tgtEl>
                                      </p:cBhvr>
                                    </p:animEffect>
                                  </p:childTnLst>
                                  <p:subTnLst>
                                    <p:animClr clrSpc="rgb" dir="cw">
                                      <p:cBhvr override="childStyle">
                                        <p:cTn dur="1" fill="hold" display="0" masterRel="nextClick" afterEffect="1"/>
                                        <p:tgtEl>
                                          <p:spTgt spid="3">
                                            <p:txEl>
                                              <p:pRg st="5" end="5"/>
                                            </p:txEl>
                                          </p:spTgt>
                                        </p:tgtEl>
                                        <p:attrNameLst>
                                          <p:attrName>ppt_c</p:attrName>
                                        </p:attrNameLst>
                                      </p:cBhvr>
                                      <p:to>
                                        <a:srgbClr val="B2B2B2"/>
                                      </p:to>
                                    </p:animClr>
                                  </p:sub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Effect transition="in" filter="fade">
                                      <p:cBhvr>
                                        <p:cTn id="35" dur="500"/>
                                        <p:tgtEl>
                                          <p:spTgt spid="3">
                                            <p:txEl>
                                              <p:pRg st="6" end="6"/>
                                            </p:txEl>
                                          </p:spTgt>
                                        </p:tgtEl>
                                      </p:cBhvr>
                                    </p:animEffect>
                                  </p:childTnLst>
                                  <p:subTnLst>
                                    <p:animClr clrSpc="rgb" dir="cw">
                                      <p:cBhvr override="childStyle">
                                        <p:cTn dur="1" fill="hold" display="0" masterRel="nextClick" afterEffect="1"/>
                                        <p:tgtEl>
                                          <p:spTgt spid="3">
                                            <p:txEl>
                                              <p:pRg st="6" end="6"/>
                                            </p:txEl>
                                          </p:spTgt>
                                        </p:tgtEl>
                                        <p:attrNameLst>
                                          <p:attrName>ppt_c</p:attrName>
                                        </p:attrNameLst>
                                      </p:cBhvr>
                                      <p:to>
                                        <a:srgbClr val="B2B2B2"/>
                                      </p:to>
                                    </p:animClr>
                                  </p:sub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3">
                                            <p:txEl>
                                              <p:pRg st="7" end="7"/>
                                            </p:txEl>
                                          </p:spTgt>
                                        </p:tgtEl>
                                        <p:attrNameLst>
                                          <p:attrName>style.visibility</p:attrName>
                                        </p:attrNameLst>
                                      </p:cBhvr>
                                      <p:to>
                                        <p:strVal val="visible"/>
                                      </p:to>
                                    </p:set>
                                    <p:animEffect transition="in" filter="fade">
                                      <p:cBhvr>
                                        <p:cTn id="40" dur="500"/>
                                        <p:tgtEl>
                                          <p:spTgt spid="3">
                                            <p:txEl>
                                              <p:pRg st="7" end="7"/>
                                            </p:txEl>
                                          </p:spTgt>
                                        </p:tgtEl>
                                      </p:cBhvr>
                                    </p:animEffect>
                                  </p:childTnLst>
                                  <p:subTnLst>
                                    <p:animClr clrSpc="rgb" dir="cw">
                                      <p:cBhvr override="childStyle">
                                        <p:cTn dur="1" fill="hold" display="0" masterRel="nextClick" afterEffect="1"/>
                                        <p:tgtEl>
                                          <p:spTgt spid="3">
                                            <p:txEl>
                                              <p:pRg st="7" end="7"/>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ookie Taste Test - Andre's Kitchen - Video Explode">
            <a:extLst>
              <a:ext uri="{FF2B5EF4-FFF2-40B4-BE49-F238E27FC236}">
                <a16:creationId xmlns:a16="http://schemas.microsoft.com/office/drawing/2014/main" id="{9DD94749-A299-4272-88B5-E4D0AF8ADCF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8A26DCBE-EFA4-4158-BEB8-4A2AE2C02E5C}"/>
              </a:ext>
            </a:extLst>
          </p:cNvPr>
          <p:cNvSpPr/>
          <p:nvPr/>
        </p:nvSpPr>
        <p:spPr>
          <a:xfrm>
            <a:off x="0" y="0"/>
            <a:ext cx="12192000" cy="6864059"/>
          </a:xfrm>
          <a:prstGeom prst="rect">
            <a:avLst/>
          </a:prstGeom>
          <a:solidFill>
            <a:srgbClr val="0F69B6">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23961254-86DC-4239-85AC-F87EEB565B01}"/>
              </a:ext>
            </a:extLst>
          </p:cNvPr>
          <p:cNvSpPr>
            <a:spLocks noGrp="1"/>
          </p:cNvSpPr>
          <p:nvPr>
            <p:ph type="title"/>
          </p:nvPr>
        </p:nvSpPr>
        <p:spPr>
          <a:xfrm>
            <a:off x="-98474" y="-182880"/>
            <a:ext cx="11493305" cy="7040879"/>
          </a:xfrm>
        </p:spPr>
        <p:txBody>
          <a:bodyPr>
            <a:normAutofit/>
          </a:bodyPr>
          <a:lstStyle/>
          <a:p>
            <a:pPr algn="ctr"/>
            <a:r>
              <a:rPr lang="en-US" sz="12000" dirty="0">
                <a:solidFill>
                  <a:schemeClr val="bg1"/>
                </a:solidFill>
                <a:latin typeface="+mn-lt"/>
              </a:rPr>
              <a:t>Demo</a:t>
            </a:r>
          </a:p>
        </p:txBody>
      </p:sp>
    </p:spTree>
    <p:extLst>
      <p:ext uri="{BB962C8B-B14F-4D97-AF65-F5344CB8AC3E}">
        <p14:creationId xmlns:p14="http://schemas.microsoft.com/office/powerpoint/2010/main" val="66226836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How does </a:t>
            </a:r>
            <a:r>
              <a:rPr lang="en-US" dirty="0" err="1">
                <a:solidFill>
                  <a:schemeClr val="bg1">
                    <a:lumMod val="65000"/>
                  </a:schemeClr>
                </a:solidFill>
              </a:rPr>
              <a:t>Hangfire</a:t>
            </a:r>
            <a:r>
              <a:rPr lang="en-US" dirty="0">
                <a:solidFill>
                  <a:schemeClr val="bg1">
                    <a:lumMod val="65000"/>
                  </a:schemeClr>
                </a:solidFill>
              </a:rPr>
              <a:t> work?</a:t>
            </a:r>
          </a:p>
        </p:txBody>
      </p:sp>
      <p:sp>
        <p:nvSpPr>
          <p:cNvPr id="3" name="Content Placeholder 2"/>
          <p:cNvSpPr>
            <a:spLocks noGrp="1"/>
          </p:cNvSpPr>
          <p:nvPr>
            <p:ph idx="1"/>
          </p:nvPr>
        </p:nvSpPr>
        <p:spPr>
          <a:xfrm>
            <a:off x="838200" y="1825624"/>
            <a:ext cx="10515600" cy="4779637"/>
          </a:xfrm>
        </p:spPr>
        <p:txBody>
          <a:bodyPr>
            <a:normAutofit/>
          </a:bodyPr>
          <a:lstStyle/>
          <a:p>
            <a:r>
              <a:rPr lang="en-US" dirty="0"/>
              <a:t>Serializes method call and all arguments</a:t>
            </a:r>
          </a:p>
          <a:p>
            <a:r>
              <a:rPr lang="en-US" dirty="0"/>
              <a:t>Creates background job based on that information</a:t>
            </a:r>
          </a:p>
          <a:p>
            <a:r>
              <a:rPr lang="en-US" dirty="0"/>
              <a:t>Saves job to persistent storage</a:t>
            </a:r>
          </a:p>
          <a:p>
            <a:r>
              <a:rPr lang="en-US" dirty="0"/>
              <a:t>Starts background job if immediate</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014042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When do I use </a:t>
            </a:r>
            <a:r>
              <a:rPr lang="en-US" dirty="0" err="1">
                <a:solidFill>
                  <a:schemeClr val="bg1">
                    <a:lumMod val="65000"/>
                  </a:schemeClr>
                </a:solidFill>
              </a:rPr>
              <a:t>Hangfire</a:t>
            </a:r>
            <a:r>
              <a:rPr lang="en-US" dirty="0">
                <a:solidFill>
                  <a:schemeClr val="bg1">
                    <a:lumMod val="65000"/>
                  </a:schemeClr>
                </a:solidFill>
              </a:rPr>
              <a:t>?</a:t>
            </a:r>
          </a:p>
        </p:txBody>
      </p:sp>
      <p:sp>
        <p:nvSpPr>
          <p:cNvPr id="3" name="Content Placeholder 2"/>
          <p:cNvSpPr>
            <a:spLocks noGrp="1"/>
          </p:cNvSpPr>
          <p:nvPr>
            <p:ph idx="1"/>
          </p:nvPr>
        </p:nvSpPr>
        <p:spPr>
          <a:xfrm>
            <a:off x="838200" y="1825624"/>
            <a:ext cx="10515600" cy="4779637"/>
          </a:xfrm>
        </p:spPr>
        <p:txBody>
          <a:bodyPr>
            <a:normAutofit/>
          </a:bodyPr>
          <a:lstStyle/>
          <a:p>
            <a:r>
              <a:rPr lang="en-US" dirty="0"/>
              <a:t>Want to host jobs in ASP.NET Core</a:t>
            </a:r>
          </a:p>
          <a:p>
            <a:r>
              <a:rPr lang="en-US" dirty="0"/>
              <a:t>Need features </a:t>
            </a:r>
            <a:r>
              <a:rPr lang="en-US" dirty="0" err="1"/>
              <a:t>Hangfire</a:t>
            </a:r>
            <a:r>
              <a:rPr lang="en-US" dirty="0"/>
              <a:t> offers</a:t>
            </a:r>
          </a:p>
          <a:p>
            <a:r>
              <a:rPr lang="en-US" dirty="0"/>
              <a:t>Don’t want to write plumbing code</a:t>
            </a:r>
          </a:p>
          <a:p>
            <a:r>
              <a:rPr lang="en-US" dirty="0"/>
              <a:t>Ok with relying on a 3</a:t>
            </a:r>
            <a:r>
              <a:rPr lang="en-US" baseline="30000" dirty="0"/>
              <a:t>rd</a:t>
            </a:r>
            <a:r>
              <a:rPr lang="en-US" dirty="0"/>
              <a:t> party library</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4826770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When do I </a:t>
            </a:r>
            <a:r>
              <a:rPr lang="en-US" i="1" u="sng" dirty="0">
                <a:solidFill>
                  <a:schemeClr val="bg1">
                    <a:lumMod val="65000"/>
                  </a:schemeClr>
                </a:solidFill>
              </a:rPr>
              <a:t>NOT</a:t>
            </a:r>
            <a:r>
              <a:rPr lang="en-US" dirty="0">
                <a:solidFill>
                  <a:schemeClr val="bg1">
                    <a:lumMod val="65000"/>
                  </a:schemeClr>
                </a:solidFill>
              </a:rPr>
              <a:t> use </a:t>
            </a:r>
            <a:r>
              <a:rPr lang="en-US" dirty="0" err="1">
                <a:solidFill>
                  <a:schemeClr val="bg1">
                    <a:lumMod val="65000"/>
                  </a:schemeClr>
                </a:solidFill>
              </a:rPr>
              <a:t>Hangfire</a:t>
            </a:r>
            <a:r>
              <a:rPr lang="en-US" dirty="0">
                <a:solidFill>
                  <a:schemeClr val="bg1">
                    <a:lumMod val="65000"/>
                  </a:schemeClr>
                </a:solidFill>
              </a:rPr>
              <a:t>?</a:t>
            </a:r>
          </a:p>
        </p:txBody>
      </p:sp>
      <p:sp>
        <p:nvSpPr>
          <p:cNvPr id="3" name="Content Placeholder 2"/>
          <p:cNvSpPr>
            <a:spLocks noGrp="1"/>
          </p:cNvSpPr>
          <p:nvPr>
            <p:ph idx="1"/>
          </p:nvPr>
        </p:nvSpPr>
        <p:spPr>
          <a:xfrm>
            <a:off x="838199" y="1825624"/>
            <a:ext cx="10804781" cy="4779637"/>
          </a:xfrm>
        </p:spPr>
        <p:txBody>
          <a:bodyPr>
            <a:normAutofit/>
          </a:bodyPr>
          <a:lstStyle/>
          <a:p>
            <a:r>
              <a:rPr lang="en-US" dirty="0"/>
              <a:t>Do not want to host jobs in ASP.NET Core</a:t>
            </a:r>
          </a:p>
          <a:p>
            <a:r>
              <a:rPr lang="en-US" dirty="0"/>
              <a:t>Have basic needs and do not need </a:t>
            </a:r>
            <a:r>
              <a:rPr lang="en-US" dirty="0" err="1"/>
              <a:t>Hangfire’s</a:t>
            </a:r>
            <a:r>
              <a:rPr lang="en-US" dirty="0"/>
              <a:t> features</a:t>
            </a:r>
          </a:p>
          <a:p>
            <a:r>
              <a:rPr lang="en-US" dirty="0"/>
              <a:t>Do not want to rely on 3</a:t>
            </a:r>
            <a:r>
              <a:rPr lang="en-US" baseline="30000" dirty="0"/>
              <a:t>rd</a:t>
            </a:r>
            <a:r>
              <a:rPr lang="en-US" dirty="0"/>
              <a:t> party library</a:t>
            </a:r>
          </a:p>
          <a:p>
            <a:r>
              <a:rPr lang="en-US" dirty="0"/>
              <a:t>More control over what happens</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4036830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Cloud options</a:t>
            </a:r>
          </a:p>
        </p:txBody>
      </p:sp>
      <p:sp>
        <p:nvSpPr>
          <p:cNvPr id="3" name="Content Placeholder 2"/>
          <p:cNvSpPr>
            <a:spLocks noGrp="1"/>
          </p:cNvSpPr>
          <p:nvPr>
            <p:ph idx="1"/>
          </p:nvPr>
        </p:nvSpPr>
        <p:spPr>
          <a:xfrm>
            <a:off x="838200" y="1825624"/>
            <a:ext cx="10515600" cy="4779637"/>
          </a:xfrm>
        </p:spPr>
        <p:txBody>
          <a:bodyPr>
            <a:normAutofit/>
          </a:bodyPr>
          <a:lstStyle/>
          <a:p>
            <a:r>
              <a:rPr lang="en-US" dirty="0"/>
              <a:t>Azure Functions</a:t>
            </a:r>
          </a:p>
          <a:p>
            <a:r>
              <a:rPr lang="en-US" dirty="0"/>
              <a:t>Azure </a:t>
            </a:r>
            <a:r>
              <a:rPr lang="en-US" dirty="0" err="1"/>
              <a:t>WebJobs</a:t>
            </a:r>
            <a:endParaRPr lang="en-US" dirty="0"/>
          </a:p>
          <a:p>
            <a:r>
              <a:rPr lang="en-US" dirty="0"/>
              <a:t>AWS Lambdas</a:t>
            </a:r>
          </a:p>
          <a:p>
            <a:r>
              <a:rPr lang="en-US" dirty="0"/>
              <a:t>GCP Cloud Scheduler + Cloud Functions</a:t>
            </a:r>
          </a:p>
          <a:p>
            <a:r>
              <a:rPr lang="en-US" dirty="0"/>
              <a:t>Didn’t cover these to avoid cloud specific</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98793088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Takeaways</a:t>
            </a:r>
          </a:p>
        </p:txBody>
      </p:sp>
      <p:sp>
        <p:nvSpPr>
          <p:cNvPr id="3" name="Content Placeholder 2"/>
          <p:cNvSpPr>
            <a:spLocks noGrp="1"/>
          </p:cNvSpPr>
          <p:nvPr>
            <p:ph idx="1"/>
          </p:nvPr>
        </p:nvSpPr>
        <p:spPr>
          <a:xfrm>
            <a:off x="838200" y="1825624"/>
            <a:ext cx="10863876" cy="4779637"/>
          </a:xfrm>
        </p:spPr>
        <p:txBody>
          <a:bodyPr>
            <a:normAutofit/>
          </a:bodyPr>
          <a:lstStyle/>
          <a:p>
            <a:r>
              <a:rPr lang="en-US" dirty="0"/>
              <a:t>Awareness to all the options available to you</a:t>
            </a:r>
          </a:p>
          <a:p>
            <a:r>
              <a:rPr lang="en-US" dirty="0"/>
              <a:t>More information to make the best decision for you and your company</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51772572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Resources</a:t>
            </a:r>
          </a:p>
        </p:txBody>
      </p:sp>
      <p:sp>
        <p:nvSpPr>
          <p:cNvPr id="3" name="Content Placeholder 2"/>
          <p:cNvSpPr>
            <a:spLocks noGrp="1"/>
          </p:cNvSpPr>
          <p:nvPr>
            <p:ph idx="1"/>
          </p:nvPr>
        </p:nvSpPr>
        <p:spPr>
          <a:xfrm>
            <a:off x="838200" y="1825624"/>
            <a:ext cx="10515600" cy="4779637"/>
          </a:xfrm>
        </p:spPr>
        <p:txBody>
          <a:bodyPr>
            <a:normAutofit/>
          </a:bodyPr>
          <a:lstStyle/>
          <a:p>
            <a:r>
              <a:rPr lang="en-US" dirty="0">
                <a:hlinkClick r:id="rId3"/>
              </a:rPr>
              <a:t>https://docs.microsoft.com/en-us/dotnet/architecture/microservices/multi-container-microservice-net-applications/background-tasks-with-ihostedservice</a:t>
            </a:r>
            <a:endParaRPr lang="en-US" dirty="0"/>
          </a:p>
          <a:p>
            <a:r>
              <a:rPr lang="en-US" dirty="0">
                <a:hlinkClick r:id="rId4"/>
              </a:rPr>
              <a:t>https://www.hangfire.io/</a:t>
            </a:r>
            <a:r>
              <a:rPr lang="en-US" dirty="0"/>
              <a:t> </a:t>
            </a:r>
          </a:p>
          <a:p>
            <a:r>
              <a:rPr lang="en-US" dirty="0">
                <a:hlinkClick r:id="rId5"/>
              </a:rPr>
              <a:t>https://app.pluralsight.com/library/courses/building-aspnet-core-hosted-services-net-core-worker-services/</a:t>
            </a:r>
            <a:endParaRPr lang="en-US" dirty="0"/>
          </a:p>
          <a:p>
            <a:r>
              <a:rPr lang="en-US" dirty="0"/>
              <a:t>This slide deck</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6">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0789693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Goal</a:t>
            </a:r>
          </a:p>
        </p:txBody>
      </p:sp>
      <p:sp>
        <p:nvSpPr>
          <p:cNvPr id="3" name="Content Placeholder 2"/>
          <p:cNvSpPr>
            <a:spLocks noGrp="1"/>
          </p:cNvSpPr>
          <p:nvPr>
            <p:ph idx="1"/>
          </p:nvPr>
        </p:nvSpPr>
        <p:spPr>
          <a:xfrm>
            <a:off x="838200" y="1825625"/>
            <a:ext cx="10515600" cy="4834108"/>
          </a:xfrm>
        </p:spPr>
        <p:txBody>
          <a:bodyPr>
            <a:normAutofit/>
          </a:bodyPr>
          <a:lstStyle/>
          <a:p>
            <a:r>
              <a:rPr lang="en-US" dirty="0"/>
              <a:t>Know all your options for running background tasks</a:t>
            </a:r>
          </a:p>
          <a:p>
            <a:r>
              <a:rPr lang="en-US" dirty="0"/>
              <a:t>Why choose one over another</a:t>
            </a:r>
          </a:p>
        </p:txBody>
      </p:sp>
      <p:grpSp>
        <p:nvGrpSpPr>
          <p:cNvPr id="8" name="Group 7">
            <a:extLst>
              <a:ext uri="{FF2B5EF4-FFF2-40B4-BE49-F238E27FC236}">
                <a16:creationId xmlns:a16="http://schemas.microsoft.com/office/drawing/2014/main" id="{E239A9CE-C7EB-4E97-86E4-7038185B0547}"/>
              </a:ext>
            </a:extLst>
          </p:cNvPr>
          <p:cNvGrpSpPr/>
          <p:nvPr/>
        </p:nvGrpSpPr>
        <p:grpSpPr>
          <a:xfrm>
            <a:off x="9970651" y="6185410"/>
            <a:ext cx="2130724" cy="474323"/>
            <a:chOff x="9970651" y="6185410"/>
            <a:chExt cx="2130724" cy="474323"/>
          </a:xfrm>
        </p:grpSpPr>
        <p:sp>
          <p:nvSpPr>
            <p:cNvPr id="9" name="Subtitle 2">
              <a:extLst>
                <a:ext uri="{FF2B5EF4-FFF2-40B4-BE49-F238E27FC236}">
                  <a16:creationId xmlns:a16="http://schemas.microsoft.com/office/drawing/2014/main" id="{2229353B-AF80-4FA1-A290-889FFCA819EF}"/>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10" name="Rectangle 9">
              <a:extLst>
                <a:ext uri="{FF2B5EF4-FFF2-40B4-BE49-F238E27FC236}">
                  <a16:creationId xmlns:a16="http://schemas.microsoft.com/office/drawing/2014/main" id="{8AA5A6B6-4F71-4CAB-A81F-16ECC8919324}"/>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04753842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rgbClr val="0F69B6"/>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61254-86DC-4239-85AC-F87EEB565B01}"/>
              </a:ext>
            </a:extLst>
          </p:cNvPr>
          <p:cNvSpPr>
            <a:spLocks noGrp="1"/>
          </p:cNvSpPr>
          <p:nvPr>
            <p:ph type="title"/>
          </p:nvPr>
        </p:nvSpPr>
        <p:spPr>
          <a:xfrm>
            <a:off x="838200" y="365125"/>
            <a:ext cx="10515600" cy="6027511"/>
          </a:xfrm>
        </p:spPr>
        <p:txBody>
          <a:bodyPr>
            <a:normAutofit/>
          </a:bodyPr>
          <a:lstStyle/>
          <a:p>
            <a:pPr algn="ctr"/>
            <a:r>
              <a:rPr lang="en-US" sz="7200" dirty="0">
                <a:solidFill>
                  <a:schemeClr val="bg1"/>
                </a:solidFill>
                <a:latin typeface="+mn-lt"/>
              </a:rPr>
              <a:t>Questions?</a:t>
            </a:r>
          </a:p>
        </p:txBody>
      </p:sp>
      <p:grpSp>
        <p:nvGrpSpPr>
          <p:cNvPr id="3" name="Group 2">
            <a:extLst>
              <a:ext uri="{FF2B5EF4-FFF2-40B4-BE49-F238E27FC236}">
                <a16:creationId xmlns:a16="http://schemas.microsoft.com/office/drawing/2014/main" id="{DEEDD474-9B63-4801-B971-6E213D542093}"/>
              </a:ext>
            </a:extLst>
          </p:cNvPr>
          <p:cNvGrpSpPr/>
          <p:nvPr/>
        </p:nvGrpSpPr>
        <p:grpSpPr>
          <a:xfrm>
            <a:off x="9970651" y="6185410"/>
            <a:ext cx="2130724" cy="474323"/>
            <a:chOff x="9970651" y="6185410"/>
            <a:chExt cx="2130724" cy="474323"/>
          </a:xfrm>
        </p:grpSpPr>
        <p:sp>
          <p:nvSpPr>
            <p:cNvPr id="4" name="Subtitle 2">
              <a:extLst>
                <a:ext uri="{FF2B5EF4-FFF2-40B4-BE49-F238E27FC236}">
                  <a16:creationId xmlns:a16="http://schemas.microsoft.com/office/drawing/2014/main" id="{7D7BFBA6-D8E3-4133-909A-2D02A920BE19}"/>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solidFill>
                </a:rPr>
                <a:t>scottsauber</a:t>
              </a:r>
              <a:endParaRPr lang="en-US" dirty="0">
                <a:solidFill>
                  <a:schemeClr val="bg1"/>
                </a:solidFill>
              </a:endParaRPr>
            </a:p>
          </p:txBody>
        </p:sp>
        <p:sp>
          <p:nvSpPr>
            <p:cNvPr id="5" name="Rectangle 4">
              <a:extLst>
                <a:ext uri="{FF2B5EF4-FFF2-40B4-BE49-F238E27FC236}">
                  <a16:creationId xmlns:a16="http://schemas.microsoft.com/office/drawing/2014/main" id="{D523DC95-162C-46CD-801A-C10385AF2CDF}"/>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 name="Subtitle 2">
            <a:extLst>
              <a:ext uri="{FF2B5EF4-FFF2-40B4-BE49-F238E27FC236}">
                <a16:creationId xmlns:a16="http://schemas.microsoft.com/office/drawing/2014/main" id="{097882A2-4820-4881-9C23-D09EE5DE1AF4}"/>
              </a:ext>
            </a:extLst>
          </p:cNvPr>
          <p:cNvSpPr txBox="1">
            <a:spLocks/>
          </p:cNvSpPr>
          <p:nvPr/>
        </p:nvSpPr>
        <p:spPr>
          <a:xfrm>
            <a:off x="90625" y="3418380"/>
            <a:ext cx="12192000" cy="33710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3600" dirty="0">
              <a:solidFill>
                <a:schemeClr val="bg1"/>
              </a:solidFill>
              <a:ea typeface="Open Sans" panose="020B0606030504020204" pitchFamily="34" charset="0"/>
              <a:cs typeface="Open Sans" panose="020B0606030504020204" pitchFamily="34" charset="0"/>
            </a:endParaRPr>
          </a:p>
          <a:p>
            <a:endParaRPr lang="en-US" sz="4000" dirty="0">
              <a:solidFill>
                <a:schemeClr val="bg1"/>
              </a:solidFill>
              <a:ea typeface="Open Sans" panose="020B0606030504020204" pitchFamily="34" charset="0"/>
              <a:cs typeface="Open Sans" panose="020B0606030504020204" pitchFamily="34" charset="0"/>
            </a:endParaRPr>
          </a:p>
          <a:p>
            <a:endParaRPr lang="en-US" dirty="0">
              <a:solidFill>
                <a:schemeClr val="bg1"/>
              </a:solidFill>
              <a:ea typeface="Open Sans" panose="020B0606030504020204" pitchFamily="34" charset="0"/>
              <a:cs typeface="Open Sans" panose="020B0606030504020204" pitchFamily="34" charset="0"/>
            </a:endParaRPr>
          </a:p>
          <a:p>
            <a:endParaRPr lang="en-US" dirty="0">
              <a:solidFill>
                <a:schemeClr val="bg1"/>
              </a:solidFill>
              <a:ea typeface="Open Sans" panose="020B0606030504020204" pitchFamily="34" charset="0"/>
              <a:cs typeface="Open Sans" panose="020B0606030504020204" pitchFamily="34" charset="0"/>
            </a:endParaRPr>
          </a:p>
          <a:p>
            <a:pPr marL="0" indent="0">
              <a:buNone/>
            </a:pPr>
            <a:endParaRPr lang="en-US" dirty="0">
              <a:solidFill>
                <a:schemeClr val="bg1"/>
              </a:solidFill>
              <a:ea typeface="Open Sans" panose="020B0606030504020204" pitchFamily="34" charset="0"/>
              <a:cs typeface="Open Sans" panose="020B0606030504020204" pitchFamily="34" charset="0"/>
            </a:endParaRPr>
          </a:p>
          <a:p>
            <a:pPr marL="0" indent="0">
              <a:buNone/>
            </a:pPr>
            <a:r>
              <a:rPr lang="en-US" dirty="0">
                <a:solidFill>
                  <a:schemeClr val="bg1"/>
                </a:solidFill>
                <a:ea typeface="Open Sans" panose="020B0606030504020204" pitchFamily="34" charset="0"/>
                <a:cs typeface="Open Sans" panose="020B0606030504020204" pitchFamily="34" charset="0"/>
              </a:rPr>
              <a:t>Slides up at scottsauber.com</a:t>
            </a:r>
          </a:p>
        </p:txBody>
      </p:sp>
    </p:spTree>
    <p:extLst>
      <p:ext uri="{BB962C8B-B14F-4D97-AF65-F5344CB8AC3E}">
        <p14:creationId xmlns:p14="http://schemas.microsoft.com/office/powerpoint/2010/main" val="21999045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rgbClr val="0F69B6"/>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61254-86DC-4239-85AC-F87EEB565B01}"/>
              </a:ext>
            </a:extLst>
          </p:cNvPr>
          <p:cNvSpPr>
            <a:spLocks noGrp="1"/>
          </p:cNvSpPr>
          <p:nvPr>
            <p:ph type="title"/>
          </p:nvPr>
        </p:nvSpPr>
        <p:spPr>
          <a:xfrm>
            <a:off x="838200" y="365125"/>
            <a:ext cx="10515600" cy="6027511"/>
          </a:xfrm>
        </p:spPr>
        <p:txBody>
          <a:bodyPr>
            <a:normAutofit/>
          </a:bodyPr>
          <a:lstStyle/>
          <a:p>
            <a:pPr algn="ctr"/>
            <a:r>
              <a:rPr lang="en-US" sz="7200" dirty="0">
                <a:solidFill>
                  <a:schemeClr val="bg1"/>
                </a:solidFill>
                <a:latin typeface="+mn-lt"/>
              </a:rPr>
              <a:t>Thanks!</a:t>
            </a:r>
          </a:p>
        </p:txBody>
      </p:sp>
      <p:grpSp>
        <p:nvGrpSpPr>
          <p:cNvPr id="3" name="Group 2">
            <a:extLst>
              <a:ext uri="{FF2B5EF4-FFF2-40B4-BE49-F238E27FC236}">
                <a16:creationId xmlns:a16="http://schemas.microsoft.com/office/drawing/2014/main" id="{0F381A94-E835-401F-8754-98A5CE4F653E}"/>
              </a:ext>
            </a:extLst>
          </p:cNvPr>
          <p:cNvGrpSpPr/>
          <p:nvPr/>
        </p:nvGrpSpPr>
        <p:grpSpPr>
          <a:xfrm>
            <a:off x="9970651" y="6185410"/>
            <a:ext cx="2130724" cy="474323"/>
            <a:chOff x="9970651" y="6185410"/>
            <a:chExt cx="2130724" cy="474323"/>
          </a:xfrm>
        </p:grpSpPr>
        <p:sp>
          <p:nvSpPr>
            <p:cNvPr id="4" name="Subtitle 2">
              <a:extLst>
                <a:ext uri="{FF2B5EF4-FFF2-40B4-BE49-F238E27FC236}">
                  <a16:creationId xmlns:a16="http://schemas.microsoft.com/office/drawing/2014/main" id="{1FEE5B04-A7D7-426F-94EB-E84743F35CA0}"/>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solidFill>
                </a:rPr>
                <a:t>scottsauber</a:t>
              </a:r>
              <a:endParaRPr lang="en-US" dirty="0">
                <a:solidFill>
                  <a:schemeClr val="bg1"/>
                </a:solidFill>
              </a:endParaRPr>
            </a:p>
          </p:txBody>
        </p:sp>
        <p:sp>
          <p:nvSpPr>
            <p:cNvPr id="5" name="Rectangle 4">
              <a:extLst>
                <a:ext uri="{FF2B5EF4-FFF2-40B4-BE49-F238E27FC236}">
                  <a16:creationId xmlns:a16="http://schemas.microsoft.com/office/drawing/2014/main" id="{C87BD344-A325-4101-B1B8-02978970E4E3}"/>
                </a:ext>
              </a:extLst>
            </p:cNvPr>
            <p:cNvSpPr/>
            <p:nvPr/>
          </p:nvSpPr>
          <p:spPr>
            <a:xfrm>
              <a:off x="9970651" y="6285411"/>
              <a:ext cx="347472" cy="274320"/>
            </a:xfrm>
            <a:prstGeom prst="rect">
              <a:avLst/>
            </a:prstGeom>
            <a:blipFill dpi="0" rotWithShape="1">
              <a:blip r:embed="rId2">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Subtitle 2">
            <a:extLst>
              <a:ext uri="{FF2B5EF4-FFF2-40B4-BE49-F238E27FC236}">
                <a16:creationId xmlns:a16="http://schemas.microsoft.com/office/drawing/2014/main" id="{FD62362D-55B2-4103-A7AF-54CC41B415B4}"/>
              </a:ext>
            </a:extLst>
          </p:cNvPr>
          <p:cNvSpPr txBox="1">
            <a:spLocks/>
          </p:cNvSpPr>
          <p:nvPr/>
        </p:nvSpPr>
        <p:spPr>
          <a:xfrm>
            <a:off x="90625" y="3418380"/>
            <a:ext cx="12192000" cy="33710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3600" dirty="0">
              <a:solidFill>
                <a:schemeClr val="bg1"/>
              </a:solidFill>
              <a:ea typeface="Open Sans" panose="020B0606030504020204" pitchFamily="34" charset="0"/>
              <a:cs typeface="Open Sans" panose="020B0606030504020204" pitchFamily="34" charset="0"/>
            </a:endParaRPr>
          </a:p>
          <a:p>
            <a:endParaRPr lang="en-US" sz="4000" dirty="0">
              <a:solidFill>
                <a:schemeClr val="bg1"/>
              </a:solidFill>
              <a:ea typeface="Open Sans" panose="020B0606030504020204" pitchFamily="34" charset="0"/>
              <a:cs typeface="Open Sans" panose="020B0606030504020204" pitchFamily="34" charset="0"/>
            </a:endParaRPr>
          </a:p>
          <a:p>
            <a:endParaRPr lang="en-US" dirty="0">
              <a:solidFill>
                <a:schemeClr val="bg1"/>
              </a:solidFill>
              <a:ea typeface="Open Sans" panose="020B0606030504020204" pitchFamily="34" charset="0"/>
              <a:cs typeface="Open Sans" panose="020B0606030504020204" pitchFamily="34" charset="0"/>
            </a:endParaRPr>
          </a:p>
          <a:p>
            <a:endParaRPr lang="en-US" dirty="0">
              <a:solidFill>
                <a:schemeClr val="bg1"/>
              </a:solidFill>
              <a:ea typeface="Open Sans" panose="020B0606030504020204" pitchFamily="34" charset="0"/>
              <a:cs typeface="Open Sans" panose="020B0606030504020204" pitchFamily="34" charset="0"/>
            </a:endParaRPr>
          </a:p>
          <a:p>
            <a:pPr marL="0" indent="0">
              <a:buNone/>
            </a:pPr>
            <a:endParaRPr lang="en-US" dirty="0">
              <a:solidFill>
                <a:schemeClr val="bg1"/>
              </a:solidFill>
              <a:ea typeface="Open Sans" panose="020B0606030504020204" pitchFamily="34" charset="0"/>
              <a:cs typeface="Open Sans" panose="020B0606030504020204" pitchFamily="34" charset="0"/>
            </a:endParaRPr>
          </a:p>
          <a:p>
            <a:pPr marL="0" indent="0">
              <a:buNone/>
            </a:pPr>
            <a:r>
              <a:rPr lang="en-US" dirty="0">
                <a:solidFill>
                  <a:schemeClr val="bg1"/>
                </a:solidFill>
                <a:ea typeface="Open Sans" panose="020B0606030504020204" pitchFamily="34" charset="0"/>
                <a:cs typeface="Open Sans" panose="020B0606030504020204" pitchFamily="34" charset="0"/>
              </a:rPr>
              <a:t>Slides up at scottsauber.com</a:t>
            </a:r>
          </a:p>
        </p:txBody>
      </p:sp>
    </p:spTree>
    <p:extLst>
      <p:ext uri="{BB962C8B-B14F-4D97-AF65-F5344CB8AC3E}">
        <p14:creationId xmlns:p14="http://schemas.microsoft.com/office/powerpoint/2010/main" val="181947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Who am I?	</a:t>
            </a:r>
          </a:p>
        </p:txBody>
      </p:sp>
      <p:sp>
        <p:nvSpPr>
          <p:cNvPr id="3" name="Content Placeholder 2"/>
          <p:cNvSpPr>
            <a:spLocks noGrp="1"/>
          </p:cNvSpPr>
          <p:nvPr>
            <p:ph idx="1"/>
          </p:nvPr>
        </p:nvSpPr>
        <p:spPr/>
        <p:txBody>
          <a:bodyPr/>
          <a:lstStyle/>
          <a:p>
            <a:r>
              <a:rPr lang="en-US" dirty="0"/>
              <a:t>Director of Engineering at Lean </a:t>
            </a:r>
            <a:r>
              <a:rPr lang="en-US" dirty="0" err="1"/>
              <a:t>TECHniques</a:t>
            </a:r>
            <a:endParaRPr lang="en-US" dirty="0"/>
          </a:p>
          <a:p>
            <a:r>
              <a:rPr lang="en-US" dirty="0"/>
              <a:t>Co-organizer of </a:t>
            </a:r>
            <a:r>
              <a:rPr lang="en-US" dirty="0">
                <a:hlinkClick r:id="rId3"/>
              </a:rPr>
              <a:t>Iowa .NET User Group</a:t>
            </a:r>
            <a:r>
              <a:rPr lang="en-US" dirty="0"/>
              <a:t> </a:t>
            </a:r>
          </a:p>
          <a:p>
            <a:r>
              <a:rPr lang="en-US" dirty="0">
                <a:hlinkClick r:id="rId4"/>
              </a:rPr>
              <a:t>Friend of Redgate</a:t>
            </a:r>
            <a:endParaRPr lang="en-US" dirty="0"/>
          </a:p>
          <a:p>
            <a:r>
              <a:rPr lang="en-US" dirty="0"/>
              <a:t>Blog at </a:t>
            </a:r>
            <a:r>
              <a:rPr lang="en-US" dirty="0">
                <a:hlinkClick r:id="rId5"/>
              </a:rPr>
              <a:t>scottsauber.com</a:t>
            </a:r>
            <a:endParaRPr lang="en-US" dirty="0"/>
          </a:p>
        </p:txBody>
      </p:sp>
      <p:grpSp>
        <p:nvGrpSpPr>
          <p:cNvPr id="13" name="Group 12">
            <a:extLst>
              <a:ext uri="{FF2B5EF4-FFF2-40B4-BE49-F238E27FC236}">
                <a16:creationId xmlns:a16="http://schemas.microsoft.com/office/drawing/2014/main" id="{0B2F4097-27BA-471D-BF17-3A3D73935DF5}"/>
              </a:ext>
            </a:extLst>
          </p:cNvPr>
          <p:cNvGrpSpPr/>
          <p:nvPr/>
        </p:nvGrpSpPr>
        <p:grpSpPr>
          <a:xfrm>
            <a:off x="9970651" y="6185410"/>
            <a:ext cx="2130724" cy="474323"/>
            <a:chOff x="9970651" y="6185410"/>
            <a:chExt cx="2130724" cy="474323"/>
          </a:xfrm>
        </p:grpSpPr>
        <p:sp>
          <p:nvSpPr>
            <p:cNvPr id="14" name="Subtitle 2">
              <a:extLst>
                <a:ext uri="{FF2B5EF4-FFF2-40B4-BE49-F238E27FC236}">
                  <a16:creationId xmlns:a16="http://schemas.microsoft.com/office/drawing/2014/main" id="{BF4D63EE-AFBD-4676-9907-43DA12356FA9}"/>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15" name="Rectangle 14">
              <a:extLst>
                <a:ext uri="{FF2B5EF4-FFF2-40B4-BE49-F238E27FC236}">
                  <a16:creationId xmlns:a16="http://schemas.microsoft.com/office/drawing/2014/main" id="{8881F3EA-637D-47F1-B7D1-3DF9E59511CA}"/>
                </a:ext>
              </a:extLst>
            </p:cNvPr>
            <p:cNvSpPr/>
            <p:nvPr/>
          </p:nvSpPr>
          <p:spPr>
            <a:xfrm>
              <a:off x="9970651" y="6285411"/>
              <a:ext cx="347472" cy="274320"/>
            </a:xfrm>
            <a:prstGeom prst="rect">
              <a:avLst/>
            </a:prstGeom>
            <a:blipFill dpi="0" rotWithShape="1">
              <a:blip r:embed="rId6">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026" name="Picture 2">
            <a:extLst>
              <a:ext uri="{FF2B5EF4-FFF2-40B4-BE49-F238E27FC236}">
                <a16:creationId xmlns:a16="http://schemas.microsoft.com/office/drawing/2014/main" id="{C75982A1-85DB-45AA-9914-A3353449E1F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rot="-60000">
            <a:off x="7755454" y="3650513"/>
            <a:ext cx="3627374" cy="2230835"/>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a:extLst>
              <a:ext uri="{FF2B5EF4-FFF2-40B4-BE49-F238E27FC236}">
                <a16:creationId xmlns:a16="http://schemas.microsoft.com/office/drawing/2014/main" id="{32CBB1C8-2801-43D3-BA5C-48A783C732E1}"/>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r="67449"/>
          <a:stretch/>
        </p:blipFill>
        <p:spPr bwMode="auto">
          <a:xfrm>
            <a:off x="8639005" y="1534986"/>
            <a:ext cx="1860273" cy="1533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48193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par>
                                <p:cTn id="16" presetID="10" presetClass="entr" presetSubtype="0" fill="hold" nodeType="withEffect">
                                  <p:stCondLst>
                                    <p:cond delay="0"/>
                                  </p:stCondLst>
                                  <p:childTnLst>
                                    <p:set>
                                      <p:cBhvr>
                                        <p:cTn id="17" dur="1" fill="hold">
                                          <p:stCondLst>
                                            <p:cond delay="0"/>
                                          </p:stCondLst>
                                        </p:cTn>
                                        <p:tgtEl>
                                          <p:spTgt spid="1026"/>
                                        </p:tgtEl>
                                        <p:attrNameLst>
                                          <p:attrName>style.visibility</p:attrName>
                                        </p:attrNameLst>
                                      </p:cBhvr>
                                      <p:to>
                                        <p:strVal val="visible"/>
                                      </p:to>
                                    </p:set>
                                    <p:animEffect transition="in" filter="fade">
                                      <p:cBhvr>
                                        <p:cTn id="18" dur="500"/>
                                        <p:tgtEl>
                                          <p:spTgt spid="1026"/>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fade">
                                      <p:cBhvr>
                                        <p:cTn id="23"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What problem do background tasks solve?</a:t>
            </a:r>
          </a:p>
        </p:txBody>
      </p:sp>
      <p:sp>
        <p:nvSpPr>
          <p:cNvPr id="3" name="Content Placeholder 2"/>
          <p:cNvSpPr>
            <a:spLocks noGrp="1"/>
          </p:cNvSpPr>
          <p:nvPr>
            <p:ph idx="1"/>
          </p:nvPr>
        </p:nvSpPr>
        <p:spPr>
          <a:xfrm>
            <a:off x="838200" y="1825624"/>
            <a:ext cx="10515600" cy="4779637"/>
          </a:xfrm>
        </p:spPr>
        <p:txBody>
          <a:bodyPr>
            <a:normAutofit/>
          </a:bodyPr>
          <a:lstStyle/>
          <a:p>
            <a:r>
              <a:rPr lang="en-US" dirty="0"/>
              <a:t>Cron jobs</a:t>
            </a:r>
          </a:p>
          <a:p>
            <a:pPr lvl="1"/>
            <a:r>
              <a:rPr lang="en-US" dirty="0"/>
              <a:t>Process messages from a queue every X minutes</a:t>
            </a:r>
          </a:p>
          <a:p>
            <a:pPr lvl="1"/>
            <a:r>
              <a:rPr lang="en-US" dirty="0"/>
              <a:t>Clean up database or file system every X minutes</a:t>
            </a:r>
          </a:p>
          <a:p>
            <a:pPr lvl="1"/>
            <a:r>
              <a:rPr lang="en-US" dirty="0"/>
              <a:t>Send email notification every X minutes under certain circumstances</a:t>
            </a:r>
          </a:p>
          <a:p>
            <a:pPr lvl="1"/>
            <a:r>
              <a:rPr lang="en-US" dirty="0"/>
              <a:t>Refresh cache every X minutes</a:t>
            </a:r>
          </a:p>
          <a:p>
            <a:pPr lvl="1"/>
            <a:r>
              <a:rPr lang="en-US" dirty="0"/>
              <a:t>Check for updates to database every X minutes and push updates via </a:t>
            </a:r>
            <a:r>
              <a:rPr lang="en-US" dirty="0" err="1"/>
              <a:t>SignalR</a:t>
            </a:r>
            <a:endParaRPr lang="en-US" dirty="0"/>
          </a:p>
          <a:p>
            <a:r>
              <a:rPr lang="en-US" dirty="0"/>
              <a:t>Perform some CPU intensive work asynchronously</a:t>
            </a:r>
          </a:p>
          <a:p>
            <a:r>
              <a:rPr lang="en-US"/>
              <a:t>Eventual consistency</a:t>
            </a:r>
            <a:endParaRPr lang="en-US" dirty="0"/>
          </a:p>
          <a:p>
            <a:r>
              <a:rPr lang="en-US" dirty="0"/>
              <a:t>Re-train ML datasets</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1890945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B2B2B2"/>
                                      </p:to>
                                    </p:animClr>
                                  </p:subTnLst>
                                </p:cTn>
                              </p:par>
                              <p:par>
                                <p:cTn id="20" presetID="10" presetClass="entr" presetSubtype="0" fill="hold" grpId="0"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subTnLst>
                                    <p:animClr clrSpc="rgb" dir="cw">
                                      <p:cBhvr override="childStyle">
                                        <p:cTn dur="1" fill="hold" display="0" masterRel="nextClick" afterEffect="1"/>
                                        <p:tgtEl>
                                          <p:spTgt spid="3">
                                            <p:txEl>
                                              <p:pRg st="5" end="5"/>
                                            </p:txEl>
                                          </p:spTgt>
                                        </p:tgtEl>
                                        <p:attrNameLst>
                                          <p:attrName>ppt_c</p:attrName>
                                        </p:attrNameLst>
                                      </p:cBhvr>
                                      <p:to>
                                        <a:srgbClr val="B2B2B2"/>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subTnLst>
                                    <p:animClr clrSpc="rgb" dir="cw">
                                      <p:cBhvr override="childStyle">
                                        <p:cTn dur="1" fill="hold" display="0" masterRel="nextClick" afterEffect="1"/>
                                        <p:tgtEl>
                                          <p:spTgt spid="3">
                                            <p:txEl>
                                              <p:pRg st="6" end="6"/>
                                            </p:txEl>
                                          </p:spTgt>
                                        </p:tgtEl>
                                        <p:attrNameLst>
                                          <p:attrName>ppt_c</p:attrName>
                                        </p:attrNameLst>
                                      </p:cBhvr>
                                      <p:to>
                                        <a:srgbClr val="B2B2B2"/>
                                      </p:to>
                                    </p:animClr>
                                  </p:sub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subTnLst>
                                    <p:animClr clrSpc="rgb" dir="cw">
                                      <p:cBhvr override="childStyle">
                                        <p:cTn dur="1" fill="hold" display="0" masterRel="nextClick" afterEffect="1"/>
                                        <p:tgtEl>
                                          <p:spTgt spid="3">
                                            <p:txEl>
                                              <p:pRg st="7" end="7"/>
                                            </p:txEl>
                                          </p:spTgt>
                                        </p:tgtEl>
                                        <p:attrNameLst>
                                          <p:attrName>ppt_c</p:attrName>
                                        </p:attrNameLst>
                                      </p:cBhvr>
                                      <p:to>
                                        <a:srgbClr val="B2B2B2"/>
                                      </p:to>
                                    </p:animClr>
                                  </p:sub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fade">
                                      <p:cBhvr>
                                        <p:cTn id="37" dur="500"/>
                                        <p:tgtEl>
                                          <p:spTgt spid="3">
                                            <p:txEl>
                                              <p:pRg st="8" end="8"/>
                                            </p:txEl>
                                          </p:spTgt>
                                        </p:tgtEl>
                                      </p:cBhvr>
                                    </p:animEffect>
                                  </p:childTnLst>
                                  <p:subTnLst>
                                    <p:animClr clrSpc="rgb" dir="cw">
                                      <p:cBhvr override="childStyle">
                                        <p:cTn dur="1" fill="hold" display="0" masterRel="nextClick" afterEffect="1"/>
                                        <p:tgtEl>
                                          <p:spTgt spid="3">
                                            <p:txEl>
                                              <p:pRg st="8" end="8"/>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Options</a:t>
            </a:r>
          </a:p>
        </p:txBody>
      </p:sp>
      <p:sp>
        <p:nvSpPr>
          <p:cNvPr id="3" name="Content Placeholder 2"/>
          <p:cNvSpPr>
            <a:spLocks noGrp="1"/>
          </p:cNvSpPr>
          <p:nvPr>
            <p:ph idx="1"/>
          </p:nvPr>
        </p:nvSpPr>
        <p:spPr>
          <a:xfrm>
            <a:off x="838200" y="1825624"/>
            <a:ext cx="10515600" cy="4779637"/>
          </a:xfrm>
        </p:spPr>
        <p:txBody>
          <a:bodyPr>
            <a:normAutofit/>
          </a:bodyPr>
          <a:lstStyle/>
          <a:p>
            <a:r>
              <a:rPr lang="en-US" dirty="0" err="1"/>
              <a:t>IHostedService</a:t>
            </a:r>
            <a:endParaRPr lang="en-US" dirty="0"/>
          </a:p>
          <a:p>
            <a:r>
              <a:rPr lang="en-US" dirty="0" err="1"/>
              <a:t>BackgroundService</a:t>
            </a:r>
            <a:endParaRPr lang="en-US" dirty="0"/>
          </a:p>
          <a:p>
            <a:r>
              <a:rPr lang="en-US" dirty="0" err="1"/>
              <a:t>WorkerService</a:t>
            </a:r>
            <a:endParaRPr lang="en-US" dirty="0"/>
          </a:p>
          <a:p>
            <a:r>
              <a:rPr lang="en-US" dirty="0" err="1"/>
              <a:t>Hangfire</a:t>
            </a:r>
            <a:endParaRPr lang="en-US" dirty="0"/>
          </a:p>
          <a:p>
            <a:r>
              <a:rPr lang="en-US" dirty="0"/>
              <a:t>Cloud options</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8047386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8" name="Picture 4" descr="Ultimate Chocolate Chip Cookies Recipe - BettyCrocker.com">
            <a:extLst>
              <a:ext uri="{FF2B5EF4-FFF2-40B4-BE49-F238E27FC236}">
                <a16:creationId xmlns:a16="http://schemas.microsoft.com/office/drawing/2014/main" id="{BE18CC97-62ED-4112-9C11-6361656DF18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22" y="-1"/>
            <a:ext cx="12187877" cy="6855681"/>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60E0AF11-A4C9-45AA-A06E-24045DF01CE8}"/>
              </a:ext>
            </a:extLst>
          </p:cNvPr>
          <p:cNvSpPr/>
          <p:nvPr/>
        </p:nvSpPr>
        <p:spPr>
          <a:xfrm>
            <a:off x="0" y="-8379"/>
            <a:ext cx="12192000" cy="6864059"/>
          </a:xfrm>
          <a:prstGeom prst="rect">
            <a:avLst/>
          </a:prstGeom>
          <a:solidFill>
            <a:srgbClr val="0F69B6">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23961254-86DC-4239-85AC-F87EEB565B01}"/>
              </a:ext>
            </a:extLst>
          </p:cNvPr>
          <p:cNvSpPr>
            <a:spLocks noGrp="1"/>
          </p:cNvSpPr>
          <p:nvPr>
            <p:ph type="title"/>
          </p:nvPr>
        </p:nvSpPr>
        <p:spPr>
          <a:xfrm>
            <a:off x="838200" y="365125"/>
            <a:ext cx="10515600" cy="6027511"/>
          </a:xfrm>
        </p:spPr>
        <p:txBody>
          <a:bodyPr>
            <a:normAutofit/>
          </a:bodyPr>
          <a:lstStyle/>
          <a:p>
            <a:pPr algn="ctr"/>
            <a:r>
              <a:rPr lang="en-US" sz="10000" dirty="0">
                <a:solidFill>
                  <a:schemeClr val="bg1"/>
                </a:solidFill>
                <a:latin typeface="+mn-lt"/>
              </a:rPr>
              <a:t>These options are kind of like </a:t>
            </a:r>
            <a:br>
              <a:rPr lang="en-US" sz="10000" dirty="0">
                <a:solidFill>
                  <a:schemeClr val="bg1"/>
                </a:solidFill>
                <a:latin typeface="+mn-lt"/>
              </a:rPr>
            </a:br>
            <a:r>
              <a:rPr lang="en-US" sz="10000" dirty="0">
                <a:solidFill>
                  <a:schemeClr val="bg1"/>
                </a:solidFill>
                <a:latin typeface="+mn-lt"/>
              </a:rPr>
              <a:t>baking cookies</a:t>
            </a:r>
          </a:p>
        </p:txBody>
      </p:sp>
    </p:spTree>
    <p:extLst>
      <p:ext uri="{BB962C8B-B14F-4D97-AF65-F5344CB8AC3E}">
        <p14:creationId xmlns:p14="http://schemas.microsoft.com/office/powerpoint/2010/main" val="16405498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descr="Texas Cowboy Cookies - Rachel Hollis">
            <a:extLst>
              <a:ext uri="{FF2B5EF4-FFF2-40B4-BE49-F238E27FC236}">
                <a16:creationId xmlns:a16="http://schemas.microsoft.com/office/drawing/2014/main" id="{9A48CDD7-56F2-4CE9-97EA-7B27FCD6AD9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277F39DA-5BD4-4DA7-A0D2-9E94D0895756}"/>
              </a:ext>
            </a:extLst>
          </p:cNvPr>
          <p:cNvSpPr/>
          <p:nvPr/>
        </p:nvSpPr>
        <p:spPr>
          <a:xfrm>
            <a:off x="0" y="0"/>
            <a:ext cx="12192000" cy="6864059"/>
          </a:xfrm>
          <a:prstGeom prst="rect">
            <a:avLst/>
          </a:prstGeom>
          <a:solidFill>
            <a:srgbClr val="0F69B6">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23961254-86DC-4239-85AC-F87EEB565B01}"/>
              </a:ext>
            </a:extLst>
          </p:cNvPr>
          <p:cNvSpPr>
            <a:spLocks noGrp="1"/>
          </p:cNvSpPr>
          <p:nvPr>
            <p:ph type="title"/>
          </p:nvPr>
        </p:nvSpPr>
        <p:spPr>
          <a:xfrm>
            <a:off x="0" y="365125"/>
            <a:ext cx="12192000" cy="6027511"/>
          </a:xfrm>
        </p:spPr>
        <p:txBody>
          <a:bodyPr>
            <a:normAutofit/>
          </a:bodyPr>
          <a:lstStyle/>
          <a:p>
            <a:pPr algn="ctr"/>
            <a:r>
              <a:rPr lang="en-US" sz="12000" dirty="0" err="1">
                <a:solidFill>
                  <a:schemeClr val="bg1"/>
                </a:solidFill>
                <a:latin typeface="+mn-lt"/>
              </a:rPr>
              <a:t>IHostedService</a:t>
            </a:r>
            <a:br>
              <a:rPr lang="en-US" sz="7200" dirty="0">
                <a:solidFill>
                  <a:schemeClr val="bg1"/>
                </a:solidFill>
                <a:latin typeface="+mn-lt"/>
              </a:rPr>
            </a:br>
            <a:r>
              <a:rPr lang="en-US" sz="7200" dirty="0">
                <a:solidFill>
                  <a:schemeClr val="bg1"/>
                </a:solidFill>
                <a:latin typeface="+mn-lt"/>
              </a:rPr>
              <a:t>“Make Your Own Recipe”</a:t>
            </a:r>
            <a:br>
              <a:rPr lang="en-US" sz="7200" dirty="0">
                <a:solidFill>
                  <a:schemeClr val="bg1"/>
                </a:solidFill>
                <a:latin typeface="+mn-lt"/>
              </a:rPr>
            </a:br>
            <a:r>
              <a:rPr lang="en-US" sz="6000" dirty="0">
                <a:solidFill>
                  <a:schemeClr val="bg1"/>
                </a:solidFill>
                <a:latin typeface="+mn-lt"/>
              </a:rPr>
              <a:t>(Cookie Jar Included)</a:t>
            </a:r>
          </a:p>
        </p:txBody>
      </p:sp>
    </p:spTree>
    <p:extLst>
      <p:ext uri="{BB962C8B-B14F-4D97-AF65-F5344CB8AC3E}">
        <p14:creationId xmlns:p14="http://schemas.microsoft.com/office/powerpoint/2010/main" val="6533638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20145</TotalTime>
  <Words>2179</Words>
  <Application>Microsoft Office PowerPoint</Application>
  <PresentationFormat>Widescreen</PresentationFormat>
  <Paragraphs>305</Paragraphs>
  <Slides>41</Slides>
  <Notes>40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41</vt:i4>
      </vt:variant>
    </vt:vector>
  </HeadingPairs>
  <TitlesOfParts>
    <vt:vector size="45" baseType="lpstr">
      <vt:lpstr>Arial</vt:lpstr>
      <vt:lpstr>Calibri</vt:lpstr>
      <vt:lpstr>Calibri Light</vt:lpstr>
      <vt:lpstr>Office Theme</vt:lpstr>
      <vt:lpstr>The Background on  Background Tasks in .NET 6</vt:lpstr>
      <vt:lpstr>Audience</vt:lpstr>
      <vt:lpstr>Agenda</vt:lpstr>
      <vt:lpstr>Goal</vt:lpstr>
      <vt:lpstr>Who am I? </vt:lpstr>
      <vt:lpstr>What problem do background tasks solve?</vt:lpstr>
      <vt:lpstr>Options</vt:lpstr>
      <vt:lpstr>These options are kind of like  baking cookies</vt:lpstr>
      <vt:lpstr>IHostedService “Make Your Own Recipe” (Cookie Jar Included)</vt:lpstr>
      <vt:lpstr>What is an IHostedService?</vt:lpstr>
      <vt:lpstr>Demo</vt:lpstr>
      <vt:lpstr>How does an IHostedService work?</vt:lpstr>
      <vt:lpstr>How does an IHostedService work?</vt:lpstr>
      <vt:lpstr>How does an IHostedService work?</vt:lpstr>
      <vt:lpstr>When do I use IHostedService?</vt:lpstr>
      <vt:lpstr>When do I NOT use IHostedService?</vt:lpstr>
      <vt:lpstr>BackgroundService “Follow The Recipe” (Cookie Jar Included)</vt:lpstr>
      <vt:lpstr>What is a BackgroundService?</vt:lpstr>
      <vt:lpstr>Demo</vt:lpstr>
      <vt:lpstr>How does a BackgroundService work?</vt:lpstr>
      <vt:lpstr>PowerPoint Presentation</vt:lpstr>
      <vt:lpstr>When do I use BackgroundService?</vt:lpstr>
      <vt:lpstr>When do I NOT use BackgroundService?</vt:lpstr>
      <vt:lpstr>WorkerService “Follow The Recipe” (BYO Cookie Jar)</vt:lpstr>
      <vt:lpstr>What is a WorkerService?</vt:lpstr>
      <vt:lpstr>Demo</vt:lpstr>
      <vt:lpstr>How does a WorkerService work?</vt:lpstr>
      <vt:lpstr>How do I host WorkerServices?</vt:lpstr>
      <vt:lpstr>When do I use WorkerServices?</vt:lpstr>
      <vt:lpstr>When do I NOT use WorkerServices?</vt:lpstr>
      <vt:lpstr>Hangfire “Buy pre-packaged cookies”</vt:lpstr>
      <vt:lpstr>What is Hangfire?</vt:lpstr>
      <vt:lpstr>Demo</vt:lpstr>
      <vt:lpstr>How does Hangfire work?</vt:lpstr>
      <vt:lpstr>When do I use Hangfire?</vt:lpstr>
      <vt:lpstr>When do I NOT use Hangfire?</vt:lpstr>
      <vt:lpstr>Cloud options</vt:lpstr>
      <vt:lpstr>Takeaways</vt:lpstr>
      <vt:lpstr>Resources</vt:lpstr>
      <vt:lpstr>Questions?</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Background on  Background Tasks in .NET Core</dc:title>
  <dc:creator>Scott Sauber</dc:creator>
  <cp:lastModifiedBy>Scott</cp:lastModifiedBy>
  <cp:revision>69</cp:revision>
  <dcterms:created xsi:type="dcterms:W3CDTF">2020-03-08T20:31:35Z</dcterms:created>
  <dcterms:modified xsi:type="dcterms:W3CDTF">2022-08-07T02:37:46Z</dcterms:modified>
</cp:coreProperties>
</file>