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3"/>
  </p:notesMasterIdLst>
  <p:sldIdLst>
    <p:sldId id="257" r:id="rId2"/>
    <p:sldId id="285" r:id="rId3"/>
    <p:sldId id="326" r:id="rId4"/>
    <p:sldId id="369" r:id="rId5"/>
    <p:sldId id="327" r:id="rId6"/>
    <p:sldId id="372" r:id="rId7"/>
    <p:sldId id="375" r:id="rId8"/>
    <p:sldId id="330" r:id="rId9"/>
    <p:sldId id="376" r:id="rId10"/>
    <p:sldId id="370" r:id="rId11"/>
    <p:sldId id="394" r:id="rId12"/>
    <p:sldId id="381" r:id="rId13"/>
    <p:sldId id="396" r:id="rId14"/>
    <p:sldId id="384" r:id="rId15"/>
    <p:sldId id="397" r:id="rId16"/>
    <p:sldId id="385" r:id="rId17"/>
    <p:sldId id="386" r:id="rId18"/>
    <p:sldId id="387" r:id="rId19"/>
    <p:sldId id="377" r:id="rId20"/>
    <p:sldId id="388" r:id="rId21"/>
    <p:sldId id="391" r:id="rId22"/>
    <p:sldId id="379" r:id="rId23"/>
    <p:sldId id="380" r:id="rId24"/>
    <p:sldId id="338" r:id="rId25"/>
    <p:sldId id="392" r:id="rId26"/>
    <p:sldId id="378" r:id="rId27"/>
    <p:sldId id="395" r:id="rId28"/>
    <p:sldId id="368" r:id="rId29"/>
    <p:sldId id="336" r:id="rId30"/>
    <p:sldId id="337" r:id="rId31"/>
    <p:sldId id="3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3977" autoAdjust="0"/>
  </p:normalViewPr>
  <p:slideViewPr>
    <p:cSldViewPr snapToGrid="0">
      <p:cViewPr varScale="1">
        <p:scale>
          <a:sx n="97" d="100"/>
          <a:sy n="97" d="100"/>
        </p:scale>
        <p:origin x="507"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6/22/2023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4250178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3865344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887675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2505205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4196132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2868001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286756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2222966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522027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2972305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83741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21</a:t>
            </a:fld>
            <a:endParaRPr lang="en-US"/>
          </a:p>
        </p:txBody>
      </p:sp>
    </p:spTree>
    <p:extLst>
      <p:ext uri="{BB962C8B-B14F-4D97-AF65-F5344CB8AC3E}">
        <p14:creationId xmlns:p14="http://schemas.microsoft.com/office/powerpoint/2010/main" val="1254634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976359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23</a:t>
            </a:fld>
            <a:endParaRPr lang="en-US"/>
          </a:p>
        </p:txBody>
      </p:sp>
    </p:spTree>
    <p:extLst>
      <p:ext uri="{BB962C8B-B14F-4D97-AF65-F5344CB8AC3E}">
        <p14:creationId xmlns:p14="http://schemas.microsoft.com/office/powerpoint/2010/main" val="3341481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Too understaffed</a:t>
            </a:r>
          </a:p>
          <a:p>
            <a:pPr marL="171450" indent="-171450">
              <a:buFontTx/>
              <a:buChar char="-"/>
            </a:pPr>
            <a:r>
              <a:rPr lang="en-US" dirty="0"/>
              <a:t>Too much support work fixing bugs</a:t>
            </a:r>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1429263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25</a:t>
            </a:fld>
            <a:endParaRPr lang="en-US"/>
          </a:p>
        </p:txBody>
      </p:sp>
    </p:spTree>
    <p:extLst>
      <p:ext uri="{BB962C8B-B14F-4D97-AF65-F5344CB8AC3E}">
        <p14:creationId xmlns:p14="http://schemas.microsoft.com/office/powerpoint/2010/main" val="1262940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you went to your surgeon and said “Hey I need this operation done” and he goes “Okay it’ll take 24 hours.” And if you respond “Okay but can you do it in 4?” …would you want to get surgery from the surgeon who agrees to that?</a:t>
            </a:r>
          </a:p>
          <a:p>
            <a:endParaRPr lang="en-US" dirty="0"/>
          </a:p>
          <a:p>
            <a:r>
              <a:rPr lang="en-US" dirty="0"/>
              <a:t>“Oh yeah I can totally do that surgery in 4 hours, I just need to not wash my hands, not wash the tools from the last surgery, and I’ll just use 5 stitches to sew you up instead of 50.”</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143723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27</a:t>
            </a:fld>
            <a:endParaRPr lang="en-US"/>
          </a:p>
        </p:txBody>
      </p:sp>
    </p:spTree>
    <p:extLst>
      <p:ext uri="{BB962C8B-B14F-4D97-AF65-F5344CB8AC3E}">
        <p14:creationId xmlns:p14="http://schemas.microsoft.com/office/powerpoint/2010/main" val="1014298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66602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09345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3973158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kentcdodds.com/blog/write-test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2.png"/><Relationship Id="rId4" Type="http://schemas.openxmlformats.org/officeDocument/2006/relationships/hyperlink" Target="https://github.com/scottsauber/talk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1434242"/>
            <a:ext cx="12192000" cy="3344984"/>
          </a:xfrm>
        </p:spPr>
        <p:txBody>
          <a:bodyPr>
            <a:normAutofit/>
          </a:bodyPr>
          <a:lstStyle/>
          <a:p>
            <a:r>
              <a:rPr lang="en-US" sz="7700" b="1" dirty="0">
                <a:solidFill>
                  <a:schemeClr val="bg1"/>
                </a:solidFill>
                <a:latin typeface="+mn-lt"/>
                <a:ea typeface="Open Sans" panose="020B0606030504020204" pitchFamily="34" charset="0"/>
                <a:cs typeface="Open Sans" panose="020B0606030504020204" pitchFamily="34" charset="0"/>
              </a:rPr>
              <a:t>Test Driven Development</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 For Frontends</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4184374"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i="1" u="sng" dirty="0">
                <a:solidFill>
                  <a:schemeClr val="bg1">
                    <a:lumMod val="65000"/>
                  </a:schemeClr>
                </a:solidFill>
              </a:rPr>
              <a:t>NOT</a:t>
            </a:r>
            <a:r>
              <a:rPr lang="en-US" dirty="0">
                <a:solidFill>
                  <a:schemeClr val="bg1">
                    <a:lumMod val="65000"/>
                  </a:schemeClr>
                </a:solidFill>
              </a:rPr>
              <a:t>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TDD is not a synonym for writing tests</a:t>
            </a:r>
          </a:p>
          <a:p>
            <a:r>
              <a:rPr lang="en-US" dirty="0"/>
              <a:t>TDD is not writing ALL the tests up front</a:t>
            </a:r>
          </a:p>
          <a:p>
            <a:r>
              <a:rPr lang="en-US" dirty="0"/>
              <a:t>TDD does not mean no bugs ever (just less)</a:t>
            </a:r>
          </a:p>
          <a:p>
            <a:r>
              <a:rPr lang="en-US" dirty="0"/>
              <a:t>TDD zealots are harmful</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130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Applying TDD</a:t>
            </a:r>
            <a:br>
              <a:rPr lang="en-US" sz="10000" dirty="0">
                <a:solidFill>
                  <a:schemeClr val="bg1"/>
                </a:solidFill>
                <a:latin typeface="+mn-lt"/>
              </a:rPr>
            </a:br>
            <a:r>
              <a:rPr lang="en-US" sz="10000" dirty="0">
                <a:solidFill>
                  <a:schemeClr val="bg1"/>
                </a:solidFill>
                <a:latin typeface="+mn-lt"/>
              </a:rPr>
              <a:t>to React</a:t>
            </a:r>
          </a:p>
        </p:txBody>
      </p:sp>
      <p:pic>
        <p:nvPicPr>
          <p:cNvPr id="6152" name="Picture 8" descr="React (JavaScript library) - Wikipedia">
            <a:extLst>
              <a:ext uri="{FF2B5EF4-FFF2-40B4-BE49-F238E27FC236}">
                <a16:creationId xmlns:a16="http://schemas.microsoft.com/office/drawing/2014/main" id="{FFF40B44-10A6-CB4C-A284-A46F2948D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9989" y="2740238"/>
            <a:ext cx="4622011" cy="401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411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Introduction to Tools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Jest</a:t>
            </a:r>
          </a:p>
          <a:p>
            <a:r>
              <a:rPr lang="en-US" dirty="0"/>
              <a:t>@testing-library/react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3263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Jest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Test framework</a:t>
            </a:r>
          </a:p>
          <a:p>
            <a:r>
              <a:rPr lang="en-US" dirty="0"/>
              <a:t>Zero config</a:t>
            </a:r>
          </a:p>
          <a:p>
            <a:r>
              <a:rPr lang="en-US" dirty="0"/>
              <a:t>Assertions</a:t>
            </a:r>
          </a:p>
          <a:p>
            <a:r>
              <a:rPr lang="en-US" dirty="0"/>
              <a:t>Mocking</a:t>
            </a:r>
          </a:p>
          <a:p>
            <a:r>
              <a:rPr lang="en-US" dirty="0"/>
              <a:t>Watch</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53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Jest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BDB590D4-EA26-41CA-48D2-E8FBEE4954A0}"/>
              </a:ext>
            </a:extLst>
          </p:cNvPr>
          <p:cNvPicPr>
            <a:picLocks noChangeAspect="1"/>
          </p:cNvPicPr>
          <p:nvPr/>
        </p:nvPicPr>
        <p:blipFill>
          <a:blip r:embed="rId4"/>
          <a:stretch>
            <a:fillRect/>
          </a:stretch>
        </p:blipFill>
        <p:spPr>
          <a:xfrm>
            <a:off x="1098041" y="2201858"/>
            <a:ext cx="9865272" cy="2883001"/>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a:off x="2365513" y="1938130"/>
            <a:ext cx="0" cy="132190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10439A5-6CF9-BAEF-8984-A03C456CCFA1}"/>
              </a:ext>
            </a:extLst>
          </p:cNvPr>
          <p:cNvCxnSpPr>
            <a:cxnSpLocks/>
          </p:cNvCxnSpPr>
          <p:nvPr/>
        </p:nvCxnSpPr>
        <p:spPr>
          <a:xfrm>
            <a:off x="924339" y="4492487"/>
            <a:ext cx="127220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44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React Testing Library</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@testing-library/react is the package</a:t>
            </a:r>
          </a:p>
          <a:p>
            <a:r>
              <a:rPr lang="en-US" dirty="0"/>
              <a:t>Utilities for testing React</a:t>
            </a:r>
          </a:p>
          <a:p>
            <a:r>
              <a:rPr lang="en-US" dirty="0"/>
              <a:t>Encourages behavior-style tests</a:t>
            </a:r>
          </a:p>
          <a:p>
            <a:r>
              <a:rPr lang="en-US" dirty="0"/>
              <a:t>Encourages avoiding testing implementation details</a:t>
            </a:r>
          </a:p>
          <a:p>
            <a:r>
              <a:rPr lang="en-US" dirty="0"/>
              <a:t>DOM queries that promote accessibility</a:t>
            </a:r>
          </a:p>
          <a:p>
            <a:r>
              <a:rPr lang="en-US" dirty="0"/>
              <a:t>Promotes deep rendering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825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React Testing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BDB590D4-EA26-41CA-48D2-E8FBEE4954A0}"/>
              </a:ext>
            </a:extLst>
          </p:cNvPr>
          <p:cNvPicPr>
            <a:picLocks noChangeAspect="1"/>
          </p:cNvPicPr>
          <p:nvPr/>
        </p:nvPicPr>
        <p:blipFill>
          <a:blip r:embed="rId4"/>
          <a:stretch>
            <a:fillRect/>
          </a:stretch>
        </p:blipFill>
        <p:spPr>
          <a:xfrm>
            <a:off x="1098041" y="2201858"/>
            <a:ext cx="9865272" cy="2883001"/>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flipH="1">
            <a:off x="4244009" y="3786809"/>
            <a:ext cx="231581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10439A5-6CF9-BAEF-8984-A03C456CCFA1}"/>
              </a:ext>
            </a:extLst>
          </p:cNvPr>
          <p:cNvCxnSpPr>
            <a:cxnSpLocks/>
          </p:cNvCxnSpPr>
          <p:nvPr/>
        </p:nvCxnSpPr>
        <p:spPr>
          <a:xfrm flipH="1">
            <a:off x="8706678" y="4134678"/>
            <a:ext cx="126397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318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Demo</a:t>
            </a:r>
          </a:p>
        </p:txBody>
      </p:sp>
      <p:pic>
        <p:nvPicPr>
          <p:cNvPr id="6152" name="Picture 8" descr="React (JavaScript library) - Wikipedia">
            <a:extLst>
              <a:ext uri="{FF2B5EF4-FFF2-40B4-BE49-F238E27FC236}">
                <a16:creationId xmlns:a16="http://schemas.microsoft.com/office/drawing/2014/main" id="{FFF40B44-10A6-CB4C-A284-A46F2948D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9989" y="2740238"/>
            <a:ext cx="4622011" cy="401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404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test?</a:t>
            </a:r>
          </a:p>
        </p:txBody>
      </p:sp>
      <p:sp>
        <p:nvSpPr>
          <p:cNvPr id="3" name="Content Placeholder 2"/>
          <p:cNvSpPr>
            <a:spLocks noGrp="1"/>
          </p:cNvSpPr>
          <p:nvPr>
            <p:ph idx="1"/>
          </p:nvPr>
        </p:nvSpPr>
        <p:spPr>
          <a:xfrm>
            <a:off x="838199" y="1825624"/>
            <a:ext cx="11263175" cy="5032376"/>
          </a:xfrm>
        </p:spPr>
        <p:txBody>
          <a:bodyPr>
            <a:normAutofit fontScale="92500"/>
          </a:bodyPr>
          <a:lstStyle/>
          <a:p>
            <a:r>
              <a:rPr lang="en-US" dirty="0"/>
              <a:t>Behavior</a:t>
            </a:r>
          </a:p>
          <a:p>
            <a:r>
              <a:rPr lang="en-US" dirty="0"/>
              <a:t>Not that CSS classes exist or any other attributes directly exist</a:t>
            </a:r>
          </a:p>
          <a:p>
            <a:r>
              <a:rPr lang="en-US" dirty="0"/>
              <a:t>Behavior</a:t>
            </a:r>
          </a:p>
          <a:p>
            <a:r>
              <a:rPr lang="en-US" dirty="0"/>
              <a:t>If I can delete code that breaks your app, but your tests don’t – that’s a problem</a:t>
            </a:r>
          </a:p>
          <a:p>
            <a:r>
              <a:rPr lang="en-US" dirty="0"/>
              <a:t>If my tests break but my application isn’t - that’s a problem</a:t>
            </a:r>
          </a:p>
          <a:p>
            <a:r>
              <a:rPr lang="en-US" dirty="0"/>
              <a:t>Don’t use snapshots… (mostly)</a:t>
            </a:r>
          </a:p>
          <a:p>
            <a:r>
              <a:rPr lang="en-US" dirty="0"/>
              <a:t>Snapshots don’t capture desired behavior</a:t>
            </a:r>
          </a:p>
          <a:p>
            <a:r>
              <a:rPr lang="en-US" dirty="0"/>
              <a:t>Too many implementation details (i.e. classes, DOM nodes, etc.)</a:t>
            </a:r>
          </a:p>
          <a:p>
            <a:r>
              <a:rPr lang="en-US" dirty="0"/>
              <a:t>Only use snapshots when doing a total refactor but output should be the same</a:t>
            </a:r>
          </a:p>
          <a:p>
            <a:r>
              <a:rPr lang="en-US" dirty="0"/>
              <a:t>Then delete the test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533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8" y="1391478"/>
            <a:ext cx="12209669" cy="4343400"/>
          </a:xfrm>
        </p:spPr>
        <p:txBody>
          <a:bodyPr>
            <a:normAutofit/>
          </a:bodyPr>
          <a:lstStyle/>
          <a:p>
            <a:pPr algn="ctr"/>
            <a:r>
              <a:rPr lang="en-US" sz="6000" dirty="0">
                <a:solidFill>
                  <a:schemeClr val="bg1"/>
                </a:solidFill>
                <a:latin typeface="+mn-lt"/>
              </a:rPr>
              <a:t>“The more your tests resemble the way your software is used the more confidence they can give you.”</a:t>
            </a:r>
            <a:br>
              <a:rPr lang="en-US" sz="5200" dirty="0">
                <a:solidFill>
                  <a:schemeClr val="bg1"/>
                </a:solidFill>
                <a:latin typeface="+mn-lt"/>
              </a:rPr>
            </a:br>
            <a:br>
              <a:rPr lang="en-US" sz="5200" dirty="0">
                <a:solidFill>
                  <a:schemeClr val="bg1"/>
                </a:solidFill>
                <a:latin typeface="+mn-lt"/>
              </a:rPr>
            </a:br>
            <a:endParaRPr lang="en-US" sz="4000" dirty="0">
              <a:solidFill>
                <a:schemeClr val="bg1"/>
              </a:solidFill>
              <a:latin typeface="+mn-lt"/>
            </a:endParaRPr>
          </a:p>
        </p:txBody>
      </p:sp>
      <p:sp>
        <p:nvSpPr>
          <p:cNvPr id="6" name="Title 1">
            <a:extLst>
              <a:ext uri="{FF2B5EF4-FFF2-40B4-BE49-F238E27FC236}">
                <a16:creationId xmlns:a16="http://schemas.microsoft.com/office/drawing/2014/main" id="{45B3AC00-E78B-86A9-776B-19CF9B4BE935}"/>
              </a:ext>
            </a:extLst>
          </p:cNvPr>
          <p:cNvSpPr txBox="1">
            <a:spLocks/>
          </p:cNvSpPr>
          <p:nvPr/>
        </p:nvSpPr>
        <p:spPr>
          <a:xfrm>
            <a:off x="-135414" y="4757388"/>
            <a:ext cx="10065477" cy="1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accent1">
                    <a:lumMod val="40000"/>
                    <a:lumOff val="60000"/>
                  </a:schemeClr>
                </a:solidFill>
                <a:latin typeface="+mn-lt"/>
              </a:rPr>
              <a:t>Kent C </a:t>
            </a:r>
            <a:r>
              <a:rPr lang="en-US" sz="3600" dirty="0" err="1">
                <a:solidFill>
                  <a:schemeClr val="accent1">
                    <a:lumMod val="40000"/>
                    <a:lumOff val="60000"/>
                  </a:schemeClr>
                </a:solidFill>
                <a:latin typeface="+mn-lt"/>
              </a:rPr>
              <a:t>Dodds</a:t>
            </a:r>
            <a:endParaRPr lang="en-US" sz="3600" dirty="0">
              <a:solidFill>
                <a:schemeClr val="accent1">
                  <a:lumMod val="40000"/>
                  <a:lumOff val="60000"/>
                </a:schemeClr>
              </a:solidFill>
              <a:latin typeface="+mn-lt"/>
            </a:endParaRPr>
          </a:p>
          <a:p>
            <a:pPr algn="r"/>
            <a:br>
              <a:rPr lang="en-US" sz="1600" dirty="0">
                <a:solidFill>
                  <a:schemeClr val="accent1">
                    <a:lumMod val="40000"/>
                    <a:lumOff val="60000"/>
                  </a:schemeClr>
                </a:solidFill>
                <a:latin typeface="+mn-lt"/>
              </a:rPr>
            </a:br>
            <a:r>
              <a:rPr lang="en-US" sz="1600" dirty="0">
                <a:solidFill>
                  <a:schemeClr val="accent1">
                    <a:lumMod val="40000"/>
                    <a:lumOff val="60000"/>
                  </a:schemeClr>
                </a:solidFill>
                <a:latin typeface="+mn-lt"/>
              </a:rPr>
              <a:t>react-testing-library creator</a:t>
            </a:r>
          </a:p>
        </p:txBody>
      </p:sp>
      <p:pic>
        <p:nvPicPr>
          <p:cNvPr id="1028" name="Picture 4">
            <a:extLst>
              <a:ext uri="{FF2B5EF4-FFF2-40B4-BE49-F238E27FC236}">
                <a16:creationId xmlns:a16="http://schemas.microsoft.com/office/drawing/2014/main" id="{0E92FAAB-144B-84D2-CA2D-22D4C092F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1074" y="4138863"/>
            <a:ext cx="2719137" cy="271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16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Frontend Developers</a:t>
            </a:r>
          </a:p>
          <a:p>
            <a:r>
              <a:rPr lang="en-US" dirty="0">
                <a:ea typeface="Open Sans" panose="020B0606030504020204" pitchFamily="34" charset="0"/>
                <a:cs typeface="Open Sans" panose="020B0606030504020204" pitchFamily="34" charset="0"/>
              </a:rPr>
              <a:t>Familiar with testing</a:t>
            </a:r>
          </a:p>
          <a:p>
            <a:r>
              <a:rPr lang="en-US" dirty="0">
                <a:ea typeface="Open Sans" panose="020B0606030504020204" pitchFamily="34" charset="0"/>
                <a:cs typeface="Open Sans" panose="020B0606030504020204" pitchFamily="34" charset="0"/>
              </a:rPr>
              <a:t>Interested in learning TDD</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structure tests?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Avoid lots of describes</a:t>
            </a:r>
          </a:p>
          <a:p>
            <a:r>
              <a:rPr lang="en-US" dirty="0"/>
              <a:t>Avoid lots of </a:t>
            </a:r>
            <a:r>
              <a:rPr lang="en-US" dirty="0" err="1"/>
              <a:t>beforeEach</a:t>
            </a:r>
            <a:r>
              <a:rPr lang="en-US" dirty="0"/>
              <a:t> nested in describes</a:t>
            </a:r>
          </a:p>
          <a:p>
            <a:r>
              <a:rPr lang="en-US" dirty="0"/>
              <a:t>Avoid a top-level describe for the component you’re testing</a:t>
            </a:r>
          </a:p>
          <a:p>
            <a:r>
              <a:rPr lang="en-US" dirty="0"/>
              <a:t>You already know ^ by the file you’re in</a:t>
            </a:r>
          </a:p>
          <a:p>
            <a:r>
              <a:rPr lang="en-US" dirty="0"/>
              <a:t>Put tests next to the file they’re testing</a:t>
            </a:r>
          </a:p>
          <a:p>
            <a:r>
              <a:rPr lang="en-US" dirty="0"/>
              <a:t>High cohesion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037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Live Coding!</a:t>
            </a:r>
          </a:p>
        </p:txBody>
      </p:sp>
      <p:pic>
        <p:nvPicPr>
          <p:cNvPr id="6152" name="Picture 8" descr="React (JavaScript library) - Wikipedia">
            <a:extLst>
              <a:ext uri="{FF2B5EF4-FFF2-40B4-BE49-F238E27FC236}">
                <a16:creationId xmlns:a16="http://schemas.microsoft.com/office/drawing/2014/main" id="{FFF40B44-10A6-CB4C-A284-A46F2948D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9989" y="2740238"/>
            <a:ext cx="4622011" cy="401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48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can I get started with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When you get a bug report coming in</a:t>
            </a:r>
          </a:p>
          <a:p>
            <a:r>
              <a:rPr lang="en-US" dirty="0"/>
              <a:t>Write a failing test that proves the bug exists</a:t>
            </a:r>
          </a:p>
          <a:p>
            <a:r>
              <a:rPr lang="en-US" dirty="0"/>
              <a:t>Make it pass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42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But I don’t </a:t>
            </a:r>
            <a:br>
              <a:rPr lang="en-US" sz="12000" dirty="0">
                <a:solidFill>
                  <a:schemeClr val="bg1"/>
                </a:solidFill>
                <a:latin typeface="+mn-lt"/>
              </a:rPr>
            </a:br>
            <a:r>
              <a:rPr lang="en-US" sz="12000" dirty="0">
                <a:solidFill>
                  <a:schemeClr val="bg1"/>
                </a:solidFill>
                <a:latin typeface="+mn-lt"/>
              </a:rPr>
              <a:t>have time!</a:t>
            </a:r>
          </a:p>
        </p:txBody>
      </p:sp>
      <p:pic>
        <p:nvPicPr>
          <p:cNvPr id="3074" name="Picture 2" descr="Clock PNG Transparent Images | PNG All">
            <a:extLst>
              <a:ext uri="{FF2B5EF4-FFF2-40B4-BE49-F238E27FC236}">
                <a16:creationId xmlns:a16="http://schemas.microsoft.com/office/drawing/2014/main" id="{69EDF2DE-AD11-76EF-19B0-6AFB1B192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1684" y="2383276"/>
            <a:ext cx="4026388" cy="472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85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8735438" cy="6027511"/>
          </a:xfrm>
        </p:spPr>
        <p:txBody>
          <a:bodyPr>
            <a:normAutofit/>
          </a:bodyPr>
          <a:lstStyle/>
          <a:p>
            <a:pPr algn="ctr"/>
            <a:r>
              <a:rPr lang="en-US" sz="12000" dirty="0">
                <a:solidFill>
                  <a:schemeClr val="bg1"/>
                </a:solidFill>
                <a:latin typeface="+mn-lt"/>
              </a:rPr>
              <a:t>Why?</a:t>
            </a:r>
          </a:p>
        </p:txBody>
      </p:sp>
      <p:pic>
        <p:nvPicPr>
          <p:cNvPr id="2052" name="Picture 4" descr="Thinking Emoji [Free Download IOS Emojis] | Emoji Island">
            <a:extLst>
              <a:ext uri="{FF2B5EF4-FFF2-40B4-BE49-F238E27FC236}">
                <a16:creationId xmlns:a16="http://schemas.microsoft.com/office/drawing/2014/main" id="{51F94315-BAF5-661F-65B0-92F3C0292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360" y="3946988"/>
            <a:ext cx="2744591" cy="286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469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My boss won’t let me!</a:t>
            </a:r>
          </a:p>
        </p:txBody>
      </p:sp>
      <p:pic>
        <p:nvPicPr>
          <p:cNvPr id="3" name="Picture 2" descr="THAT'D BE GREAT - Bill Lumbergh - Office Space - 90's T-Shirt">
            <a:extLst>
              <a:ext uri="{FF2B5EF4-FFF2-40B4-BE49-F238E27FC236}">
                <a16:creationId xmlns:a16="http://schemas.microsoft.com/office/drawing/2014/main" id="{6C54B2F8-E416-6E00-9893-93DEB00A71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365"/>
          <a:stretch/>
        </p:blipFill>
        <p:spPr bwMode="auto">
          <a:xfrm flipH="1">
            <a:off x="7468413" y="3065393"/>
            <a:ext cx="4762500" cy="379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744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9717932" cy="6027511"/>
          </a:xfrm>
        </p:spPr>
        <p:txBody>
          <a:bodyPr>
            <a:normAutofit/>
          </a:bodyPr>
          <a:lstStyle/>
          <a:p>
            <a:pPr algn="ctr"/>
            <a:r>
              <a:rPr lang="en-US" sz="10000" dirty="0">
                <a:solidFill>
                  <a:schemeClr val="bg1"/>
                </a:solidFill>
                <a:latin typeface="+mn-lt"/>
              </a:rPr>
              <a:t>What about </a:t>
            </a:r>
            <a:br>
              <a:rPr lang="en-US" sz="10000" dirty="0">
                <a:solidFill>
                  <a:schemeClr val="bg1"/>
                </a:solidFill>
                <a:latin typeface="+mn-lt"/>
              </a:rPr>
            </a:br>
            <a:r>
              <a:rPr lang="en-US" sz="10000" dirty="0">
                <a:solidFill>
                  <a:schemeClr val="bg1"/>
                </a:solidFill>
                <a:latin typeface="+mn-lt"/>
              </a:rPr>
              <a:t>this person?</a:t>
            </a:r>
          </a:p>
        </p:txBody>
      </p:sp>
      <p:pic>
        <p:nvPicPr>
          <p:cNvPr id="4100" name="Picture 4" descr="Surgeon Clipart Png Transparent Png - Full Size Clipart (#5705310) -  PinClipart">
            <a:extLst>
              <a:ext uri="{FF2B5EF4-FFF2-40B4-BE49-F238E27FC236}">
                <a16:creationId xmlns:a16="http://schemas.microsoft.com/office/drawing/2014/main" id="{45F04FF4-B5CE-ECC7-9F20-E9ABFF318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2574" y="1882303"/>
            <a:ext cx="2333422" cy="491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010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12192000" cy="6027511"/>
          </a:xfrm>
        </p:spPr>
        <p:txBody>
          <a:bodyPr>
            <a:normAutofit/>
          </a:bodyPr>
          <a:lstStyle/>
          <a:p>
            <a:pPr algn="ctr"/>
            <a:r>
              <a:rPr lang="en-US" sz="10000" dirty="0">
                <a:solidFill>
                  <a:schemeClr val="bg1"/>
                </a:solidFill>
                <a:latin typeface="+mn-lt"/>
              </a:rPr>
              <a:t>You don’t get better</a:t>
            </a:r>
            <a:br>
              <a:rPr lang="en-US" sz="10000" dirty="0">
                <a:solidFill>
                  <a:schemeClr val="bg1"/>
                </a:solidFill>
                <a:latin typeface="+mn-lt"/>
              </a:rPr>
            </a:br>
            <a:r>
              <a:rPr lang="en-US" sz="10000" dirty="0">
                <a:solidFill>
                  <a:schemeClr val="bg1"/>
                </a:solidFill>
                <a:latin typeface="+mn-lt"/>
              </a:rPr>
              <a:t>at TDD</a:t>
            </a:r>
            <a:br>
              <a:rPr lang="en-US" sz="10000" dirty="0">
                <a:solidFill>
                  <a:schemeClr val="bg1"/>
                </a:solidFill>
                <a:latin typeface="+mn-lt"/>
              </a:rPr>
            </a:br>
            <a:r>
              <a:rPr lang="en-US" sz="10000" dirty="0">
                <a:solidFill>
                  <a:schemeClr val="bg1"/>
                </a:solidFill>
                <a:latin typeface="+mn-lt"/>
              </a:rPr>
              <a:t>by NOT doing TDD</a:t>
            </a:r>
          </a:p>
        </p:txBody>
      </p:sp>
    </p:spTree>
    <p:extLst>
      <p:ext uri="{BB962C8B-B14F-4D97-AF65-F5344CB8AC3E}">
        <p14:creationId xmlns:p14="http://schemas.microsoft.com/office/powerpoint/2010/main" val="3972323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Why you should TDD</a:t>
            </a:r>
          </a:p>
          <a:p>
            <a:r>
              <a:rPr lang="en-US" dirty="0"/>
              <a:t>How to test React</a:t>
            </a:r>
          </a:p>
          <a:p>
            <a:r>
              <a:rPr lang="en-US" dirty="0"/>
              <a:t>What to test in React</a:t>
            </a:r>
          </a:p>
          <a:p>
            <a:r>
              <a:rPr lang="en-US" dirty="0"/>
              <a:t>How to get started </a:t>
            </a:r>
            <a:r>
              <a:rPr lang="en-US" dirty="0" err="1"/>
              <a:t>TDDing</a:t>
            </a:r>
            <a:r>
              <a:rPr lang="en-US" dirty="0"/>
              <a:t> React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TDD By Example by Kent Beck</a:t>
            </a:r>
          </a:p>
          <a:p>
            <a:r>
              <a:rPr lang="en-US" dirty="0">
                <a:hlinkClick r:id="rId3"/>
              </a:rPr>
              <a:t>Write Tests</a:t>
            </a:r>
            <a:r>
              <a:rPr lang="en-US" dirty="0"/>
              <a:t> blog post by Kent C </a:t>
            </a:r>
            <a:r>
              <a:rPr lang="en-US" dirty="0" err="1"/>
              <a:t>Dodds</a:t>
            </a:r>
            <a:endParaRPr lang="en-US" dirty="0"/>
          </a:p>
          <a:p>
            <a:r>
              <a:rPr lang="en-US">
                <a:hlinkClick r:id="rId4"/>
              </a:rPr>
              <a:t>https://github</a:t>
            </a:r>
            <a:r>
              <a:rPr lang="en-US" dirty="0">
                <a:hlinkClick r:id="rId4"/>
              </a:rPr>
              <a:t>.com/</a:t>
            </a:r>
            <a:r>
              <a:rPr lang="en-US" dirty="0" err="1">
                <a:hlinkClick r:id="rId4"/>
              </a:rPr>
              <a:t>scottsauber</a:t>
            </a:r>
            <a:r>
              <a:rPr lang="en-US">
                <a:hlinkClick r:id="rId4"/>
              </a:rPr>
              <a:t>/talks</a:t>
            </a:r>
            <a:r>
              <a:rPr lang="en-US"/>
              <a:t> </a:t>
            </a:r>
            <a:endParaRPr lang="en-US" dirty="0"/>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EB30CBE7-9770-F187-56D3-2DCBA37F45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3346" y="1825624"/>
            <a:ext cx="2402828" cy="301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969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What is TDD?</a:t>
            </a:r>
          </a:p>
          <a:p>
            <a:r>
              <a:rPr lang="en-US" dirty="0"/>
              <a:t>Why TDD? </a:t>
            </a:r>
          </a:p>
          <a:p>
            <a:r>
              <a:rPr lang="en-US" dirty="0"/>
              <a:t>Tools you can use</a:t>
            </a:r>
          </a:p>
          <a:p>
            <a:r>
              <a:rPr lang="en-US" dirty="0"/>
              <a:t>What do I test?</a:t>
            </a:r>
          </a:p>
          <a:p>
            <a:r>
              <a:rPr lang="en-US" dirty="0"/>
              <a:t>Live Demos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1999"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325375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Goals</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Learn “best practices</a:t>
            </a:r>
            <a:r>
              <a:rPr lang="en-US" baseline="30000" dirty="0"/>
              <a:t>*</a:t>
            </a:r>
            <a:r>
              <a:rPr lang="en-US" dirty="0"/>
              <a:t>” for writing frontend tests</a:t>
            </a:r>
          </a:p>
          <a:p>
            <a:r>
              <a:rPr lang="en-US" dirty="0"/>
              <a:t>Learn how to TDD with React</a:t>
            </a:r>
          </a:p>
          <a:p>
            <a:endParaRPr lang="en-US" dirty="0"/>
          </a:p>
          <a:p>
            <a:endParaRPr lang="en-US" dirty="0"/>
          </a:p>
          <a:p>
            <a:endParaRPr lang="en-US" dirty="0"/>
          </a:p>
          <a:p>
            <a:endParaRPr lang="en-US" dirty="0"/>
          </a:p>
          <a:p>
            <a:endParaRPr lang="en-US" dirty="0"/>
          </a:p>
          <a:p>
            <a:endParaRPr lang="en-US" dirty="0"/>
          </a:p>
          <a:p>
            <a:pPr marL="0" indent="0">
              <a:buNone/>
            </a:pPr>
            <a:endParaRPr lang="en-US" sz="1600" dirty="0"/>
          </a:p>
          <a:p>
            <a:pPr marL="0" indent="0">
              <a:buNone/>
            </a:pPr>
            <a:r>
              <a:rPr lang="en-US" sz="1600" dirty="0"/>
              <a:t>* Synonym for “Just My Opinions” and I’ll probably find a way I like better in the future</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t>Microsoft MVP</a:t>
            </a:r>
          </a:p>
          <a:p>
            <a:r>
              <a:rPr lang="en-US" dirty="0">
                <a:hlinkClick r:id="rId4"/>
              </a:rPr>
              <a:t>Friend of Redgate</a:t>
            </a:r>
            <a:endParaRPr lang="en-US" dirty="0"/>
          </a:p>
          <a:p>
            <a:r>
              <a:rPr lang="en-US" dirty="0"/>
              <a:t>Blog at </a:t>
            </a:r>
            <a:r>
              <a:rPr lang="en-US" dirty="0">
                <a:hlinkClick r:id="rId5"/>
              </a:rPr>
              <a:t>scottsauber.com</a:t>
            </a:r>
            <a:endParaRPr lang="en-US" dirty="0"/>
          </a:p>
          <a:p>
            <a:r>
              <a:rPr lang="en-US" dirty="0"/>
              <a:t>Used React, </a:t>
            </a:r>
            <a:r>
              <a:rPr lang="en-US" dirty="0" err="1"/>
              <a:t>Blazor</a:t>
            </a:r>
            <a:r>
              <a:rPr lang="en-US" dirty="0"/>
              <a:t>, or Angular last 7 years</a:t>
            </a:r>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do we write tests?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We want confidence our application works</a:t>
            </a:r>
          </a:p>
          <a:p>
            <a:r>
              <a:rPr lang="en-US" dirty="0"/>
              <a:t>Minimize manual verification</a:t>
            </a:r>
          </a:p>
          <a:p>
            <a:r>
              <a:rPr lang="en-US" dirty="0"/>
              <a:t>Document behavior through tests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541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sp>
        <p:nvSpPr>
          <p:cNvPr id="3" name="Content Placeholder 2"/>
          <p:cNvSpPr>
            <a:spLocks noGrp="1"/>
          </p:cNvSpPr>
          <p:nvPr>
            <p:ph idx="1"/>
          </p:nvPr>
        </p:nvSpPr>
        <p:spPr>
          <a:xfrm>
            <a:off x="838199" y="1825624"/>
            <a:ext cx="11263175" cy="4779637"/>
          </a:xfrm>
        </p:spPr>
        <p:txBody>
          <a:bodyPr>
            <a:normAutofit/>
          </a:bodyPr>
          <a:lstStyle/>
          <a:p>
            <a:pPr marL="514350" indent="-514350">
              <a:buAutoNum type="arabicPeriod"/>
            </a:pPr>
            <a:r>
              <a:rPr lang="en-US" dirty="0"/>
              <a:t>Think</a:t>
            </a:r>
          </a:p>
          <a:p>
            <a:pPr marL="514350" indent="-514350">
              <a:buAutoNum type="arabicPeriod"/>
            </a:pPr>
            <a:r>
              <a:rPr lang="en-US" dirty="0"/>
              <a:t>Write a test that describes the behavior you want to see</a:t>
            </a:r>
          </a:p>
          <a:p>
            <a:pPr marL="514350" indent="-514350">
              <a:buAutoNum type="arabicPeriod"/>
            </a:pPr>
            <a:r>
              <a:rPr lang="en-US" dirty="0"/>
              <a:t>Run the test and watch it fail </a:t>
            </a:r>
            <a:r>
              <a:rPr lang="en-US" i="1" dirty="0"/>
              <a:t>for the right reason</a:t>
            </a:r>
          </a:p>
          <a:p>
            <a:pPr marL="514350" indent="-514350">
              <a:buAutoNum type="arabicPeriod"/>
            </a:pPr>
            <a:r>
              <a:rPr lang="en-US" dirty="0"/>
              <a:t>Write code to make it pass</a:t>
            </a:r>
          </a:p>
          <a:p>
            <a:pPr marL="514350" indent="-514350">
              <a:buAutoNum type="arabicPeriod"/>
            </a:pPr>
            <a:r>
              <a:rPr lang="en-US" dirty="0"/>
              <a:t>Refactor</a:t>
            </a:r>
          </a:p>
          <a:p>
            <a:pPr marL="514350" indent="-514350">
              <a:buAutoNum type="arabicPeriod"/>
            </a:pPr>
            <a:r>
              <a:rPr lang="en-US" dirty="0"/>
              <a:t>Repeat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658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pic>
        <p:nvPicPr>
          <p:cNvPr id="2050" name="Picture 2" descr="Advantages of Test Driven Development | Codica">
            <a:extLst>
              <a:ext uri="{FF2B5EF4-FFF2-40B4-BE49-F238E27FC236}">
                <a16:creationId xmlns:a16="http://schemas.microsoft.com/office/drawing/2014/main" id="{7D57AA74-531B-52A4-F7AF-1F705692D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2" y="1775075"/>
            <a:ext cx="8067675"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008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Test Driven Development?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It’s a disciplined way of working</a:t>
            </a:r>
          </a:p>
          <a:p>
            <a:r>
              <a:rPr lang="en-US" dirty="0"/>
              <a:t>A great way to focus</a:t>
            </a:r>
          </a:p>
          <a:p>
            <a:r>
              <a:rPr lang="en-US" dirty="0"/>
              <a:t>A great way to get feedback on if your code and design sucks</a:t>
            </a:r>
          </a:p>
          <a:p>
            <a:r>
              <a:rPr lang="en-US" dirty="0"/>
              <a:t>A great way to facilitate pair programming</a:t>
            </a:r>
          </a:p>
          <a:p>
            <a:r>
              <a:rPr lang="en-US" dirty="0"/>
              <a:t>Often leads to very little time in the debugger</a:t>
            </a:r>
          </a:p>
          <a:p>
            <a:r>
              <a:rPr lang="en-US" dirty="0"/>
              <a:t>Oh yeah… and the regression tests are nice too</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033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24632</TotalTime>
  <Words>835</Words>
  <Application>Microsoft Office PowerPoint</Application>
  <PresentationFormat>Widescreen</PresentationFormat>
  <Paragraphs>188</Paragraphs>
  <Slides>31</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Test Driven Development  For Frontends</vt:lpstr>
      <vt:lpstr>Audience</vt:lpstr>
      <vt:lpstr>Agenda</vt:lpstr>
      <vt:lpstr>Goals</vt:lpstr>
      <vt:lpstr>Who am I? </vt:lpstr>
      <vt:lpstr>Why do we write tests?</vt:lpstr>
      <vt:lpstr>How to TDD?</vt:lpstr>
      <vt:lpstr>How to TDD?</vt:lpstr>
      <vt:lpstr>Why Test Driven Development?</vt:lpstr>
      <vt:lpstr>What is NOT TDD?</vt:lpstr>
      <vt:lpstr>Applying TDD to React</vt:lpstr>
      <vt:lpstr>Introduction to Tools</vt:lpstr>
      <vt:lpstr>Jest</vt:lpstr>
      <vt:lpstr>Jest</vt:lpstr>
      <vt:lpstr>React Testing Library</vt:lpstr>
      <vt:lpstr>React Testing Library</vt:lpstr>
      <vt:lpstr>Demo</vt:lpstr>
      <vt:lpstr>What should I test?</vt:lpstr>
      <vt:lpstr>“The more your tests resemble the way your software is used the more confidence they can give you.”  </vt:lpstr>
      <vt:lpstr>How do I structure tests?</vt:lpstr>
      <vt:lpstr>Live Coding!</vt:lpstr>
      <vt:lpstr>How can I get started with TDD?</vt:lpstr>
      <vt:lpstr>But I don’t  have time!</vt:lpstr>
      <vt:lpstr>Why?</vt:lpstr>
      <vt:lpstr>My boss won’t let me!</vt:lpstr>
      <vt:lpstr>What about  this person?</vt:lpstr>
      <vt:lpstr>You don’t get better at TDD by NOT doing TDD</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cp:lastModifiedBy>
  <cp:revision>158</cp:revision>
  <dcterms:created xsi:type="dcterms:W3CDTF">2020-03-08T20:31:35Z</dcterms:created>
  <dcterms:modified xsi:type="dcterms:W3CDTF">2023-06-23T15:04:13Z</dcterms:modified>
</cp:coreProperties>
</file>