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12" r:id="rId2"/>
    <p:sldId id="285" r:id="rId3"/>
    <p:sldId id="387" r:id="rId4"/>
    <p:sldId id="322" r:id="rId5"/>
    <p:sldId id="257" r:id="rId6"/>
    <p:sldId id="308" r:id="rId7"/>
    <p:sldId id="350" r:id="rId8"/>
    <p:sldId id="324" r:id="rId9"/>
    <p:sldId id="330" r:id="rId10"/>
    <p:sldId id="395" r:id="rId11"/>
    <p:sldId id="402" r:id="rId12"/>
    <p:sldId id="403" r:id="rId13"/>
    <p:sldId id="404" r:id="rId14"/>
    <p:sldId id="405"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406" r:id="rId57"/>
    <p:sldId id="413" r:id="rId58"/>
    <p:sldId id="415" r:id="rId59"/>
    <p:sldId id="414" r:id="rId60"/>
    <p:sldId id="329" r:id="rId61"/>
    <p:sldId id="411" r:id="rId62"/>
    <p:sldId id="410" r:id="rId63"/>
    <p:sldId id="326" r:id="rId64"/>
    <p:sldId id="328" r:id="rId65"/>
    <p:sldId id="323" r:id="rId66"/>
    <p:sldId id="388" r:id="rId67"/>
    <p:sldId id="318" r:id="rId68"/>
    <p:sldId id="314"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5" autoAdjust="0"/>
    <p:restoredTop sz="73231" autoAdjust="0"/>
  </p:normalViewPr>
  <p:slideViewPr>
    <p:cSldViewPr snapToGrid="0">
      <p:cViewPr varScale="1">
        <p:scale>
          <a:sx n="83" d="100"/>
          <a:sy n="83" d="100"/>
        </p:scale>
        <p:origin x="137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7/10/2019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maaprwncg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cottsauber.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localhost</a:t>
            </a:r>
            <a:br>
              <a:rPr lang="en-US" dirty="0"/>
            </a:br>
            <a:br>
              <a:rPr lang="en-US" dirty="0"/>
            </a:br>
            <a:r>
              <a:rPr lang="en-US" dirty="0"/>
              <a:t>Connect to </a:t>
            </a:r>
            <a:r>
              <a:rPr lang="en-US" dirty="0" err="1"/>
              <a:t>WiFi</a:t>
            </a:r>
            <a:endParaRPr lang="en-US" dirty="0">
              <a:hlinkClick r:id="rId3"/>
            </a:endParaRPr>
          </a:p>
          <a:p>
            <a:endParaRPr lang="en-US" dirty="0">
              <a:hlinkClick r:id="rId3"/>
            </a:endParaRPr>
          </a:p>
          <a:p>
            <a:r>
              <a:rPr lang="en-US" dirty="0">
                <a:hlinkClick r:id="rId3"/>
              </a:rPr>
              <a:t>https://www.youtube.com/watch?v=2maaprwncgw</a:t>
            </a:r>
            <a:endParaRPr lang="en-US" dirty="0"/>
          </a:p>
          <a:p>
            <a:endParaRPr lang="en-US" dirty="0"/>
          </a:p>
          <a:p>
            <a:r>
              <a:rPr lang="en-US" dirty="0"/>
              <a:t>https://gist.githubusercontent.com/clarkio/32c7dba41dfb3418eaf1/raw/a1b8ea15238efa04a019923d4c04dd9294f15171/csp-harlem-shake-test.js</a:t>
            </a:r>
          </a:p>
          <a:p>
            <a:endParaRPr lang="en-US" dirty="0"/>
          </a:p>
          <a:p>
            <a:endParaRPr lang="en-US" dirty="0"/>
          </a:p>
        </p:txBody>
      </p:sp>
      <p:sp>
        <p:nvSpPr>
          <p:cNvPr id="4" name="Slide Number Placeholder 3"/>
          <p:cNvSpPr>
            <a:spLocks noGrp="1"/>
          </p:cNvSpPr>
          <p:nvPr>
            <p:ph type="sldNum" sz="quarter" idx="5"/>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35850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32594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57059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97092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83124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021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BACK </a:t>
            </a:r>
          </a:p>
          <a:p>
            <a:endParaRPr lang="en-US" dirty="0"/>
          </a:p>
          <a:p>
            <a:r>
              <a:rPr lang="en-US" dirty="0"/>
              <a:t>Primarily .NET + JS Developer</a:t>
            </a:r>
          </a:p>
          <a:p>
            <a:r>
              <a:rPr lang="en-US" dirty="0"/>
              <a:t>Blog primarily on ASP.NET Core on </a:t>
            </a:r>
            <a:r>
              <a:rPr lang="en-US" dirty="0">
                <a:hlinkClick r:id="rId3"/>
              </a:rPr>
              <a:t>scottsauber.com</a:t>
            </a:r>
            <a:r>
              <a:rPr lang="en-US" dirty="0"/>
              <a:t> </a:t>
            </a:r>
          </a:p>
          <a:p>
            <a:endParaRPr lang="en-US" dirty="0"/>
          </a:p>
          <a:p>
            <a:r>
              <a:rPr lang="en-US" dirty="0"/>
              <a:t>AFTER CIJUG</a:t>
            </a:r>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975325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1341900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3517641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47084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360264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243228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66</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67</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68</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69</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7/10/2019</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7/10/2019</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nohstssecurityheaderstalk.azurewebsites.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stssecurityheaderstalk.azurewebsites.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ntechniqu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twitter.com/Scott_Helm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ecurityheaders.com/" TargetMode="External"/><Relationship Id="rId7" Type="http://schemas.openxmlformats.org/officeDocument/2006/relationships/hyperlink" Target="https://scottsauber.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github.com/scottsauber/security-headers-talk/blob/master/Security%20Headers%20Explained.pptx" TargetMode="External"/><Relationship Id="rId5" Type="http://schemas.openxmlformats.org/officeDocument/2006/relationships/hyperlink" Target="https://github.com/scottsauber/security-headers-talk" TargetMode="External"/><Relationship Id="rId4" Type="http://schemas.openxmlformats.org/officeDocument/2006/relationships/hyperlink" Target="https://developer.mozilla.org/en-US/docs/Web/HTTP/"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583796"/>
            <a:ext cx="12192000" cy="1760537"/>
          </a:xfrm>
        </p:spPr>
        <p:txBody>
          <a:bodyPr>
            <a:noAutofit/>
          </a:bodyPr>
          <a:lstStyle/>
          <a:p>
            <a:r>
              <a:rPr lang="en-US" sz="5700" b="1" dirty="0"/>
              <a:t>HTTP Security Headers You Need To Know</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3509963"/>
            <a:ext cx="12192000" cy="3371040"/>
          </a:xfrm>
        </p:spPr>
        <p:txBody>
          <a:bodyPr>
            <a:normAutofit lnSpcReduction="10000"/>
          </a:bodyPr>
          <a:lstStyle/>
          <a:p>
            <a:endParaRPr lang="en-US" sz="3600" dirty="0">
              <a:solidFill>
                <a:schemeClr val="bg1">
                  <a:lumMod val="50000"/>
                </a:schemeClr>
              </a:solidFill>
            </a:endParaRPr>
          </a:p>
          <a:p>
            <a:r>
              <a:rPr lang="en-US" sz="4100"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pPr algn="l"/>
            <a:r>
              <a:rPr lang="en-US" dirty="0">
                <a:solidFill>
                  <a:schemeClr val="bg1">
                    <a:lumMod val="50000"/>
                  </a:schemeClr>
                </a:solidFill>
              </a:rPr>
              <a:t>  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079930" y="4678342"/>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BB33C5D3-4740-42C8-8C7B-C509D05E71C4}"/>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7AAC661D-4CEC-4B2D-B145-804B442E422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3AB910CC-3699-4DB4-86F3-EA492A8623FD}"/>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55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par>
                                <p:cTn id="17" presetID="9" presetClass="emph" presetSubtype="0" nodeType="withEffect">
                                  <p:stCondLst>
                                    <p:cond delay="0"/>
                                  </p:stCondLst>
                                  <p:childTnLst>
                                    <p:set>
                                      <p:cBhvr>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9" presetClass="emph" presetSubtype="0" nodeType="withEffect">
                                  <p:stCondLst>
                                    <p:cond delay="0"/>
                                  </p:stCondLst>
                                  <p:childTnLst>
                                    <p:set>
                                      <p:cBhvr>
                                        <p:cTn id="28" dur="indefinite"/>
                                        <p:tgtEl>
                                          <p:spTgt spid="21"/>
                                        </p:tgtEl>
                                        <p:attrNameLst>
                                          <p:attrName>style.opacity</p:attrName>
                                        </p:attrNameLst>
                                      </p:cBhvr>
                                      <p:to>
                                        <p:strVal val="0.5"/>
                                      </p:to>
                                    </p:set>
                                    <p:animEffect filter="image" prLst="opacity: 0.5">
                                      <p:cBhvr rctx="IE">
                                        <p:cTn id="29" dur="indefinite"/>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9" presetClass="emph" presetSubtype="0"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A479BCB0-6DBB-4A62-9B96-FE9FA6670251}"/>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57BA205-2247-4F0B-AF9E-6C7C9D59F3F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80B66F8C-A8F6-4B2C-ADA3-4D1E0A3D071B}"/>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37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69" y="1977260"/>
            <a:ext cx="5571293" cy="345263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E479DF4-1D79-460C-AC10-EF47F2948735}"/>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A445CE4-241D-4067-83F9-30DCC5233A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D91592E5-C489-4311-A668-ED3EC3F2B45F}"/>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0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3"/>
          <a:stretch>
            <a:fillRect/>
          </a:stretch>
        </p:blipFill>
        <p:spPr>
          <a:xfrm>
            <a:off x="5049344" y="1935707"/>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4"/>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420045" y="1848725"/>
            <a:ext cx="2244168" cy="3091335"/>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488" y="3055007"/>
            <a:ext cx="2232694" cy="1383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2CA5B5-8E87-40B9-BE34-AD78570F132A}"/>
              </a:ext>
            </a:extLst>
          </p:cNvPr>
          <p:cNvPicPr>
            <a:picLocks noChangeAspect="1"/>
          </p:cNvPicPr>
          <p:nvPr/>
        </p:nvPicPr>
        <p:blipFill>
          <a:blip r:embed="rId7"/>
          <a:stretch>
            <a:fillRect/>
          </a:stretch>
        </p:blipFill>
        <p:spPr>
          <a:xfrm>
            <a:off x="2610145" y="3142090"/>
            <a:ext cx="3200105" cy="181955"/>
          </a:xfrm>
          <a:prstGeom prst="rect">
            <a:avLst/>
          </a:prstGeom>
        </p:spPr>
      </p:pic>
      <p:pic>
        <p:nvPicPr>
          <p:cNvPr id="8" name="Picture 7">
            <a:extLst>
              <a:ext uri="{FF2B5EF4-FFF2-40B4-BE49-F238E27FC236}">
                <a16:creationId xmlns:a16="http://schemas.microsoft.com/office/drawing/2014/main" id="{33C8D0AE-BD79-47B0-A3AD-AD5214B0AB24}"/>
              </a:ext>
            </a:extLst>
          </p:cNvPr>
          <p:cNvPicPr>
            <a:picLocks noChangeAspect="1"/>
          </p:cNvPicPr>
          <p:nvPr/>
        </p:nvPicPr>
        <p:blipFill>
          <a:blip r:embed="rId8"/>
          <a:stretch>
            <a:fillRect/>
          </a:stretch>
        </p:blipFill>
        <p:spPr>
          <a:xfrm>
            <a:off x="2610145" y="3945632"/>
            <a:ext cx="3200105" cy="171837"/>
          </a:xfrm>
          <a:prstGeom prst="rect">
            <a:avLst/>
          </a:prstGeom>
        </p:spPr>
      </p:pic>
      <p:grpSp>
        <p:nvGrpSpPr>
          <p:cNvPr id="10" name="Group 9">
            <a:extLst>
              <a:ext uri="{FF2B5EF4-FFF2-40B4-BE49-F238E27FC236}">
                <a16:creationId xmlns:a16="http://schemas.microsoft.com/office/drawing/2014/main" id="{75D3AAB7-067E-41C4-8A1C-E7C676531D83}"/>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8388C4F-C161-483F-A8B4-03B7C4B387D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50C8FB90-E724-4C2A-9871-BC26C2032270}"/>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2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03A957-5CC4-4202-AFC0-660F92119401}"/>
              </a:ext>
            </a:extLst>
          </p:cNvPr>
          <p:cNvPicPr>
            <a:picLocks noChangeAspect="1"/>
          </p:cNvPicPr>
          <p:nvPr/>
        </p:nvPicPr>
        <p:blipFill>
          <a:blip r:embed="rId3"/>
          <a:stretch>
            <a:fillRect/>
          </a:stretch>
        </p:blipFill>
        <p:spPr>
          <a:xfrm>
            <a:off x="177679" y="1769585"/>
            <a:ext cx="5107935" cy="2768203"/>
          </a:xfrm>
          <a:prstGeom prst="rect">
            <a:avLst/>
          </a:prstGeom>
        </p:spPr>
      </p:pic>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4"/>
          <a:stretch>
            <a:fillRect/>
          </a:stretch>
        </p:blipFill>
        <p:spPr>
          <a:xfrm>
            <a:off x="5564724" y="1689852"/>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678627" y="1593148"/>
            <a:ext cx="2244168" cy="3091335"/>
          </a:xfrm>
          <a:prstGeom prst="rect">
            <a:avLst/>
          </a:prstGeom>
        </p:spPr>
      </p:pic>
      <p:pic>
        <p:nvPicPr>
          <p:cNvPr id="13" name="Picture 12">
            <a:extLst>
              <a:ext uri="{FF2B5EF4-FFF2-40B4-BE49-F238E27FC236}">
                <a16:creationId xmlns:a16="http://schemas.microsoft.com/office/drawing/2014/main" id="{33D0CD06-9B5D-42B4-86C3-A80A7DB473D4}"/>
              </a:ext>
            </a:extLst>
          </p:cNvPr>
          <p:cNvPicPr>
            <a:picLocks noChangeAspect="1"/>
          </p:cNvPicPr>
          <p:nvPr/>
        </p:nvPicPr>
        <p:blipFill>
          <a:blip r:embed="rId6"/>
          <a:stretch>
            <a:fillRect/>
          </a:stretch>
        </p:blipFill>
        <p:spPr>
          <a:xfrm>
            <a:off x="1740481" y="2562203"/>
            <a:ext cx="3513667" cy="219991"/>
          </a:xfrm>
          <a:prstGeom prst="rect">
            <a:avLst/>
          </a:prstGeom>
        </p:spPr>
      </p:pic>
      <p:pic>
        <p:nvPicPr>
          <p:cNvPr id="14" name="Picture 13">
            <a:extLst>
              <a:ext uri="{FF2B5EF4-FFF2-40B4-BE49-F238E27FC236}">
                <a16:creationId xmlns:a16="http://schemas.microsoft.com/office/drawing/2014/main" id="{E8BDE7BF-FD86-477D-89DE-093DC7E887CF}"/>
              </a:ext>
            </a:extLst>
          </p:cNvPr>
          <p:cNvPicPr>
            <a:picLocks noChangeAspect="1"/>
          </p:cNvPicPr>
          <p:nvPr/>
        </p:nvPicPr>
        <p:blipFill>
          <a:blip r:embed="rId7"/>
          <a:stretch>
            <a:fillRect/>
          </a:stretch>
        </p:blipFill>
        <p:spPr>
          <a:xfrm>
            <a:off x="1765759" y="2925660"/>
            <a:ext cx="3483864" cy="423216"/>
          </a:xfrm>
          <a:prstGeom prst="rect">
            <a:avLst/>
          </a:prstGeom>
        </p:spPr>
      </p:pic>
      <p:pic>
        <p:nvPicPr>
          <p:cNvPr id="17" name="Picture 16">
            <a:extLst>
              <a:ext uri="{FF2B5EF4-FFF2-40B4-BE49-F238E27FC236}">
                <a16:creationId xmlns:a16="http://schemas.microsoft.com/office/drawing/2014/main" id="{7E3DF35E-BE05-415C-971F-86DC4D468B3F}"/>
              </a:ext>
            </a:extLst>
          </p:cNvPr>
          <p:cNvPicPr>
            <a:picLocks noChangeAspect="1"/>
          </p:cNvPicPr>
          <p:nvPr/>
        </p:nvPicPr>
        <p:blipFill>
          <a:blip r:embed="rId8"/>
          <a:stretch>
            <a:fillRect/>
          </a:stretch>
        </p:blipFill>
        <p:spPr>
          <a:xfrm>
            <a:off x="1765760" y="3558221"/>
            <a:ext cx="7912868" cy="217847"/>
          </a:xfrm>
          <a:prstGeom prst="rect">
            <a:avLst/>
          </a:prstGeom>
        </p:spPr>
      </p:pic>
      <p:pic>
        <p:nvPicPr>
          <p:cNvPr id="19" name="Picture 18">
            <a:extLst>
              <a:ext uri="{FF2B5EF4-FFF2-40B4-BE49-F238E27FC236}">
                <a16:creationId xmlns:a16="http://schemas.microsoft.com/office/drawing/2014/main" id="{7FBD2A15-161D-48EB-B5CF-FD88A63F19AF}"/>
              </a:ext>
            </a:extLst>
          </p:cNvPr>
          <p:cNvPicPr>
            <a:picLocks noChangeAspect="1"/>
          </p:cNvPicPr>
          <p:nvPr/>
        </p:nvPicPr>
        <p:blipFill>
          <a:blip r:embed="rId9"/>
          <a:stretch>
            <a:fillRect/>
          </a:stretch>
        </p:blipFill>
        <p:spPr>
          <a:xfrm>
            <a:off x="1765758" y="3900071"/>
            <a:ext cx="7912868" cy="217295"/>
          </a:xfrm>
          <a:prstGeom prst="rect">
            <a:avLst/>
          </a:prstGeom>
        </p:spPr>
      </p:pic>
      <p:grpSp>
        <p:nvGrpSpPr>
          <p:cNvPr id="10" name="Group 9">
            <a:extLst>
              <a:ext uri="{FF2B5EF4-FFF2-40B4-BE49-F238E27FC236}">
                <a16:creationId xmlns:a16="http://schemas.microsoft.com/office/drawing/2014/main" id="{BB9DEB4E-5FEC-4692-B707-44D17F79E708}"/>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CCB62E8-A94B-4327-9A96-772B4134FF8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1E48F58F-1ADA-4CA8-98E2-BA79BFB2DB68}"/>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4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9" presetClass="emph" presetSubtype="0" nodeType="withEffect">
                                  <p:stCondLst>
                                    <p:cond delay="0"/>
                                  </p:stCondLst>
                                  <p:childTnLst>
                                    <p:set>
                                      <p:cBhvr>
                                        <p:cTn id="14" dur="indefinite"/>
                                        <p:tgtEl>
                                          <p:spTgt spid="13"/>
                                        </p:tgtEl>
                                        <p:attrNameLst>
                                          <p:attrName>style.opacity</p:attrName>
                                        </p:attrNameLst>
                                      </p:cBhvr>
                                      <p:to>
                                        <p:strVal val="0.5"/>
                                      </p:to>
                                    </p:set>
                                    <p:animEffect filter="image" prLst="opacity: 0.5">
                                      <p:cBhvr rctx="IE">
                                        <p:cTn id="15" dur="indefinite"/>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9" presetClass="emph" presetSubtype="0" nodeType="withEffect">
                                  <p:stCondLst>
                                    <p:cond delay="0"/>
                                  </p:stCondLst>
                                  <p:childTnLst>
                                    <p:set>
                                      <p:cBhvr>
                                        <p:cTn id="22" dur="indefinite"/>
                                        <p:tgtEl>
                                          <p:spTgt spid="14"/>
                                        </p:tgtEl>
                                        <p:attrNameLst>
                                          <p:attrName>style.opacity</p:attrName>
                                        </p:attrNameLst>
                                      </p:cBhvr>
                                      <p:to>
                                        <p:strVal val="0.5"/>
                                      </p:to>
                                    </p:set>
                                    <p:animEffect filter="image" prLst="opacity: 0.5">
                                      <p:cBhvr rctx="IE">
                                        <p:cTn id="23" dur="indefinite"/>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9" presetClass="emph" presetSubtype="0" nodeType="withEffect">
                                  <p:stCondLst>
                                    <p:cond delay="0"/>
                                  </p:stCondLst>
                                  <p:childTnLst>
                                    <p:set>
                                      <p:cBhvr>
                                        <p:cTn id="30" dur="indefinite"/>
                                        <p:tgtEl>
                                          <p:spTgt spid="17"/>
                                        </p:tgtEl>
                                        <p:attrNameLst>
                                          <p:attrName>style.opacity</p:attrName>
                                        </p:attrNameLst>
                                      </p:cBhvr>
                                      <p:to>
                                        <p:strVal val="0.5"/>
                                      </p:to>
                                    </p:set>
                                    <p:animEffect filter="image" prLst="opacity: 0.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lnSpcReduction="10000"/>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a:p>
            <a:r>
              <a:rPr lang="en-US" dirty="0"/>
              <a:t>Example above is the most secure form.</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41DF738-EDBE-4E15-A024-6FC6E3BA05F2}"/>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D82109C7-C74E-4F4C-9F44-91B1C89D4E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4D021AE4-2DAE-41B1-8601-83FC1736106E}"/>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grpSp>
        <p:nvGrpSpPr>
          <p:cNvPr id="4" name="Group 3">
            <a:extLst>
              <a:ext uri="{FF2B5EF4-FFF2-40B4-BE49-F238E27FC236}">
                <a16:creationId xmlns:a16="http://schemas.microsoft.com/office/drawing/2014/main" id="{EFA5D43E-EB7B-4A21-A7EB-2C33B44B7B5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1BD4332-C64B-4CE5-9CC9-73AC0AB96B3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A84DD8FD-25E6-4F93-B890-73D2E3E188E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31376"/>
            <a:ext cx="10515600" cy="4749836"/>
          </a:xfrm>
        </p:spPr>
        <p:txBody>
          <a:bodyPr>
            <a:normAutofit/>
          </a:bodyPr>
          <a:lstStyle/>
          <a:p>
            <a:r>
              <a:rPr lang="en-US" dirty="0"/>
              <a:t>Demo</a:t>
            </a:r>
          </a:p>
          <a:p>
            <a:pPr lvl="1"/>
            <a:r>
              <a:rPr lang="en-US" dirty="0">
                <a:hlinkClick r:id="rId3"/>
              </a:rPr>
              <a:t>https://nohstssecurityheaderstalk.azurewebsites.net/</a:t>
            </a:r>
            <a:r>
              <a:rPr lang="en-US" dirty="0"/>
              <a:t> – no HSTS</a:t>
            </a:r>
          </a:p>
          <a:p>
            <a:pPr lvl="1"/>
            <a:r>
              <a:rPr lang="en-US" dirty="0">
                <a:hlinkClick r:id="rId4"/>
              </a:rPr>
              <a:t>https://hstssecurityheaderstalk.azurewebsites.net/</a:t>
            </a:r>
            <a:r>
              <a:rPr lang="en-US" dirty="0"/>
              <a:t> – has HSTS</a:t>
            </a:r>
          </a:p>
        </p:txBody>
      </p:sp>
      <p:grpSp>
        <p:nvGrpSpPr>
          <p:cNvPr id="4" name="Group 3">
            <a:extLst>
              <a:ext uri="{FF2B5EF4-FFF2-40B4-BE49-F238E27FC236}">
                <a16:creationId xmlns:a16="http://schemas.microsoft.com/office/drawing/2014/main" id="{0C81D3A6-A8C1-4131-8858-C1D2573459A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81860F95-B9A0-4841-B2F7-C3E894AF154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BCE7B6F-DA8E-4B55-847E-4D0FA3571511}"/>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65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grpSp>
        <p:nvGrpSpPr>
          <p:cNvPr id="4" name="Group 3">
            <a:extLst>
              <a:ext uri="{FF2B5EF4-FFF2-40B4-BE49-F238E27FC236}">
                <a16:creationId xmlns:a16="http://schemas.microsoft.com/office/drawing/2014/main" id="{BCA0BB8E-6B42-47DD-BCA6-7CE6C71EA13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6EEC6EB3-109A-405F-A085-0EC4052B2A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873DC9E-2E11-417E-B5B2-5BA2CFD908EC}"/>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grpSp>
        <p:nvGrpSpPr>
          <p:cNvPr id="4" name="Group 3">
            <a:extLst>
              <a:ext uri="{FF2B5EF4-FFF2-40B4-BE49-F238E27FC236}">
                <a16:creationId xmlns:a16="http://schemas.microsoft.com/office/drawing/2014/main" id="{02A691AC-AEB3-4C61-998B-BCC1C5FA36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A099F9D-7580-44CE-9994-5D382DD106F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CA0D974A-6CFB-40A5-8ECE-E13653C29FE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4C9E91-F6D6-4210-BC19-9560CA20B9FE}"/>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3EEDFC9-7AD6-44AA-B0D3-5D2AE7647C7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D582D7CC-4FE6-4C2A-8B1E-BDAAFA883825}"/>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grpSp>
        <p:nvGrpSpPr>
          <p:cNvPr id="5" name="Group 4">
            <a:extLst>
              <a:ext uri="{FF2B5EF4-FFF2-40B4-BE49-F238E27FC236}">
                <a16:creationId xmlns:a16="http://schemas.microsoft.com/office/drawing/2014/main" id="{710C7304-2EB6-4307-AD1A-40E6E4B6D875}"/>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A63FC214-594A-41D3-B34E-F09B55AF651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0436EE35-AAC9-4AC8-A1AB-133AF560C98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grpSp>
        <p:nvGrpSpPr>
          <p:cNvPr id="3" name="Group 2">
            <a:extLst>
              <a:ext uri="{FF2B5EF4-FFF2-40B4-BE49-F238E27FC236}">
                <a16:creationId xmlns:a16="http://schemas.microsoft.com/office/drawing/2014/main" id="{6EF63953-0AF9-4DF2-AFA5-CF20A3C6F99D}"/>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F015497E-BE84-4D89-83E9-B55A45816D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EF2EF406-E925-42E2-815A-31A7BD4CF57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grpSp>
        <p:nvGrpSpPr>
          <p:cNvPr id="4" name="Group 3">
            <a:extLst>
              <a:ext uri="{FF2B5EF4-FFF2-40B4-BE49-F238E27FC236}">
                <a16:creationId xmlns:a16="http://schemas.microsoft.com/office/drawing/2014/main" id="{3E85D7FA-7E69-4EB7-978D-5A637B1A966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5C84492-19D8-46A2-AF5A-8D264902547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4E2B7CF-8D91-4F36-93C9-271562D746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168925B-EBF7-4EEF-969F-1248E1DD784E}"/>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D5336C2C-DD4D-4101-A61F-BF110AD1D66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CA8AC191-C9A5-47DE-8CC2-20FE6E648D2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697BF405-897E-4D07-9769-276B8DEB453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93068FE-639E-4F2E-B9F9-B7B36E0DBB1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FC7DA0B-ADBE-4A7F-99CB-ACB570C0C0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grpSp>
        <p:nvGrpSpPr>
          <p:cNvPr id="4" name="Group 3">
            <a:extLst>
              <a:ext uri="{FF2B5EF4-FFF2-40B4-BE49-F238E27FC236}">
                <a16:creationId xmlns:a16="http://schemas.microsoft.com/office/drawing/2014/main" id="{6C040CB4-6CAB-4FEC-AE5E-FE76C4D21BF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82FC9F5-48F5-413C-B476-B9F36B884A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CEC51FC-4918-4E9C-A00A-D39649017C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grpSp>
        <p:nvGrpSpPr>
          <p:cNvPr id="3" name="Group 2">
            <a:extLst>
              <a:ext uri="{FF2B5EF4-FFF2-40B4-BE49-F238E27FC236}">
                <a16:creationId xmlns:a16="http://schemas.microsoft.com/office/drawing/2014/main" id="{1E91EE12-B04E-40CE-90DD-C497CC9634EC}"/>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E9B90433-C158-4892-AD21-54DBAECF9F8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11BA5790-7380-4E40-8167-C3FBC9BBE22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7" name="Group 6">
            <a:extLst>
              <a:ext uri="{FF2B5EF4-FFF2-40B4-BE49-F238E27FC236}">
                <a16:creationId xmlns:a16="http://schemas.microsoft.com/office/drawing/2014/main" id="{4B364EBA-FF80-43C8-AA95-43244880B1CD}"/>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EB49963E-8F6A-4764-A001-A3200C2ACA9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4362CA5C-E1E7-4BD4-9722-EB6D5C94E44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grpSp>
        <p:nvGrpSpPr>
          <p:cNvPr id="4" name="Group 3">
            <a:extLst>
              <a:ext uri="{FF2B5EF4-FFF2-40B4-BE49-F238E27FC236}">
                <a16:creationId xmlns:a16="http://schemas.microsoft.com/office/drawing/2014/main" id="{B98BE3F4-0215-4AF0-9FDA-6A0859C6271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DAAA327-0867-416F-BA5A-3AD6C61FA4E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D863055-1B84-40BC-9ADB-3C27D9EAE7E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FP, WTF?</a:t>
            </a:r>
          </a:p>
          <a:p>
            <a:pPr lvl="1"/>
            <a:r>
              <a:rPr lang="en-US" dirty="0"/>
              <a:t>What are they</a:t>
            </a:r>
          </a:p>
          <a:p>
            <a:pPr lvl="1"/>
            <a:r>
              <a:rPr lang="en-US" dirty="0"/>
              <a:t>What do they do</a:t>
            </a:r>
          </a:p>
          <a:p>
            <a:pPr lvl="1"/>
            <a:r>
              <a:rPr lang="en-US" dirty="0"/>
              <a:t>Demo</a:t>
            </a:r>
          </a:p>
          <a:p>
            <a:pPr lvl="1"/>
            <a:r>
              <a:rPr lang="en-US" dirty="0"/>
              <a:t>Impact on existing apps</a:t>
            </a:r>
          </a:p>
        </p:txBody>
      </p:sp>
      <p:grpSp>
        <p:nvGrpSpPr>
          <p:cNvPr id="4" name="Group 3">
            <a:extLst>
              <a:ext uri="{FF2B5EF4-FFF2-40B4-BE49-F238E27FC236}">
                <a16:creationId xmlns:a16="http://schemas.microsoft.com/office/drawing/2014/main" id="{E6FCC9F6-C681-4FFC-BDF8-6A6F5936D5E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743FC8D-6872-46EF-9CEC-0318B769CE4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C0D09BE-FFCC-4AD5-9275-C6A9C92CE7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grpSp>
        <p:nvGrpSpPr>
          <p:cNvPr id="3" name="Group 2">
            <a:extLst>
              <a:ext uri="{FF2B5EF4-FFF2-40B4-BE49-F238E27FC236}">
                <a16:creationId xmlns:a16="http://schemas.microsoft.com/office/drawing/2014/main" id="{56CB6F8A-DB99-4870-9A04-20CFFD87741A}"/>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444EB24C-C30D-4D42-A180-857A7AB4FE5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2CCDF8F-A4FB-47C6-A40D-284D612E1EC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grpSp>
        <p:nvGrpSpPr>
          <p:cNvPr id="4" name="Group 3">
            <a:extLst>
              <a:ext uri="{FF2B5EF4-FFF2-40B4-BE49-F238E27FC236}">
                <a16:creationId xmlns:a16="http://schemas.microsoft.com/office/drawing/2014/main" id="{1797CC78-255C-4178-93BB-415E02F0774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B6C363D-5F22-40FB-9B95-E595A4AECF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B6BA7E64-FB46-497D-8CA6-361BD93786E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34FD72-0020-445A-A91E-D7C8115C31DF}"/>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A8EA0EFD-B624-4BC0-A6F6-2F5DA3E862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0451C713-001C-4417-83B1-6CC8A969C5B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9E15BF9A-C0BC-4A45-B297-92BD274B970F}"/>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F5A660E-94A3-4AC1-A875-98B87B87AA5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9FD57CC3-7359-44AB-A037-0D6005948D9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grpSp>
        <p:nvGrpSpPr>
          <p:cNvPr id="4" name="Group 3">
            <a:extLst>
              <a:ext uri="{FF2B5EF4-FFF2-40B4-BE49-F238E27FC236}">
                <a16:creationId xmlns:a16="http://schemas.microsoft.com/office/drawing/2014/main" id="{CF0BBE2F-B5C3-4622-9191-051CD10808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672F570-9036-4356-8852-1D02DEFF8E5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8AD87A4-92E3-411B-95EF-922013C2ECF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grpSp>
        <p:nvGrpSpPr>
          <p:cNvPr id="3" name="Group 2">
            <a:extLst>
              <a:ext uri="{FF2B5EF4-FFF2-40B4-BE49-F238E27FC236}">
                <a16:creationId xmlns:a16="http://schemas.microsoft.com/office/drawing/2014/main" id="{0394854E-0F8D-4AE9-9BD7-9571EF83EF92}"/>
              </a:ext>
            </a:extLst>
          </p:cNvPr>
          <p:cNvGrpSpPr/>
          <p:nvPr/>
        </p:nvGrpSpPr>
        <p:grpSpPr>
          <a:xfrm>
            <a:off x="9970651" y="6193225"/>
            <a:ext cx="2130724" cy="474323"/>
            <a:chOff x="9970651" y="6185410"/>
            <a:chExt cx="2130724" cy="474323"/>
          </a:xfrm>
        </p:grpSpPr>
        <p:sp>
          <p:nvSpPr>
            <p:cNvPr id="4" name="Subtitle 2">
              <a:extLst>
                <a:ext uri="{FF2B5EF4-FFF2-40B4-BE49-F238E27FC236}">
                  <a16:creationId xmlns:a16="http://schemas.microsoft.com/office/drawing/2014/main" id="{DFA47F6A-B627-4DD9-BA98-96DD6B5819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8E38DE49-B073-494E-86FE-E7CB4A9BF1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grpSp>
        <p:nvGrpSpPr>
          <p:cNvPr id="4" name="Group 3">
            <a:extLst>
              <a:ext uri="{FF2B5EF4-FFF2-40B4-BE49-F238E27FC236}">
                <a16:creationId xmlns:a16="http://schemas.microsoft.com/office/drawing/2014/main" id="{8DA7FAF9-7D9C-490F-935D-A8367C1325D4}"/>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70D7284-DE7C-4D59-A468-15257BF5B5F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1844FED-A949-4505-8BC6-EFFEE1E4043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grpSp>
        <p:nvGrpSpPr>
          <p:cNvPr id="4" name="Group 3">
            <a:extLst>
              <a:ext uri="{FF2B5EF4-FFF2-40B4-BE49-F238E27FC236}">
                <a16:creationId xmlns:a16="http://schemas.microsoft.com/office/drawing/2014/main" id="{7DD18411-A712-4913-B26D-701E9285251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B9B450F-D8A2-401F-A75E-0CFAB1EC22D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E0074CC-137B-424A-B93D-E33856A6CC9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unsafe-eval allows the use of eval() and creating code from strings</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t="2" r="16990" b="-18712"/>
          <a:stretch/>
        </p:blipFill>
        <p:spPr>
          <a:xfrm>
            <a:off x="2536046" y="1863864"/>
            <a:ext cx="9315297" cy="290068"/>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146430" y="1865442"/>
            <a:ext cx="96040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5106838" y="1863125"/>
            <a:ext cx="517585"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5578415" y="1860808"/>
            <a:ext cx="633178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grpSp>
        <p:nvGrpSpPr>
          <p:cNvPr id="4" name="Group 3">
            <a:extLst>
              <a:ext uri="{FF2B5EF4-FFF2-40B4-BE49-F238E27FC236}">
                <a16:creationId xmlns:a16="http://schemas.microsoft.com/office/drawing/2014/main" id="{B313DFF8-5AC0-4443-B40F-BEA7E408562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41BF42F-290C-4A70-B5CA-B124B8C6CFB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02E239FF-E457-4E23-ABBE-302802B9DA2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the office</a:t>
            </a:r>
          </a:p>
        </p:txBody>
      </p:sp>
      <p:grpSp>
        <p:nvGrpSpPr>
          <p:cNvPr id="4" name="Group 3">
            <a:extLst>
              <a:ext uri="{FF2B5EF4-FFF2-40B4-BE49-F238E27FC236}">
                <a16:creationId xmlns:a16="http://schemas.microsoft.com/office/drawing/2014/main" id="{81D32C91-B51A-4FD2-8055-C6F7003D933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B90ED52-C765-418F-BF4F-E0D1415B729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03BA4D2-8D57-4033-B5DA-5D5916B7D3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grpSp>
        <p:nvGrpSpPr>
          <p:cNvPr id="4" name="Group 3">
            <a:extLst>
              <a:ext uri="{FF2B5EF4-FFF2-40B4-BE49-F238E27FC236}">
                <a16:creationId xmlns:a16="http://schemas.microsoft.com/office/drawing/2014/main" id="{DE68E082-E09A-4DB7-90EA-8539630BA82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48A2890-7D27-40E1-A588-A1D11BFAF6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2EAA04B3-314B-40E8-988A-73A988445A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(via Content-Security-Policy-Report-Only instead of Content-Security-Policy), collect data and what your app does, and tweak CSP to that accordingly after a certain period of time.</a:t>
            </a:r>
          </a:p>
          <a:p>
            <a:pPr lvl="1"/>
            <a:r>
              <a:rPr lang="en-US" dirty="0"/>
              <a:t>Start converting inline scripts and the like.</a:t>
            </a:r>
          </a:p>
        </p:txBody>
      </p:sp>
      <p:grpSp>
        <p:nvGrpSpPr>
          <p:cNvPr id="4" name="Group 3">
            <a:extLst>
              <a:ext uri="{FF2B5EF4-FFF2-40B4-BE49-F238E27FC236}">
                <a16:creationId xmlns:a16="http://schemas.microsoft.com/office/drawing/2014/main" id="{457B9C59-D286-444A-94C3-53F3A8021DE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8424DBA-528A-4093-B871-0BFCB04A313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A5F4F43-C01C-4555-99B8-87C4523A1FF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grpSp>
        <p:nvGrpSpPr>
          <p:cNvPr id="4" name="Group 3">
            <a:extLst>
              <a:ext uri="{FF2B5EF4-FFF2-40B4-BE49-F238E27FC236}">
                <a16:creationId xmlns:a16="http://schemas.microsoft.com/office/drawing/2014/main" id="{945E7245-6F6B-4130-BBAF-4A8EE062A25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3BC6002-76D5-40A4-8E4C-955C5268B8A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623B101-7217-4708-8335-15044E5370C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grpSp>
        <p:nvGrpSpPr>
          <p:cNvPr id="3" name="Group 2">
            <a:extLst>
              <a:ext uri="{FF2B5EF4-FFF2-40B4-BE49-F238E27FC236}">
                <a16:creationId xmlns:a16="http://schemas.microsoft.com/office/drawing/2014/main" id="{0E2793AE-554D-499A-AE36-5C0CC76BA5E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0CF0F41-D455-4FD4-A17B-25D2E02E1E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064559D9-68C6-4426-ABE0-510F92EC1EF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grpSp>
        <p:nvGrpSpPr>
          <p:cNvPr id="4" name="Group 3">
            <a:extLst>
              <a:ext uri="{FF2B5EF4-FFF2-40B4-BE49-F238E27FC236}">
                <a16:creationId xmlns:a16="http://schemas.microsoft.com/office/drawing/2014/main" id="{F819F8C3-6DAE-4A20-9F54-138542A00C9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4AF3311-CCB6-44A7-9ED9-B713B9FA01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A73E42A-F984-4F2A-9B50-EEC6FBF1C5A8}"/>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grpSp>
        <p:nvGrpSpPr>
          <p:cNvPr id="5" name="Group 4">
            <a:extLst>
              <a:ext uri="{FF2B5EF4-FFF2-40B4-BE49-F238E27FC236}">
                <a16:creationId xmlns:a16="http://schemas.microsoft.com/office/drawing/2014/main" id="{C2373A47-B7CA-49BF-9819-916F5B9D4E47}"/>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4B5A3F1-6AF4-4540-95DA-BECB8DBCA6B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7412BC61-2B3B-4B10-8D93-0A406B586ED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9836"/>
          </a:xfrm>
        </p:spPr>
        <p:txBody>
          <a:bodyPr>
            <a:normAutofit/>
          </a:bodyPr>
          <a:lstStyle/>
          <a:p>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a:p>
            <a:r>
              <a:rPr lang="en-US" dirty="0"/>
              <a:t>Still shows up on audits</a:t>
            </a:r>
          </a:p>
        </p:txBody>
      </p:sp>
      <p:sp>
        <p:nvSpPr>
          <p:cNvPr id="4" name="Title 1">
            <a:extLst>
              <a:ext uri="{FF2B5EF4-FFF2-40B4-BE49-F238E27FC236}">
                <a16:creationId xmlns:a16="http://schemas.microsoft.com/office/drawing/2014/main" id="{0FD17DA0-257B-46A8-A288-7A464729B8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65000"/>
                  </a:schemeClr>
                </a:solidFill>
              </a:rPr>
              <a:t>XCTO Impact of Retrofitting to Existing App</a:t>
            </a:r>
          </a:p>
        </p:txBody>
      </p:sp>
      <p:grpSp>
        <p:nvGrpSpPr>
          <p:cNvPr id="5" name="Group 4">
            <a:extLst>
              <a:ext uri="{FF2B5EF4-FFF2-40B4-BE49-F238E27FC236}">
                <a16:creationId xmlns:a16="http://schemas.microsoft.com/office/drawing/2014/main" id="{F543EACA-95A8-41DF-B91B-9A6E2315101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ED508180-D538-4D5F-8430-E44D5E340B8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326DC4-036E-4DBD-AAA0-AD3C9A561B2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grpSp>
        <p:nvGrpSpPr>
          <p:cNvPr id="3" name="Group 2">
            <a:extLst>
              <a:ext uri="{FF2B5EF4-FFF2-40B4-BE49-F238E27FC236}">
                <a16:creationId xmlns:a16="http://schemas.microsoft.com/office/drawing/2014/main" id="{58432302-82B9-4E67-A479-49D8091556A0}"/>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42F25F6-3A01-4FB6-B7BA-E7F305F8D64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34D927D-26E0-4B23-8E67-85EE290E4A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grpSp>
        <p:nvGrpSpPr>
          <p:cNvPr id="4" name="Group 3">
            <a:extLst>
              <a:ext uri="{FF2B5EF4-FFF2-40B4-BE49-F238E27FC236}">
                <a16:creationId xmlns:a16="http://schemas.microsoft.com/office/drawing/2014/main" id="{BD95FD5E-3835-40BA-8866-1874F8407B1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83B577A-042C-4FE3-898B-8CEB2EA291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DFD61C1-9AD4-4048-B9A0-1184DAAAE18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a:t>
            </a:r>
            <a:r>
              <a:rPr lang="en-US" dirty="0">
                <a:hlinkClick r:id="rId3"/>
              </a:rPr>
              <a:t>Lean </a:t>
            </a:r>
            <a:r>
              <a:rPr lang="en-US" dirty="0" err="1">
                <a:hlinkClick r:id="rId3"/>
              </a:rPr>
              <a:t>TECHniques</a:t>
            </a:r>
            <a:endParaRPr lang="en-US" dirty="0"/>
          </a:p>
          <a:p>
            <a:r>
              <a:rPr lang="en-US" dirty="0"/>
              <a:t>Not a security expert</a:t>
            </a:r>
          </a:p>
          <a:p>
            <a:r>
              <a:rPr lang="en-US" dirty="0"/>
              <a:t>Did not sleep at a Holiday Inn last night</a:t>
            </a:r>
          </a:p>
          <a:p>
            <a:r>
              <a:rPr lang="en-US" dirty="0"/>
              <a:t>But….</a:t>
            </a:r>
          </a:p>
        </p:txBody>
      </p:sp>
      <p:pic>
        <p:nvPicPr>
          <p:cNvPr id="2050" name="Picture 2" descr="LeanTECHniques Logo">
            <a:extLst>
              <a:ext uri="{FF2B5EF4-FFF2-40B4-BE49-F238E27FC236}">
                <a16:creationId xmlns:a16="http://schemas.microsoft.com/office/drawing/2014/main" id="{2F3188AC-69E2-4259-8265-C140121C5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883" y="1698863"/>
            <a:ext cx="2893896" cy="7765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8954310-DD8D-4B03-B32C-139DA7C373B8}"/>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D8A73798-64AE-467E-A8C8-2B08C6BF9C0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C0C2BA74-6F3A-4FE8-9E63-00E886A8E70A}"/>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grpSp>
        <p:nvGrpSpPr>
          <p:cNvPr id="4" name="Group 3">
            <a:extLst>
              <a:ext uri="{FF2B5EF4-FFF2-40B4-BE49-F238E27FC236}">
                <a16:creationId xmlns:a16="http://schemas.microsoft.com/office/drawing/2014/main" id="{17D9CD6E-6C13-49E0-8AB0-DABFBABAA805}"/>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5C757FC-AFB0-407D-A6CE-1F52F69581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C460EAC-725B-4940-8C4C-0255AD0B1D02}"/>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RP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Minimal with the right config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grpSp>
        <p:nvGrpSpPr>
          <p:cNvPr id="3" name="Group 2">
            <a:extLst>
              <a:ext uri="{FF2B5EF4-FFF2-40B4-BE49-F238E27FC236}">
                <a16:creationId xmlns:a16="http://schemas.microsoft.com/office/drawing/2014/main" id="{6CBF6CEC-7A59-4461-83EA-A01E040776A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2B0D613-974D-4DF0-AF5D-ACF0E285006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582CE18A-32CD-4724-9770-51DB5129876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Is Coming</a:t>
            </a:r>
          </a:p>
        </p:txBody>
      </p:sp>
      <p:sp>
        <p:nvSpPr>
          <p:cNvPr id="3" name="Content Placeholder 2"/>
          <p:cNvSpPr>
            <a:spLocks noGrp="1"/>
          </p:cNvSpPr>
          <p:nvPr>
            <p:ph idx="1"/>
          </p:nvPr>
        </p:nvSpPr>
        <p:spPr>
          <a:xfrm>
            <a:off x="838200" y="1825624"/>
            <a:ext cx="10515600" cy="4895897"/>
          </a:xfrm>
        </p:spPr>
        <p:txBody>
          <a:bodyPr>
            <a:normAutofit/>
          </a:bodyPr>
          <a:lstStyle/>
          <a:p>
            <a:r>
              <a:rPr lang="en-US" dirty="0">
                <a:solidFill>
                  <a:schemeClr val="bg1">
                    <a:lumMod val="65000"/>
                  </a:schemeClr>
                </a:solidFill>
              </a:rPr>
              <a:t>What is it?</a:t>
            </a:r>
          </a:p>
          <a:p>
            <a:pPr lvl="1"/>
            <a:r>
              <a:rPr lang="en-US" dirty="0"/>
              <a:t>Tells a browser to allow or deny the use of browser features, and allowing granularity of being able to specify specific domains</a:t>
            </a:r>
          </a:p>
          <a:p>
            <a:pPr lvl="1"/>
            <a:r>
              <a:rPr lang="en-US" dirty="0"/>
              <a:t>Think – 3</a:t>
            </a:r>
            <a:r>
              <a:rPr lang="en-US" baseline="30000" dirty="0"/>
              <a:t>rd</a:t>
            </a:r>
            <a:r>
              <a:rPr lang="en-US" dirty="0"/>
              <a:t> party code you embed.</a:t>
            </a:r>
          </a:p>
          <a:p>
            <a:pPr marL="457200" lvl="1" indent="0">
              <a:buNone/>
            </a:pPr>
            <a:endParaRPr lang="en-US" dirty="0"/>
          </a:p>
          <a:p>
            <a:r>
              <a:rPr lang="en-US" dirty="0">
                <a:solidFill>
                  <a:schemeClr val="bg1">
                    <a:lumMod val="65000"/>
                  </a:schemeClr>
                </a:solidFill>
              </a:rPr>
              <a:t>Why should I care?</a:t>
            </a:r>
          </a:p>
          <a:p>
            <a:pPr lvl="1"/>
            <a:r>
              <a:rPr lang="en-US" dirty="0"/>
              <a:t>Allows you to restrict what your own app can do</a:t>
            </a:r>
          </a:p>
          <a:p>
            <a:pPr lvl="2"/>
            <a:r>
              <a:rPr lang="en-US" dirty="0"/>
              <a:t>In case of a XSS vulnerability</a:t>
            </a:r>
          </a:p>
          <a:p>
            <a:pPr lvl="1"/>
            <a:r>
              <a:rPr lang="en-US" dirty="0"/>
              <a:t>Allows you to restrict what 3</a:t>
            </a:r>
            <a:r>
              <a:rPr lang="en-US" baseline="30000" dirty="0"/>
              <a:t>rd</a:t>
            </a:r>
            <a:r>
              <a:rPr lang="en-US" dirty="0"/>
              <a:t> party code can do </a:t>
            </a:r>
          </a:p>
          <a:p>
            <a:pPr lvl="2"/>
            <a:r>
              <a:rPr lang="en-US" dirty="0"/>
              <a:t>Block geolocation, camera, microphone, etc.</a:t>
            </a:r>
          </a:p>
          <a:p>
            <a:pPr lvl="2"/>
            <a:endParaRPr lang="en-US" dirty="0"/>
          </a:p>
          <a:p>
            <a:r>
              <a:rPr lang="en-US" dirty="0"/>
              <a:t>Limited support in Chrome and Firefox now</a:t>
            </a:r>
          </a:p>
        </p:txBody>
      </p:sp>
      <p:grpSp>
        <p:nvGrpSpPr>
          <p:cNvPr id="4" name="Group 3">
            <a:extLst>
              <a:ext uri="{FF2B5EF4-FFF2-40B4-BE49-F238E27FC236}">
                <a16:creationId xmlns:a16="http://schemas.microsoft.com/office/drawing/2014/main" id="{757A4F22-2C27-4127-868A-E3CC56B1CFB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7FC4C910-7EE9-4ABA-B86A-42B2E47F665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51A3B087-9A6D-4B99-9291-C941E231AB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8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The feature you are locking down</a:t>
            </a:r>
          </a:p>
          <a:p>
            <a:pPr lvl="1"/>
            <a:r>
              <a:rPr lang="en-US" dirty="0"/>
              <a:t>camera, geolocation, microphone, payment, </a:t>
            </a:r>
            <a:r>
              <a:rPr lang="en-US" dirty="0" err="1"/>
              <a:t>autoplay</a:t>
            </a:r>
            <a:r>
              <a:rPr lang="en-US" dirty="0"/>
              <a:t>, etc.</a:t>
            </a:r>
          </a:p>
          <a:p>
            <a:r>
              <a:rPr lang="en-US" dirty="0"/>
              <a:t>The allow list of who can use this feature</a:t>
            </a:r>
          </a:p>
          <a:p>
            <a:pPr lvl="1"/>
            <a:r>
              <a:rPr lang="en-US" dirty="0"/>
              <a:t>*</a:t>
            </a:r>
          </a:p>
          <a:p>
            <a:pPr lvl="1"/>
            <a:r>
              <a:rPr lang="en-US" dirty="0"/>
              <a:t>self</a:t>
            </a:r>
          </a:p>
          <a:p>
            <a:pPr lvl="1"/>
            <a:r>
              <a:rPr lang="en-US" dirty="0"/>
              <a:t>none</a:t>
            </a:r>
          </a:p>
          <a:p>
            <a:pPr lvl="1"/>
            <a:r>
              <a:rPr lang="en-US" dirty="0"/>
              <a:t>https://example.com</a:t>
            </a:r>
          </a:p>
        </p:txBody>
      </p:sp>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88737C0-BD7B-4C01-A79D-8FDE2BC9AB1E}"/>
              </a:ext>
            </a:extLst>
          </p:cNvPr>
          <p:cNvPicPr>
            <a:picLocks noChangeAspect="1"/>
          </p:cNvPicPr>
          <p:nvPr/>
        </p:nvPicPr>
        <p:blipFill>
          <a:blip r:embed="rId4"/>
          <a:stretch>
            <a:fillRect/>
          </a:stretch>
        </p:blipFill>
        <p:spPr>
          <a:xfrm>
            <a:off x="2452847" y="1825625"/>
            <a:ext cx="7846667" cy="474323"/>
          </a:xfrm>
          <a:prstGeom prst="rect">
            <a:avLst/>
          </a:prstGeom>
        </p:spPr>
      </p:pic>
      <p:sp>
        <p:nvSpPr>
          <p:cNvPr id="9" name="Rectangle 8">
            <a:extLst>
              <a:ext uri="{FF2B5EF4-FFF2-40B4-BE49-F238E27FC236}">
                <a16:creationId xmlns:a16="http://schemas.microsoft.com/office/drawing/2014/main" id="{20BCFE57-17DE-4B66-B5E9-3FC4802AAB5F}"/>
              </a:ext>
            </a:extLst>
          </p:cNvPr>
          <p:cNvSpPr/>
          <p:nvPr/>
        </p:nvSpPr>
        <p:spPr>
          <a:xfrm>
            <a:off x="4698521"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8B2B92-8CD4-4FD7-87AF-6C59DF19932F}"/>
              </a:ext>
            </a:extLst>
          </p:cNvPr>
          <p:cNvSpPr/>
          <p:nvPr/>
        </p:nvSpPr>
        <p:spPr>
          <a:xfrm>
            <a:off x="5794076"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Demo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110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FP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Pretty big</a:t>
            </a:r>
          </a:p>
          <a:p>
            <a:r>
              <a:rPr lang="en-US" dirty="0"/>
              <a:t>Know what your site is doing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7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AA0971F-E577-42E9-8F8E-7CFA7D6CADB4}"/>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9C55AAA9-F3EF-44FB-9468-D92CA45BB06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6D333AB2-9348-4BE7-A057-FB8E579B57C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grpSp>
        <p:nvGrpSpPr>
          <p:cNvPr id="4" name="Group 3">
            <a:extLst>
              <a:ext uri="{FF2B5EF4-FFF2-40B4-BE49-F238E27FC236}">
                <a16:creationId xmlns:a16="http://schemas.microsoft.com/office/drawing/2014/main" id="{3914A7B5-E903-4586-BB9B-19CF792FE476}"/>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D4BADF2-C8AD-471D-8FA7-887026F1EB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E6CC214-976A-489E-8D9D-AD14E3769B0F}"/>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FB2226E6-0479-401B-BB44-A2D12A09CC6F}"/>
              </a:ext>
            </a:extLst>
          </p:cNvPr>
          <p:cNvPicPr>
            <a:picLocks noChangeAspect="1"/>
          </p:cNvPicPr>
          <p:nvPr/>
        </p:nvPicPr>
        <p:blipFill rotWithShape="1">
          <a:blip r:embed="rId3"/>
          <a:srcRect t="-1" b="3181"/>
          <a:stretch/>
        </p:blipFill>
        <p:spPr>
          <a:xfrm>
            <a:off x="760228" y="1465718"/>
            <a:ext cx="10473070" cy="5378940"/>
          </a:xfrm>
          <a:prstGeom prst="rect">
            <a:avLst/>
          </a:prstGeom>
        </p:spPr>
      </p:pic>
    </p:spTree>
    <p:extLst>
      <p:ext uri="{BB962C8B-B14F-4D97-AF65-F5344CB8AC3E}">
        <p14:creationId xmlns:p14="http://schemas.microsoft.com/office/powerpoint/2010/main" val="4662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B1E76370-8DD1-4326-BC68-1B19E9C4C210}"/>
              </a:ext>
            </a:extLst>
          </p:cNvPr>
          <p:cNvPicPr>
            <a:picLocks noChangeAspect="1"/>
          </p:cNvPicPr>
          <p:nvPr/>
        </p:nvPicPr>
        <p:blipFill>
          <a:blip r:embed="rId3"/>
          <a:stretch>
            <a:fillRect/>
          </a:stretch>
        </p:blipFill>
        <p:spPr>
          <a:xfrm>
            <a:off x="248493" y="1540097"/>
            <a:ext cx="11620585" cy="4681572"/>
          </a:xfrm>
          <a:prstGeom prst="rect">
            <a:avLst/>
          </a:prstGeom>
        </p:spPr>
      </p:pic>
    </p:spTree>
    <p:extLst>
      <p:ext uri="{BB962C8B-B14F-4D97-AF65-F5344CB8AC3E}">
        <p14:creationId xmlns:p14="http://schemas.microsoft.com/office/powerpoint/2010/main" val="6180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B686261A-D1FB-410C-B21B-EFB4295C95C1}"/>
              </a:ext>
            </a:extLst>
          </p:cNvPr>
          <p:cNvPicPr>
            <a:picLocks noChangeAspect="1"/>
          </p:cNvPicPr>
          <p:nvPr/>
        </p:nvPicPr>
        <p:blipFill>
          <a:blip r:embed="rId3"/>
          <a:stretch>
            <a:fillRect/>
          </a:stretch>
        </p:blipFill>
        <p:spPr>
          <a:xfrm>
            <a:off x="268983" y="1435322"/>
            <a:ext cx="11515809" cy="4891123"/>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456BAC5A-909A-488F-9B60-B241F6084373}"/>
              </a:ext>
            </a:extLst>
          </p:cNvPr>
          <p:cNvPicPr>
            <a:picLocks noChangeAspect="1"/>
          </p:cNvPicPr>
          <p:nvPr/>
        </p:nvPicPr>
        <p:blipFill>
          <a:blip r:embed="rId3"/>
          <a:stretch>
            <a:fillRect/>
          </a:stretch>
        </p:blipFill>
        <p:spPr>
          <a:xfrm>
            <a:off x="338095" y="1883168"/>
            <a:ext cx="11515809" cy="3495701"/>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a:p>
            <a:r>
              <a:rPr lang="en-US" dirty="0"/>
              <a:t>Sometimes this is hard to do if doing JAM stack</a:t>
            </a:r>
          </a:p>
          <a:p>
            <a:pPr lvl="1"/>
            <a:r>
              <a:rPr lang="en-US" dirty="0" err="1"/>
              <a:t>Lambda@Edge</a:t>
            </a:r>
            <a:endParaRPr lang="en-US" dirty="0"/>
          </a:p>
        </p:txBody>
      </p:sp>
      <p:grpSp>
        <p:nvGrpSpPr>
          <p:cNvPr id="4" name="Group 3">
            <a:extLst>
              <a:ext uri="{FF2B5EF4-FFF2-40B4-BE49-F238E27FC236}">
                <a16:creationId xmlns:a16="http://schemas.microsoft.com/office/drawing/2014/main" id="{EC10F502-422C-467F-880E-315AFC13E48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C64BD7BA-A979-4744-9F51-940654AFFFA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CE494A-C9AA-4757-B925-E09D9D066DD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HTTP Security Header Awareness</a:t>
            </a:r>
          </a:p>
          <a:p>
            <a:r>
              <a:rPr lang="en-US" dirty="0"/>
              <a:t>At least one HTTP Header or option written down to look into at work</a:t>
            </a:r>
          </a:p>
          <a:p>
            <a:r>
              <a:rPr lang="en-US" dirty="0"/>
              <a:t>There are more Security Headers out there and more coming</a:t>
            </a:r>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6774" y="3651093"/>
            <a:ext cx="3633967" cy="296650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A5D7BAF-1C84-4CCC-8ED1-5C1CB510701D}"/>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C826DF6B-AFE9-4087-8227-C39AAD444FD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E32C19-545A-4FB8-84E2-2E95C48FA25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3" presetID="10"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https://github.com/scottsauber/security-headers-talk</a:t>
            </a:r>
            <a:endParaRPr lang="en-US" dirty="0"/>
          </a:p>
          <a:p>
            <a:r>
              <a:rPr lang="en-US" dirty="0">
                <a:hlinkClick r:id="rId6"/>
              </a:rPr>
              <a:t>Troy Hunt Pluralsight on Security Headers</a:t>
            </a:r>
            <a:endParaRPr lang="en-US" dirty="0"/>
          </a:p>
          <a:p>
            <a:r>
              <a:rPr lang="en-US" dirty="0"/>
              <a:t>Slides: </a:t>
            </a:r>
            <a:r>
              <a:rPr lang="en-US" dirty="0">
                <a:hlinkClick r:id="rId7"/>
              </a:rPr>
              <a:t>https://scottsauber.com</a:t>
            </a:r>
            <a:r>
              <a:rPr lang="en-US" dirty="0"/>
              <a:t>  </a:t>
            </a:r>
          </a:p>
        </p:txBody>
      </p:sp>
      <p:grpSp>
        <p:nvGrpSpPr>
          <p:cNvPr id="4" name="Group 3">
            <a:extLst>
              <a:ext uri="{FF2B5EF4-FFF2-40B4-BE49-F238E27FC236}">
                <a16:creationId xmlns:a16="http://schemas.microsoft.com/office/drawing/2014/main" id="{C4C25B97-75C5-4991-BC3D-38CE2AB5363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AFDB5F2-6AEF-472C-8666-62678B7E2E1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42141EA-E90B-4DEF-94A7-60DF042494FB}"/>
                </a:ext>
              </a:extLst>
            </p:cNvPr>
            <p:cNvSpPr/>
            <p:nvPr/>
          </p:nvSpPr>
          <p:spPr>
            <a:xfrm>
              <a:off x="9970651" y="6285411"/>
              <a:ext cx="347472" cy="274320"/>
            </a:xfrm>
            <a:prstGeom prst="rect">
              <a:avLst/>
            </a:prstGeom>
            <a:blipFill dpi="0" rotWithShape="1">
              <a:blip r:embed="rId8">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36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61360"/>
          </a:xfrm>
        </p:spPr>
        <p:txBody>
          <a:bodyPr/>
          <a:lstStyle/>
          <a:p>
            <a:pPr algn="ctr"/>
            <a:r>
              <a:rPr lang="en-US" dirty="0"/>
              <a:t>Questions?</a:t>
            </a:r>
          </a:p>
        </p:txBody>
      </p:sp>
      <p:grpSp>
        <p:nvGrpSpPr>
          <p:cNvPr id="3" name="Group 2">
            <a:extLst>
              <a:ext uri="{FF2B5EF4-FFF2-40B4-BE49-F238E27FC236}">
                <a16:creationId xmlns:a16="http://schemas.microsoft.com/office/drawing/2014/main" id="{71BFDDA6-CBEC-4C9F-B0DC-EF58E0F19B21}"/>
              </a:ext>
            </a:extLst>
          </p:cNvPr>
          <p:cNvGrpSpPr/>
          <p:nvPr/>
        </p:nvGrpSpPr>
        <p:grpSpPr>
          <a:xfrm>
            <a:off x="9890603" y="6185410"/>
            <a:ext cx="2171258" cy="474323"/>
            <a:chOff x="9890603" y="6185410"/>
            <a:chExt cx="2171258" cy="474323"/>
          </a:xfrm>
        </p:grpSpPr>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4275109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grpSp>
        <p:nvGrpSpPr>
          <p:cNvPr id="7" name="Group 6">
            <a:extLst>
              <a:ext uri="{FF2B5EF4-FFF2-40B4-BE49-F238E27FC236}">
                <a16:creationId xmlns:a16="http://schemas.microsoft.com/office/drawing/2014/main" id="{E1CDF232-5BFF-48C7-8A7F-A4EC2062C3A1}"/>
              </a:ext>
            </a:extLst>
          </p:cNvPr>
          <p:cNvGrpSpPr/>
          <p:nvPr/>
        </p:nvGrpSpPr>
        <p:grpSpPr>
          <a:xfrm>
            <a:off x="9890603" y="6185410"/>
            <a:ext cx="2171258" cy="474323"/>
            <a:chOff x="9890603" y="6185410"/>
            <a:chExt cx="2171258" cy="474323"/>
          </a:xfrm>
        </p:grpSpPr>
        <p:pic>
          <p:nvPicPr>
            <p:cNvPr id="8" name="Picture 2" descr="Image result for twitter logo">
              <a:extLst>
                <a:ext uri="{FF2B5EF4-FFF2-40B4-BE49-F238E27FC236}">
                  <a16:creationId xmlns:a16="http://schemas.microsoft.com/office/drawing/2014/main" id="{F55206CD-2519-4C5C-BF0F-83488CEB639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06B50F25-B699-4FCD-85D7-213BA015AC9B}"/>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gr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grpSp>
        <p:nvGrpSpPr>
          <p:cNvPr id="4" name="Group 3">
            <a:extLst>
              <a:ext uri="{FF2B5EF4-FFF2-40B4-BE49-F238E27FC236}">
                <a16:creationId xmlns:a16="http://schemas.microsoft.com/office/drawing/2014/main" id="{0E0B02B0-DA5D-4F0E-B7DC-E800BDA06440}"/>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BDC9837E-0693-4558-A753-F58C8E3C4AF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5BBC44-2774-46D4-9708-62927F3733D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grpSp>
        <p:nvGrpSpPr>
          <p:cNvPr id="3" name="Group 2">
            <a:extLst>
              <a:ext uri="{FF2B5EF4-FFF2-40B4-BE49-F238E27FC236}">
                <a16:creationId xmlns:a16="http://schemas.microsoft.com/office/drawing/2014/main" id="{08FF341C-DCA3-42CC-84B1-A3C67FF19AE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239033A-2C17-4B22-B3E8-247C448B33E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1F97DBC-1EDB-41CB-95CC-5F8802F4775F}"/>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grpSp>
        <p:nvGrpSpPr>
          <p:cNvPr id="4" name="Group 3">
            <a:extLst>
              <a:ext uri="{FF2B5EF4-FFF2-40B4-BE49-F238E27FC236}">
                <a16:creationId xmlns:a16="http://schemas.microsoft.com/office/drawing/2014/main" id="{9B9A202F-43DD-401F-9E78-D04CD5302481}"/>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4E84905E-10B9-42C3-A1B6-17C26A82F32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52B60B3-D926-4E0F-B966-12906D88540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43696</TotalTime>
  <Words>2377</Words>
  <Application>Microsoft Office PowerPoint</Application>
  <PresentationFormat>Widescreen</PresentationFormat>
  <Paragraphs>442</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HTTP Security Headers You Need To Know</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PowerPoint Presentation</vt:lpstr>
      <vt:lpstr>Browser Sniffing Protection Questions?</vt:lpstr>
      <vt:lpstr>Referer Header background</vt:lpstr>
      <vt:lpstr>I’ve seen this on my blog</vt:lpstr>
      <vt:lpstr>…and even JIRA/Confluence/OWA</vt:lpstr>
      <vt:lpstr>Referrer-Policy</vt:lpstr>
      <vt:lpstr>Referrer-Policy</vt:lpstr>
      <vt:lpstr>RP Impact of Retrofitting to Existing App</vt:lpstr>
      <vt:lpstr>Referrer-Policy Questions?</vt:lpstr>
      <vt:lpstr>Feature-Policy Is Coming</vt:lpstr>
      <vt:lpstr>Feature-Policy</vt:lpstr>
      <vt:lpstr>Feature-Policy Demo</vt:lpstr>
      <vt:lpstr>FP Impact of Retrofitting to Existing App</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92</cp:revision>
  <dcterms:created xsi:type="dcterms:W3CDTF">2018-06-02T19:36:58Z</dcterms:created>
  <dcterms:modified xsi:type="dcterms:W3CDTF">2019-07-11T05:03:26Z</dcterms:modified>
</cp:coreProperties>
</file>