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0"/>
  </p:notesMasterIdLst>
  <p:sldIdLst>
    <p:sldId id="257" r:id="rId2"/>
    <p:sldId id="285" r:id="rId3"/>
    <p:sldId id="326" r:id="rId4"/>
    <p:sldId id="369" r:id="rId5"/>
    <p:sldId id="327" r:id="rId6"/>
    <p:sldId id="372" r:id="rId7"/>
    <p:sldId id="330" r:id="rId8"/>
    <p:sldId id="375" r:id="rId9"/>
    <p:sldId id="376" r:id="rId10"/>
    <p:sldId id="370" r:id="rId11"/>
    <p:sldId id="373" r:id="rId12"/>
    <p:sldId id="381" r:id="rId13"/>
    <p:sldId id="384" r:id="rId14"/>
    <p:sldId id="389" r:id="rId15"/>
    <p:sldId id="385" r:id="rId16"/>
    <p:sldId id="386" r:id="rId17"/>
    <p:sldId id="387" r:id="rId18"/>
    <p:sldId id="377" r:id="rId19"/>
    <p:sldId id="388" r:id="rId20"/>
    <p:sldId id="383" r:id="rId21"/>
    <p:sldId id="390" r:id="rId22"/>
    <p:sldId id="379" r:id="rId23"/>
    <p:sldId id="380" r:id="rId24"/>
    <p:sldId id="338" r:id="rId25"/>
    <p:sldId id="378" r:id="rId26"/>
    <p:sldId id="368" r:id="rId27"/>
    <p:sldId id="336" r:id="rId28"/>
    <p:sldId id="33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626" autoAdjust="0"/>
  </p:normalViewPr>
  <p:slideViewPr>
    <p:cSldViewPr snapToGrid="0">
      <p:cViewPr varScale="1">
        <p:scale>
          <a:sx n="96" d="100"/>
          <a:sy n="96" d="100"/>
        </p:scale>
        <p:origin x="10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4/30/2022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425017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11</a:t>
            </a:fld>
            <a:endParaRPr lang="en-US"/>
          </a:p>
        </p:txBody>
      </p:sp>
    </p:spTree>
    <p:extLst>
      <p:ext uri="{BB962C8B-B14F-4D97-AF65-F5344CB8AC3E}">
        <p14:creationId xmlns:p14="http://schemas.microsoft.com/office/powerpoint/2010/main" val="1497498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887675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4196132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564844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2286756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16</a:t>
            </a:fld>
            <a:endParaRPr lang="en-US"/>
          </a:p>
        </p:txBody>
      </p:sp>
    </p:spTree>
    <p:extLst>
      <p:ext uri="{BB962C8B-B14F-4D97-AF65-F5344CB8AC3E}">
        <p14:creationId xmlns:p14="http://schemas.microsoft.com/office/powerpoint/2010/main" val="2222966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1522027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18</a:t>
            </a:fld>
            <a:endParaRPr lang="en-US"/>
          </a:p>
        </p:txBody>
      </p:sp>
    </p:spTree>
    <p:extLst>
      <p:ext uri="{BB962C8B-B14F-4D97-AF65-F5344CB8AC3E}">
        <p14:creationId xmlns:p14="http://schemas.microsoft.com/office/powerpoint/2010/main" val="2972305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183741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a:p>
            <a:endParaRPr lang="en-US" dirty="0"/>
          </a:p>
          <a:p>
            <a:pPr marL="171450" indent="-171450">
              <a:buFontTx/>
              <a:buChar char="-"/>
            </a:pPr>
            <a:r>
              <a:rPr lang="en-US" dirty="0"/>
              <a:t>Hide/Show section on click</a:t>
            </a:r>
          </a:p>
          <a:p>
            <a:pPr marL="171450" indent="-171450">
              <a:buFontTx/>
              <a:buChar char="-"/>
            </a:pPr>
            <a:r>
              <a:rPr lang="en-US" dirty="0"/>
              <a:t>Table for filtering</a:t>
            </a:r>
          </a:p>
          <a:p>
            <a:pPr marL="171450" indent="-171450">
              <a:buFontTx/>
              <a:buChar char="-"/>
            </a:pPr>
            <a:r>
              <a:rPr lang="en-US" dirty="0"/>
              <a:t>Forms</a:t>
            </a:r>
          </a:p>
          <a:p>
            <a:pPr marL="171450" indent="-171450">
              <a:buFontTx/>
              <a:buChar char="-"/>
            </a:pPr>
            <a:r>
              <a:rPr lang="en-US" dirty="0"/>
              <a:t>Validation</a:t>
            </a:r>
          </a:p>
          <a:p>
            <a:pPr marL="171450" indent="-171450">
              <a:buFontTx/>
              <a:buChar char="-"/>
            </a:pPr>
            <a:r>
              <a:rPr lang="en-US" dirty="0"/>
              <a:t>API calls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20</a:t>
            </a:fld>
            <a:endParaRPr lang="en-US"/>
          </a:p>
        </p:txBody>
      </p:sp>
    </p:spTree>
    <p:extLst>
      <p:ext uri="{BB962C8B-B14F-4D97-AF65-F5344CB8AC3E}">
        <p14:creationId xmlns:p14="http://schemas.microsoft.com/office/powerpoint/2010/main" val="4137311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2217282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976359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23</a:t>
            </a:fld>
            <a:endParaRPr lang="en-US"/>
          </a:p>
        </p:txBody>
      </p:sp>
    </p:spTree>
    <p:extLst>
      <p:ext uri="{BB962C8B-B14F-4D97-AF65-F5344CB8AC3E}">
        <p14:creationId xmlns:p14="http://schemas.microsoft.com/office/powerpoint/2010/main" val="334148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Too understaffed</a:t>
            </a:r>
          </a:p>
          <a:p>
            <a:pPr marL="171450" indent="-171450">
              <a:buFontTx/>
              <a:buChar char="-"/>
            </a:pPr>
            <a:r>
              <a:rPr lang="en-US" dirty="0"/>
              <a:t>Too much support work fixing bugs</a:t>
            </a:r>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1429263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went to your surgeon and said “Hey I need this operation done” and he goes “Okay it’ll take 24 hours.” And if you respond “Okay but can you do it in 4?” …would you want to get surgery from the surgeon who agrees to that?</a:t>
            </a:r>
          </a:p>
          <a:p>
            <a:endParaRPr lang="en-US" dirty="0"/>
          </a:p>
          <a:p>
            <a:r>
              <a:rPr lang="en-US" dirty="0"/>
              <a:t>“Oh yeah I can totally do that surgery in 4 hours, I just need to not wash my hands, not wash the tools from the last surgery, and I’ll just use 5 stitches to sew you up instead of 50.”</a:t>
            </a:r>
          </a:p>
        </p:txBody>
      </p:sp>
      <p:sp>
        <p:nvSpPr>
          <p:cNvPr id="4" name="Slide Number Placeholder 3"/>
          <p:cNvSpPr>
            <a:spLocks noGrp="1"/>
          </p:cNvSpPr>
          <p:nvPr>
            <p:ph type="sldNum" sz="quarter" idx="5"/>
          </p:nvPr>
        </p:nvSpPr>
        <p:spPr/>
        <p:txBody>
          <a:bodyPr/>
          <a:lstStyle/>
          <a:p>
            <a:fld id="{EC074461-D808-4EBD-B8B3-953FBFCC6ED3}" type="slidenum">
              <a:rPr lang="en-US" smtClean="0"/>
              <a:t>25</a:t>
            </a:fld>
            <a:endParaRPr lang="en-US"/>
          </a:p>
        </p:txBody>
      </p:sp>
    </p:spTree>
    <p:extLst>
      <p:ext uri="{BB962C8B-B14F-4D97-AF65-F5344CB8AC3E}">
        <p14:creationId xmlns:p14="http://schemas.microsoft.com/office/powerpoint/2010/main" val="143723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6602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1093451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397315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4/30/2022</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4/30/2022</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4/30/2022</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4/30/2022</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4/30/2022</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4/30/2022</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4/30/2022</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4/30/2022</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4/30/2022</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4/30/2022</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4/30/2022</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4/30/2022</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kentcdodds.com/blog/write-test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3344984"/>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Test Driven Development</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 with React -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From Padawan</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To Jedi</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4184374"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NOT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A synonym for writing tests</a:t>
            </a:r>
          </a:p>
          <a:p>
            <a:r>
              <a:rPr lang="en-US" dirty="0"/>
              <a:t>TDD means no bugs ever</a:t>
            </a:r>
          </a:p>
          <a:p>
            <a:r>
              <a:rPr lang="en-US" dirty="0"/>
              <a:t>TDD means writing ALL the tests up front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13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Introduction to Tools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Jest</a:t>
            </a:r>
          </a:p>
          <a:p>
            <a:r>
              <a:rPr lang="en-US" dirty="0"/>
              <a:t>@testing-library/react</a:t>
            </a:r>
          </a:p>
          <a:p>
            <a:r>
              <a:rPr lang="en-US" dirty="0"/>
              <a:t>Why RTL?</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580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Introduction to Tools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Jest</a:t>
            </a:r>
          </a:p>
          <a:p>
            <a:r>
              <a:rPr lang="en-US" dirty="0"/>
              <a:t>@testing-library/react</a:t>
            </a:r>
          </a:p>
          <a:p>
            <a:r>
              <a:rPr lang="en-US" dirty="0"/>
              <a:t>Why RTL?</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26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Jest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BDB590D4-EA26-41CA-48D2-E8FBEE4954A0}"/>
              </a:ext>
            </a:extLst>
          </p:cNvPr>
          <p:cNvPicPr>
            <a:picLocks noChangeAspect="1"/>
          </p:cNvPicPr>
          <p:nvPr/>
        </p:nvPicPr>
        <p:blipFill>
          <a:blip r:embed="rId4"/>
          <a:stretch>
            <a:fillRect/>
          </a:stretch>
        </p:blipFill>
        <p:spPr>
          <a:xfrm>
            <a:off x="1098041" y="2201858"/>
            <a:ext cx="9865272" cy="2883001"/>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2365513" y="1938130"/>
            <a:ext cx="0" cy="13219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0439A5-6CF9-BAEF-8984-A03C456CCFA1}"/>
              </a:ext>
            </a:extLst>
          </p:cNvPr>
          <p:cNvCxnSpPr>
            <a:cxnSpLocks/>
          </p:cNvCxnSpPr>
          <p:nvPr/>
        </p:nvCxnSpPr>
        <p:spPr>
          <a:xfrm>
            <a:off x="924339" y="4492487"/>
            <a:ext cx="127220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4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641469-8E2C-1AEF-BDCD-8F7B72ECA361}"/>
              </a:ext>
            </a:extLst>
          </p:cNvPr>
          <p:cNvPicPr>
            <a:picLocks noChangeAspect="1"/>
          </p:cNvPicPr>
          <p:nvPr/>
        </p:nvPicPr>
        <p:blipFill>
          <a:blip r:embed="rId3"/>
          <a:stretch>
            <a:fillRect/>
          </a:stretch>
        </p:blipFill>
        <p:spPr>
          <a:xfrm>
            <a:off x="1365423" y="2147382"/>
            <a:ext cx="7858090" cy="382725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Jest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2156791" y="1371600"/>
            <a:ext cx="0" cy="77578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92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React Testing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BDB590D4-EA26-41CA-48D2-E8FBEE4954A0}"/>
              </a:ext>
            </a:extLst>
          </p:cNvPr>
          <p:cNvPicPr>
            <a:picLocks noChangeAspect="1"/>
          </p:cNvPicPr>
          <p:nvPr/>
        </p:nvPicPr>
        <p:blipFill>
          <a:blip r:embed="rId4"/>
          <a:stretch>
            <a:fillRect/>
          </a:stretch>
        </p:blipFill>
        <p:spPr>
          <a:xfrm>
            <a:off x="1098041" y="2201858"/>
            <a:ext cx="9865272" cy="2883001"/>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flipH="1">
            <a:off x="4244009" y="3786809"/>
            <a:ext cx="231581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0439A5-6CF9-BAEF-8984-A03C456CCFA1}"/>
              </a:ext>
            </a:extLst>
          </p:cNvPr>
          <p:cNvCxnSpPr>
            <a:cxnSpLocks/>
          </p:cNvCxnSpPr>
          <p:nvPr/>
        </p:nvCxnSpPr>
        <p:spPr>
          <a:xfrm flipH="1">
            <a:off x="8706678" y="4134678"/>
            <a:ext cx="126397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31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19458" y="0"/>
            <a:ext cx="12211458"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Demo</a:t>
            </a:r>
          </a:p>
        </p:txBody>
      </p:sp>
    </p:spTree>
    <p:extLst>
      <p:ext uri="{BB962C8B-B14F-4D97-AF65-F5344CB8AC3E}">
        <p14:creationId xmlns:p14="http://schemas.microsoft.com/office/powerpoint/2010/main" val="3391404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test?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Behavior</a:t>
            </a:r>
          </a:p>
          <a:p>
            <a:r>
              <a:rPr lang="en-US" dirty="0"/>
              <a:t>Not CSS classes exist</a:t>
            </a:r>
          </a:p>
          <a:p>
            <a:r>
              <a:rPr lang="en-US" dirty="0"/>
              <a:t>Not DOM element types</a:t>
            </a:r>
          </a:p>
          <a:p>
            <a:r>
              <a:rPr lang="en-US" dirty="0"/>
              <a:t>Don’t use snapshots</a:t>
            </a:r>
          </a:p>
          <a:p>
            <a:r>
              <a:rPr lang="en-US" dirty="0"/>
              <a:t>Only use snapshots when doing a total refactor but output should be the same</a:t>
            </a:r>
          </a:p>
          <a:p>
            <a:r>
              <a:rPr lang="en-US" dirty="0"/>
              <a:t>Then delete the test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53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ent C. Dodds Info">
            <a:extLst>
              <a:ext uri="{FF2B5EF4-FFF2-40B4-BE49-F238E27FC236}">
                <a16:creationId xmlns:a16="http://schemas.microsoft.com/office/drawing/2014/main" id="{409E697B-3C36-1299-7ADC-E6D746FE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513" y="2749543"/>
            <a:ext cx="4111487" cy="41114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19458" y="0"/>
            <a:ext cx="12211458"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1391478"/>
            <a:ext cx="9123700" cy="4343400"/>
          </a:xfrm>
        </p:spPr>
        <p:txBody>
          <a:bodyPr>
            <a:normAutofit/>
          </a:bodyPr>
          <a:lstStyle/>
          <a:p>
            <a:pPr algn="ctr"/>
            <a:r>
              <a:rPr lang="en-US" sz="5200" dirty="0">
                <a:solidFill>
                  <a:schemeClr val="bg1"/>
                </a:solidFill>
                <a:latin typeface="+mn-lt"/>
              </a:rPr>
              <a:t>“The more your tests resemble the way your software is used the more confidence they can give you.”</a:t>
            </a:r>
            <a:br>
              <a:rPr lang="en-US" sz="5200" dirty="0">
                <a:solidFill>
                  <a:schemeClr val="bg1"/>
                </a:solidFill>
                <a:latin typeface="+mn-lt"/>
              </a:rPr>
            </a:br>
            <a:br>
              <a:rPr lang="en-US" sz="5200" dirty="0">
                <a:solidFill>
                  <a:schemeClr val="bg1"/>
                </a:solidFill>
                <a:latin typeface="+mn-lt"/>
              </a:rPr>
            </a:br>
            <a:endParaRPr lang="en-US" sz="4000" dirty="0">
              <a:solidFill>
                <a:schemeClr val="bg1"/>
              </a:solidFill>
              <a:latin typeface="+mn-lt"/>
            </a:endParaRPr>
          </a:p>
        </p:txBody>
      </p:sp>
      <p:sp>
        <p:nvSpPr>
          <p:cNvPr id="6" name="Title 1">
            <a:extLst>
              <a:ext uri="{FF2B5EF4-FFF2-40B4-BE49-F238E27FC236}">
                <a16:creationId xmlns:a16="http://schemas.microsoft.com/office/drawing/2014/main" id="{45B3AC00-E78B-86A9-776B-19CF9B4BE935}"/>
              </a:ext>
            </a:extLst>
          </p:cNvPr>
          <p:cNvSpPr txBox="1">
            <a:spLocks/>
          </p:cNvSpPr>
          <p:nvPr/>
        </p:nvSpPr>
        <p:spPr>
          <a:xfrm>
            <a:off x="132943" y="4601816"/>
            <a:ext cx="8871627" cy="1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mn-lt"/>
              </a:rPr>
              <a:t>Kent C </a:t>
            </a:r>
            <a:r>
              <a:rPr lang="en-US" sz="3600" dirty="0" err="1">
                <a:solidFill>
                  <a:schemeClr val="bg1"/>
                </a:solidFill>
                <a:latin typeface="+mn-lt"/>
              </a:rPr>
              <a:t>Dodds</a:t>
            </a:r>
            <a:endParaRPr lang="en-US" sz="3600" dirty="0">
              <a:solidFill>
                <a:schemeClr val="bg1"/>
              </a:solidFill>
              <a:latin typeface="+mn-lt"/>
            </a:endParaRPr>
          </a:p>
          <a:p>
            <a:pPr algn="r"/>
            <a:br>
              <a:rPr lang="en-US" sz="1600" dirty="0">
                <a:solidFill>
                  <a:schemeClr val="bg1"/>
                </a:solidFill>
                <a:latin typeface="+mn-lt"/>
              </a:rPr>
            </a:br>
            <a:r>
              <a:rPr lang="en-US" sz="1600" dirty="0">
                <a:solidFill>
                  <a:schemeClr val="bg1"/>
                </a:solidFill>
                <a:latin typeface="+mn-lt"/>
              </a:rPr>
              <a:t>react-testing-library creator</a:t>
            </a:r>
          </a:p>
        </p:txBody>
      </p:sp>
    </p:spTree>
    <p:extLst>
      <p:ext uri="{BB962C8B-B14F-4D97-AF65-F5344CB8AC3E}">
        <p14:creationId xmlns:p14="http://schemas.microsoft.com/office/powerpoint/2010/main" val="3161166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structure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Avoid lots of describes – never more than 2</a:t>
            </a:r>
          </a:p>
          <a:p>
            <a:r>
              <a:rPr lang="en-US" dirty="0"/>
              <a:t>Avoid lots of </a:t>
            </a:r>
            <a:r>
              <a:rPr lang="en-US" dirty="0" err="1"/>
              <a:t>beforeEach</a:t>
            </a:r>
            <a:endParaRPr lang="en-US" dirty="0"/>
          </a:p>
          <a:p>
            <a:r>
              <a:rPr lang="en-US" dirty="0"/>
              <a:t>Avoid a top-level describe for the component you’re testing</a:t>
            </a:r>
          </a:p>
          <a:p>
            <a:r>
              <a:rPr lang="en-US" dirty="0"/>
              <a:t>You already know this by the file you’re in</a:t>
            </a:r>
          </a:p>
          <a:p>
            <a:r>
              <a:rPr lang="en-US" dirty="0"/>
              <a:t>Put tests next to the file they’re testing</a:t>
            </a:r>
          </a:p>
          <a:p>
            <a:r>
              <a:rPr lang="en-US" dirty="0"/>
              <a:t>High cohesion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037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React Developers</a:t>
            </a:r>
          </a:p>
          <a:p>
            <a:r>
              <a:rPr lang="en-US" dirty="0">
                <a:ea typeface="Open Sans" panose="020B0606030504020204" pitchFamily="34" charset="0"/>
                <a:cs typeface="Open Sans" panose="020B0606030504020204" pitchFamily="34" charset="0"/>
              </a:rPr>
              <a:t>Interested in learning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19458" y="0"/>
            <a:ext cx="12211458"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 Time!</a:t>
            </a:r>
          </a:p>
        </p:txBody>
      </p:sp>
    </p:spTree>
    <p:extLst>
      <p:ext uri="{BB962C8B-B14F-4D97-AF65-F5344CB8AC3E}">
        <p14:creationId xmlns:p14="http://schemas.microsoft.com/office/powerpoint/2010/main" val="3342369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5281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can I get started with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When you get a bug report coming in</a:t>
            </a:r>
          </a:p>
          <a:p>
            <a:r>
              <a:rPr lang="en-US" dirty="0"/>
              <a:t>Write a failing test that proves the bug exists</a:t>
            </a:r>
          </a:p>
          <a:p>
            <a:r>
              <a:rPr lang="en-US" dirty="0"/>
              <a:t>Make it pass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42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ock PNG Transparent Images | PNG All">
            <a:extLst>
              <a:ext uri="{FF2B5EF4-FFF2-40B4-BE49-F238E27FC236}">
                <a16:creationId xmlns:a16="http://schemas.microsoft.com/office/drawing/2014/main" id="{69EDF2DE-AD11-76EF-19B0-6AFB1B192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684" y="2383276"/>
            <a:ext cx="4026388" cy="47227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19458" y="0"/>
            <a:ext cx="12211456"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But I don’t </a:t>
            </a:r>
            <a:br>
              <a:rPr lang="en-US" sz="10000" dirty="0">
                <a:solidFill>
                  <a:schemeClr val="bg1"/>
                </a:solidFill>
                <a:latin typeface="+mn-lt"/>
              </a:rPr>
            </a:br>
            <a:r>
              <a:rPr lang="en-US" sz="10000" dirty="0">
                <a:solidFill>
                  <a:schemeClr val="bg1"/>
                </a:solidFill>
                <a:latin typeface="+mn-lt"/>
              </a:rPr>
              <a:t>have time</a:t>
            </a:r>
          </a:p>
        </p:txBody>
      </p:sp>
    </p:spTree>
    <p:extLst>
      <p:ext uri="{BB962C8B-B14F-4D97-AF65-F5344CB8AC3E}">
        <p14:creationId xmlns:p14="http://schemas.microsoft.com/office/powerpoint/2010/main" val="38178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he Question Is What Happened to the Question Mark? – Proof That Blog">
            <a:extLst>
              <a:ext uri="{FF2B5EF4-FFF2-40B4-BE49-F238E27FC236}">
                <a16:creationId xmlns:a16="http://schemas.microsoft.com/office/drawing/2014/main" id="{0403766A-4D0F-7AE0-03DB-84A21D316F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2465"/>
          <a:stretch/>
        </p:blipFill>
        <p:spPr bwMode="auto">
          <a:xfrm>
            <a:off x="7666206" y="1687749"/>
            <a:ext cx="4525794" cy="51702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0"/>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8735438" cy="6027511"/>
          </a:xfrm>
        </p:spPr>
        <p:txBody>
          <a:bodyPr>
            <a:normAutofit/>
          </a:bodyPr>
          <a:lstStyle/>
          <a:p>
            <a:pPr algn="ctr"/>
            <a:r>
              <a:rPr lang="en-US" sz="10000" dirty="0">
                <a:solidFill>
                  <a:schemeClr val="bg1"/>
                </a:solidFill>
                <a:latin typeface="+mn-lt"/>
              </a:rPr>
              <a:t>Why?</a:t>
            </a:r>
          </a:p>
        </p:txBody>
      </p:sp>
    </p:spTree>
    <p:extLst>
      <p:ext uri="{BB962C8B-B14F-4D97-AF65-F5344CB8AC3E}">
        <p14:creationId xmlns:p14="http://schemas.microsoft.com/office/powerpoint/2010/main" val="4260469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Surgeon Clipart Png Transparent Png - Full Size Clipart (#5705310) -  PinClipart">
            <a:extLst>
              <a:ext uri="{FF2B5EF4-FFF2-40B4-BE49-F238E27FC236}">
                <a16:creationId xmlns:a16="http://schemas.microsoft.com/office/drawing/2014/main" id="{45F04FF4-B5CE-ECC7-9F20-E9ABFF31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574" y="1882303"/>
            <a:ext cx="2333422" cy="49124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9717932" cy="6027511"/>
          </a:xfrm>
        </p:spPr>
        <p:txBody>
          <a:bodyPr>
            <a:normAutofit/>
          </a:bodyPr>
          <a:lstStyle/>
          <a:p>
            <a:pPr algn="ctr"/>
            <a:r>
              <a:rPr lang="en-US" sz="10000" dirty="0">
                <a:solidFill>
                  <a:schemeClr val="bg1"/>
                </a:solidFill>
                <a:latin typeface="+mn-lt"/>
              </a:rPr>
              <a:t>What about </a:t>
            </a:r>
            <a:br>
              <a:rPr lang="en-US" sz="10000" dirty="0">
                <a:solidFill>
                  <a:schemeClr val="bg1"/>
                </a:solidFill>
                <a:latin typeface="+mn-lt"/>
              </a:rPr>
            </a:br>
            <a:r>
              <a:rPr lang="en-US" sz="10000" dirty="0">
                <a:solidFill>
                  <a:schemeClr val="bg1"/>
                </a:solidFill>
                <a:latin typeface="+mn-lt"/>
              </a:rPr>
              <a:t>this person?</a:t>
            </a:r>
          </a:p>
        </p:txBody>
      </p:sp>
    </p:spTree>
    <p:extLst>
      <p:ext uri="{BB962C8B-B14F-4D97-AF65-F5344CB8AC3E}">
        <p14:creationId xmlns:p14="http://schemas.microsoft.com/office/powerpoint/2010/main" val="1689010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How to test React</a:t>
            </a:r>
          </a:p>
          <a:p>
            <a:r>
              <a:rPr lang="en-US" dirty="0"/>
              <a:t>How to get started </a:t>
            </a:r>
            <a:r>
              <a:rPr lang="en-US" dirty="0" err="1"/>
              <a:t>TDDing</a:t>
            </a:r>
            <a:r>
              <a:rPr lang="en-US" dirty="0"/>
              <a:t> React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TDD By Example by Kent Beck</a:t>
            </a:r>
          </a:p>
          <a:p>
            <a:r>
              <a:rPr lang="en-US" dirty="0">
                <a:hlinkClick r:id="rId3"/>
              </a:rPr>
              <a:t>Write Tests</a:t>
            </a:r>
            <a:r>
              <a:rPr lang="en-US" dirty="0"/>
              <a:t> blog post by Kent C </a:t>
            </a:r>
            <a:r>
              <a:rPr lang="en-US" dirty="0" err="1"/>
              <a:t>Dodds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B30CBE7-9770-F187-56D3-2DCBA37F45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3346" y="1825624"/>
            <a:ext cx="2402828" cy="301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69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What is TDD?</a:t>
            </a:r>
          </a:p>
          <a:p>
            <a:r>
              <a:rPr lang="en-US" dirty="0"/>
              <a:t>Why TDD?</a:t>
            </a:r>
          </a:p>
          <a:p>
            <a:r>
              <a:rPr lang="en-US" dirty="0"/>
              <a:t>What is React?</a:t>
            </a:r>
          </a:p>
          <a:p>
            <a:r>
              <a:rPr lang="en-US" dirty="0"/>
              <a:t>What do I test?</a:t>
            </a:r>
          </a:p>
          <a:p>
            <a:r>
              <a:rPr lang="en-US" dirty="0"/>
              <a:t>What tools do I use?</a:t>
            </a:r>
          </a:p>
          <a:p>
            <a:r>
              <a:rPr lang="en-US" dirty="0"/>
              <a:t>Live Demos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Learn “best practices</a:t>
            </a:r>
            <a:r>
              <a:rPr lang="en-US" baseline="30000" dirty="0"/>
              <a:t>*</a:t>
            </a:r>
            <a:r>
              <a:rPr lang="en-US" dirty="0"/>
              <a:t>” for writing React tests</a:t>
            </a:r>
          </a:p>
          <a:p>
            <a:r>
              <a:rPr lang="en-US" dirty="0"/>
              <a:t>Learn how to TDD with React</a:t>
            </a:r>
          </a:p>
          <a:p>
            <a:endParaRPr lang="en-US" dirty="0"/>
          </a:p>
          <a:p>
            <a:endParaRPr lang="en-US" dirty="0"/>
          </a:p>
          <a:p>
            <a:endParaRPr lang="en-US" dirty="0"/>
          </a:p>
          <a:p>
            <a:endParaRPr lang="en-US" dirty="0"/>
          </a:p>
          <a:p>
            <a:endParaRPr lang="en-US" dirty="0"/>
          </a:p>
          <a:p>
            <a:endParaRPr lang="en-US" dirty="0"/>
          </a:p>
          <a:p>
            <a:pPr marL="0" indent="0">
              <a:buNone/>
            </a:pPr>
            <a:endParaRPr lang="en-US" sz="1600" dirty="0"/>
          </a:p>
          <a:p>
            <a:pPr marL="0" indent="0">
              <a:buNone/>
            </a:pPr>
            <a:r>
              <a:rPr lang="en-US" sz="1600" dirty="0"/>
              <a:t>* Synonym for “Just My Opinions” and I’ll probably find a way I like better in the future</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t>Been writing React on/off for 6 years</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do we write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We want confidence our application works</a:t>
            </a:r>
          </a:p>
          <a:p>
            <a:r>
              <a:rPr lang="en-US" dirty="0"/>
              <a:t>Minimize manual verification</a:t>
            </a:r>
          </a:p>
          <a:p>
            <a:r>
              <a:rPr lang="en-US" dirty="0"/>
              <a:t>Document behavior through tests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541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Test Driven Development?</a:t>
            </a:r>
          </a:p>
        </p:txBody>
      </p:sp>
      <p:pic>
        <p:nvPicPr>
          <p:cNvPr id="2050" name="Picture 2" descr="Advantages of Test Driven Development | Codica">
            <a:extLst>
              <a:ext uri="{FF2B5EF4-FFF2-40B4-BE49-F238E27FC236}">
                <a16:creationId xmlns:a16="http://schemas.microsoft.com/office/drawing/2014/main" id="{7D57AA74-531B-52A4-F7AF-1F705692D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2" y="1775075"/>
            <a:ext cx="806767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08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Test Driven Development?</a:t>
            </a:r>
          </a:p>
        </p:txBody>
      </p:sp>
      <p:sp>
        <p:nvSpPr>
          <p:cNvPr id="3" name="Content Placeholder 2"/>
          <p:cNvSpPr>
            <a:spLocks noGrp="1"/>
          </p:cNvSpPr>
          <p:nvPr>
            <p:ph idx="1"/>
          </p:nvPr>
        </p:nvSpPr>
        <p:spPr>
          <a:xfrm>
            <a:off x="838199" y="1825624"/>
            <a:ext cx="11263175" cy="4779637"/>
          </a:xfrm>
        </p:spPr>
        <p:txBody>
          <a:bodyPr>
            <a:normAutofit/>
          </a:bodyPr>
          <a:lstStyle/>
          <a:p>
            <a:pPr marL="514350" indent="-514350">
              <a:buAutoNum type="arabicPeriod"/>
            </a:pPr>
            <a:r>
              <a:rPr lang="en-US" dirty="0"/>
              <a:t>Think</a:t>
            </a:r>
          </a:p>
          <a:p>
            <a:pPr marL="514350" indent="-514350">
              <a:buAutoNum type="arabicPeriod"/>
            </a:pPr>
            <a:r>
              <a:rPr lang="en-US" dirty="0"/>
              <a:t>Write a test that describes the behavior you want to see</a:t>
            </a:r>
          </a:p>
          <a:p>
            <a:pPr marL="514350" indent="-514350">
              <a:buAutoNum type="arabicPeriod"/>
            </a:pPr>
            <a:r>
              <a:rPr lang="en-US" dirty="0"/>
              <a:t>Run the test and watch it fail </a:t>
            </a:r>
            <a:r>
              <a:rPr lang="en-US" i="1" dirty="0"/>
              <a:t>for the right reason</a:t>
            </a:r>
          </a:p>
          <a:p>
            <a:pPr marL="514350" indent="-514350">
              <a:buAutoNum type="arabicPeriod"/>
            </a:pPr>
            <a:r>
              <a:rPr lang="en-US" dirty="0"/>
              <a:t>Write code to make it pass</a:t>
            </a:r>
          </a:p>
          <a:p>
            <a:pPr marL="514350" indent="-514350">
              <a:buAutoNum type="arabicPeriod"/>
            </a:pPr>
            <a:r>
              <a:rPr lang="en-US" dirty="0"/>
              <a:t>Refactor</a:t>
            </a:r>
          </a:p>
          <a:p>
            <a:pPr marL="514350" indent="-514350">
              <a:buAutoNum type="arabicPeriod"/>
            </a:pPr>
            <a:r>
              <a:rPr lang="en-US" dirty="0"/>
              <a:t>Repeat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658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Test Driven Development?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It’s a disciplined way of working</a:t>
            </a:r>
          </a:p>
          <a:p>
            <a:r>
              <a:rPr lang="en-US" dirty="0"/>
              <a:t>A great way to focus</a:t>
            </a:r>
          </a:p>
          <a:p>
            <a:r>
              <a:rPr lang="en-US" dirty="0"/>
              <a:t>A great way to get feedback on if your code and design sucks</a:t>
            </a:r>
          </a:p>
          <a:p>
            <a:r>
              <a:rPr lang="en-US" dirty="0"/>
              <a:t>A great way to facilitate pair programming</a:t>
            </a:r>
          </a:p>
          <a:p>
            <a:r>
              <a:rPr lang="en-US" dirty="0"/>
              <a:t>Oh yeah… and the tests are nice too</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03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22788</TotalTime>
  <Words>692</Words>
  <Application>Microsoft Office PowerPoint</Application>
  <PresentationFormat>Widescreen</PresentationFormat>
  <Paragraphs>165</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Test Driven Development  with React -  From Padawan To Jedi</vt:lpstr>
      <vt:lpstr>Audience</vt:lpstr>
      <vt:lpstr>Agenda</vt:lpstr>
      <vt:lpstr>Goal</vt:lpstr>
      <vt:lpstr>Who am I? </vt:lpstr>
      <vt:lpstr>Why do we write tests?</vt:lpstr>
      <vt:lpstr>What is Test Driven Development?</vt:lpstr>
      <vt:lpstr>What is Test Driven Development?</vt:lpstr>
      <vt:lpstr>Why Test Driven Development?</vt:lpstr>
      <vt:lpstr>What is NOT TDD?</vt:lpstr>
      <vt:lpstr>Introduction to Tools</vt:lpstr>
      <vt:lpstr>Introduction to Tools</vt:lpstr>
      <vt:lpstr>Jest</vt:lpstr>
      <vt:lpstr>Jest</vt:lpstr>
      <vt:lpstr>React Testing Library</vt:lpstr>
      <vt:lpstr>Demo</vt:lpstr>
      <vt:lpstr>What should I test?</vt:lpstr>
      <vt:lpstr>“The more your tests resemble the way your software is used the more confidence they can give you.”  </vt:lpstr>
      <vt:lpstr>How do I structure tests?</vt:lpstr>
      <vt:lpstr>Live Coding Time!</vt:lpstr>
      <vt:lpstr>Chekhov’s Gun?</vt:lpstr>
      <vt:lpstr>How can I get started with TDD?</vt:lpstr>
      <vt:lpstr>But I don’t  have time</vt:lpstr>
      <vt:lpstr>Why?</vt:lpstr>
      <vt:lpstr>What about  this person?</vt:lpstr>
      <vt:lpstr>Takeaways</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111</cp:revision>
  <dcterms:created xsi:type="dcterms:W3CDTF">2020-03-08T20:31:35Z</dcterms:created>
  <dcterms:modified xsi:type="dcterms:W3CDTF">2022-04-30T18:03:43Z</dcterms:modified>
</cp:coreProperties>
</file>