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416" r:id="rId2"/>
    <p:sldId id="285" r:id="rId3"/>
    <p:sldId id="387" r:id="rId4"/>
    <p:sldId id="322" r:id="rId5"/>
    <p:sldId id="327" r:id="rId6"/>
    <p:sldId id="308" r:id="rId7"/>
    <p:sldId id="350" r:id="rId8"/>
    <p:sldId id="324" r:id="rId9"/>
    <p:sldId id="330" r:id="rId10"/>
    <p:sldId id="395" r:id="rId11"/>
    <p:sldId id="402" r:id="rId12"/>
    <p:sldId id="403" r:id="rId13"/>
    <p:sldId id="404" r:id="rId14"/>
    <p:sldId id="405" r:id="rId15"/>
    <p:sldId id="344" r:id="rId16"/>
    <p:sldId id="347" r:id="rId17"/>
    <p:sldId id="417" r:id="rId18"/>
    <p:sldId id="343" r:id="rId19"/>
    <p:sldId id="345" r:id="rId20"/>
    <p:sldId id="352" r:id="rId21"/>
    <p:sldId id="348" r:id="rId22"/>
    <p:sldId id="353" r:id="rId23"/>
    <p:sldId id="354" r:id="rId24"/>
    <p:sldId id="418" r:id="rId25"/>
    <p:sldId id="356" r:id="rId26"/>
    <p:sldId id="419" r:id="rId27"/>
    <p:sldId id="332" r:id="rId28"/>
    <p:sldId id="420" r:id="rId29"/>
    <p:sldId id="363" r:id="rId30"/>
    <p:sldId id="421" r:id="rId31"/>
    <p:sldId id="394" r:id="rId32"/>
    <p:sldId id="366" r:id="rId33"/>
    <p:sldId id="367" r:id="rId34"/>
    <p:sldId id="371" r:id="rId35"/>
    <p:sldId id="370" r:id="rId36"/>
    <p:sldId id="422" r:id="rId37"/>
    <p:sldId id="369" r:id="rId38"/>
    <p:sldId id="373" r:id="rId39"/>
    <p:sldId id="423" r:id="rId40"/>
    <p:sldId id="374" r:id="rId41"/>
    <p:sldId id="375" r:id="rId42"/>
    <p:sldId id="377" r:id="rId43"/>
    <p:sldId id="424" r:id="rId44"/>
    <p:sldId id="384" r:id="rId45"/>
    <p:sldId id="385" r:id="rId46"/>
    <p:sldId id="386" r:id="rId47"/>
    <p:sldId id="379" r:id="rId48"/>
    <p:sldId id="380" r:id="rId49"/>
    <p:sldId id="382" r:id="rId50"/>
    <p:sldId id="425" r:id="rId51"/>
    <p:sldId id="406" r:id="rId52"/>
    <p:sldId id="429" r:id="rId53"/>
    <p:sldId id="413" r:id="rId54"/>
    <p:sldId id="427" r:id="rId55"/>
    <p:sldId id="414" r:id="rId56"/>
    <p:sldId id="428" r:id="rId57"/>
    <p:sldId id="430" r:id="rId58"/>
    <p:sldId id="426" r:id="rId59"/>
    <p:sldId id="329" r:id="rId60"/>
    <p:sldId id="411" r:id="rId61"/>
    <p:sldId id="410" r:id="rId62"/>
    <p:sldId id="326" r:id="rId63"/>
    <p:sldId id="328" r:id="rId64"/>
    <p:sldId id="323" r:id="rId65"/>
    <p:sldId id="388" r:id="rId66"/>
    <p:sldId id="318" r:id="rId67"/>
    <p:sldId id="266" r:id="rId68"/>
    <p:sldId id="337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73231" autoAdjust="0"/>
  </p:normalViewPr>
  <p:slideViewPr>
    <p:cSldViewPr snapToGrid="0">
      <p:cViewPr varScale="1">
        <p:scale>
          <a:sx n="76" d="100"/>
          <a:sy n="76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2maaprwncgw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ohstssecurityheaderstalk.azurewebsites.net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stssecurityheaderstalk.azurewebsites.net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Connect to </a:t>
            </a:r>
            <a:r>
              <a:rPr lang="en-US" dirty="0" err="1"/>
              <a:t>WiFi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Get WebEx chat ready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dotnet watch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Open localhost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https://nohstssecurityheaderstalk.azurewebsites.net/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>
                <a:hlinkClick r:id="rId3"/>
              </a:rPr>
              <a:t>https://hstssecurityheaderstalk.azurewebsites.net/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>
                <a:hlinkClick r:id="rId4"/>
              </a:rPr>
              <a:t>https://www.w3schools.com/tags/tryit.asp?filename=tryhtml_iframe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- https://www.youtube.com/watch?v=2maaprwncgw</a:t>
            </a:r>
            <a:r>
              <a:rPr lang="en-US" dirty="0"/>
              <a:t> - Crank down sound on YouTube</a:t>
            </a:r>
          </a:p>
          <a:p>
            <a:r>
              <a:rPr lang="en-US" dirty="0"/>
              <a:t>- https://gist.githubusercontent.com/clarkio/32c7dba41dfb3418eaf1/raw/a1b8ea15238efa04a019923d4c04dd9294f15171/csp-harlem-shake-test.js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8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6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1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hlinkClick r:id="rId3"/>
              </a:rPr>
              <a:t>https://nohstssecurityheaderstalk.azurewebsites.net/</a:t>
            </a:r>
            <a:r>
              <a:rPr lang="en-US" dirty="0"/>
              <a:t> – no HSTS</a:t>
            </a:r>
          </a:p>
          <a:p>
            <a:pPr lvl="1"/>
            <a:r>
              <a:rPr lang="en-US" dirty="0">
                <a:hlinkClick r:id="rId4"/>
              </a:rPr>
              <a:t>https://hstssecurityheaderstalk.azurewebsites.net/</a:t>
            </a:r>
            <a:r>
              <a:rPr lang="en-US" dirty="0"/>
              <a:t> – has HSTS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3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62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6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60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29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8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64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97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 about XSS before we talk about how to prevent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7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57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67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3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17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789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9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52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03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9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0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15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20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97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870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0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85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5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646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55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14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02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10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48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594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00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08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7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7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0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52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74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4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2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7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stspreload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etlabs.net/browsers-dropping-xss-protection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Referrer-Polic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leantechnique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ottsauber.com/" TargetMode="External"/><Relationship Id="rId5" Type="http://schemas.openxmlformats.org/officeDocument/2006/relationships/hyperlink" Target="https://www.red-gate.com/hub/events/friends-of-rg/friend/ScottSauber" TargetMode="External"/><Relationship Id="rId4" Type="http://schemas.openxmlformats.org/officeDocument/2006/relationships/hyperlink" Target="https://www.meetup.com/iadnug/" TargetMode="External"/><Relationship Id="rId9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twitter.com/Scott_Helm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headers.com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luralsight.com/courses/browser-security-headers" TargetMode="External"/><Relationship Id="rId5" Type="http://schemas.openxmlformats.org/officeDocument/2006/relationships/hyperlink" Target="https://github.com/scottsauber/talks" TargetMode="External"/><Relationship Id="rId4" Type="http://schemas.openxmlformats.org/officeDocument/2006/relationships/hyperlink" Target="https://developer.mozilla.org/en-US/docs/Web/HTTP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97230"/>
            <a:ext cx="12192000" cy="4514850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HTTP Security Headers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You Need To Have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On Your Web Apps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Without HSTS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C93DDB2-485E-4B08-AD9C-0BFDC6210DF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6E70F552-2961-49A2-8DA5-32B97E65504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839CC0-9F5E-40EE-8A17-2F957AF1DC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5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7CDA08-A00A-46F5-9785-AF323B32D4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44513321-7BC1-45C4-B98B-A89CBEA1D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83A9F2-56F1-410C-B383-0ED5EFE4E5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373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the issue?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E31E6-B4DB-4C42-9AC7-67486F737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135" y="4437076"/>
            <a:ext cx="6806907" cy="300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999426-85B4-4AAE-ACA7-F2B309C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3134" y="3739915"/>
            <a:ext cx="6806907" cy="3565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CC4F91-5633-4E4F-B2DD-09F3705D7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3136" y="2469916"/>
            <a:ext cx="6806906" cy="3336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780222-15AB-4DDA-B9E7-5E89D00CF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135" y="3102103"/>
            <a:ext cx="6806906" cy="297223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69" y="1977260"/>
            <a:ext cx="5571293" cy="345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4F37BBA-6923-408B-9752-F6DF22FE0D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4346BC57-C75E-4EB2-870B-F7666DBF51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87499-C41E-4DF6-B490-864736BEF2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0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344" y="1935707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can happen?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B2D7E-67F5-4EA1-9AC0-46B9A69BE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62" y="1848725"/>
            <a:ext cx="2661769" cy="3160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420045" y="1848725"/>
            <a:ext cx="2244168" cy="3091335"/>
          </a:xfrm>
          <a:prstGeom prst="rect">
            <a:avLst/>
          </a:prstGeom>
        </p:spPr>
      </p:pic>
      <p:pic>
        <p:nvPicPr>
          <p:cNvPr id="9" name="Picture 8" descr="C:\Users\stsau\AppData\Local\Temp\SNAGHTML18780cae.PNG">
            <a:extLst>
              <a:ext uri="{FF2B5EF4-FFF2-40B4-BE49-F238E27FC236}">
                <a16:creationId xmlns:a16="http://schemas.microsoft.com/office/drawing/2014/main" id="{F00F1CFF-832E-4DFD-8160-A0B066E3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88" y="3055007"/>
            <a:ext cx="2232694" cy="13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2CA5B5-8E87-40B9-BE34-AD78570F13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45" y="3142090"/>
            <a:ext cx="3200105" cy="181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C8D0AE-BD79-47B0-A3AD-AD5214B0AB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0145" y="3945632"/>
            <a:ext cx="3200105" cy="1718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A01C72-FF51-4883-9276-C16D6F1AC7A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39445ED3-DE23-4815-B9D7-0CC5ECFC773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667CBA-6FEB-4A67-982C-FE1B3D63B5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9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2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A03A957-5CC4-4202-AFC0-660F9211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9" y="1769585"/>
            <a:ext cx="5107935" cy="2768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F0136B-F8E3-432C-A0E8-4603AF08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24" y="1689852"/>
            <a:ext cx="3554733" cy="2904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With HSTS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75D09-ADA3-441C-975D-59214CFD05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44"/>
          <a:stretch/>
        </p:blipFill>
        <p:spPr>
          <a:xfrm>
            <a:off x="9678627" y="1593148"/>
            <a:ext cx="2244168" cy="3091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0CD06-9B5D-42B4-86C3-A80A7DB47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481" y="2562203"/>
            <a:ext cx="3513667" cy="219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DE7BF-FD86-477D-89DE-093DC7E8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5759" y="2925660"/>
            <a:ext cx="3483864" cy="423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3DF35E-BE05-415C-971F-86DC4D468B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760" y="3558221"/>
            <a:ext cx="7912868" cy="217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BD2A15-161D-48EB-B5CF-FD88A63F19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5758" y="3900071"/>
            <a:ext cx="7912868" cy="21729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CB084A9-7FDD-431E-8A62-4D7A700653C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48C06DD-19AE-48E1-9311-C7ECB6112C1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D4A4AD-1AAF-4DE3-860C-2B4F09E869F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4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max-age</a:t>
            </a:r>
          </a:p>
          <a:p>
            <a:pPr lvl="1"/>
            <a:r>
              <a:rPr lang="en-US" dirty="0"/>
              <a:t>The number of seconds the browser should enforce HSTS. 31,536,000 (1 year) is really common.  Adds your site to its internal list for this # of seconds.</a:t>
            </a:r>
          </a:p>
          <a:p>
            <a:r>
              <a:rPr lang="en-US" dirty="0" err="1"/>
              <a:t>includeSubDomains</a:t>
            </a:r>
            <a:endParaRPr lang="en-US" dirty="0"/>
          </a:p>
          <a:p>
            <a:pPr lvl="1"/>
            <a:r>
              <a:rPr lang="en-US" dirty="0"/>
              <a:t>Apply the HSTS policy to all subdomains. </a:t>
            </a:r>
          </a:p>
          <a:p>
            <a:r>
              <a:rPr lang="en-US" dirty="0"/>
              <a:t>preload</a:t>
            </a:r>
          </a:p>
          <a:p>
            <a:pPr lvl="1"/>
            <a:r>
              <a:rPr lang="en-US" dirty="0"/>
              <a:t>Instructs the browser to be on the preload list… more on that in the next slide.</a:t>
            </a:r>
          </a:p>
          <a:p>
            <a:r>
              <a:rPr lang="en-US" dirty="0"/>
              <a:t>max-age is required.  The other two are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7618-156F-4E7F-BBDC-9E150B2C75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2" t="-4007" r="2904" b="7999"/>
          <a:stretch/>
        </p:blipFill>
        <p:spPr>
          <a:xfrm>
            <a:off x="2300375" y="1794296"/>
            <a:ext cx="9259020" cy="5520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A8363C-70B0-4302-8D14-6593AF9E913D}"/>
              </a:ext>
            </a:extLst>
          </p:cNvPr>
          <p:cNvSpPr/>
          <p:nvPr/>
        </p:nvSpPr>
        <p:spPr>
          <a:xfrm>
            <a:off x="5325374" y="1897811"/>
            <a:ext cx="23176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4CA1D-35C6-46C5-AC68-12A12DF11599}"/>
              </a:ext>
            </a:extLst>
          </p:cNvPr>
          <p:cNvSpPr/>
          <p:nvPr/>
        </p:nvSpPr>
        <p:spPr>
          <a:xfrm>
            <a:off x="7804030" y="1897811"/>
            <a:ext cx="2426898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72AD8C-1069-4B6A-B44B-1792717B2CD0}"/>
              </a:ext>
            </a:extLst>
          </p:cNvPr>
          <p:cNvSpPr/>
          <p:nvPr/>
        </p:nvSpPr>
        <p:spPr>
          <a:xfrm>
            <a:off x="10391954" y="1900686"/>
            <a:ext cx="11645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6F69096-5ADE-44B7-B754-607BAB1B90A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C31859AB-46A9-4CF9-9B5F-97F4C74AE9D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FA1B15-7597-44CE-B5A0-D83D3D72CAF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23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Preload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List maintained by Google, but used by all browsers.</a:t>
            </a:r>
          </a:p>
          <a:p>
            <a:r>
              <a:rPr lang="en-US" dirty="0"/>
              <a:t>If you </a:t>
            </a:r>
            <a:r>
              <a:rPr lang="en-US" b="1" u="sng" dirty="0"/>
              <a:t>ARE NOT</a:t>
            </a:r>
            <a:r>
              <a:rPr lang="en-US" dirty="0"/>
              <a:t> on the list, then the first HTTP request will 301 and opens up for chance of MITM</a:t>
            </a:r>
          </a:p>
          <a:p>
            <a:r>
              <a:rPr lang="en-US" dirty="0"/>
              <a:t>If you </a:t>
            </a:r>
            <a:r>
              <a:rPr lang="en-US" b="1" u="sng" dirty="0"/>
              <a:t>ARE</a:t>
            </a:r>
            <a:r>
              <a:rPr lang="en-US" dirty="0"/>
              <a:t> on this list, then the HTTP request will 307 internal redirect, not 301, even if you’ve never visited the site before</a:t>
            </a:r>
          </a:p>
          <a:p>
            <a:r>
              <a:rPr lang="en-US" dirty="0"/>
              <a:t>Guarantees no chance of basic MITM attack.</a:t>
            </a:r>
          </a:p>
          <a:p>
            <a:r>
              <a:rPr lang="en-US" dirty="0"/>
              <a:t>Submit your domain to the list here: </a:t>
            </a:r>
            <a:r>
              <a:rPr lang="en-US" dirty="0">
                <a:hlinkClick r:id="rId3"/>
              </a:rPr>
              <a:t>https://hstspreload.org/</a:t>
            </a:r>
            <a:endParaRPr lang="en-US" dirty="0"/>
          </a:p>
          <a:p>
            <a:r>
              <a:rPr lang="en-US" dirty="0"/>
              <a:t>Add the preload option to your header to confirm your submission.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082E18-E2B1-44E4-B2F8-1E3C993F837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6070CCE-D86A-478D-92AA-95D36243DBA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A1A1B2-94CD-417A-9247-F4CA5EE2418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574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844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Gotchas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You probably don’t want this running when running locally on localhost… unless every website you run locally is HTTPS</a:t>
            </a:r>
          </a:p>
          <a:p>
            <a:r>
              <a:rPr lang="en-US" dirty="0"/>
              <a:t>HTTP and HTTPS often listen on different ports like localhost:5000 for HTTP and localhost:5001 for HTTPS.</a:t>
            </a:r>
          </a:p>
          <a:p>
            <a:pPr lvl="1"/>
            <a:r>
              <a:rPr lang="en-US" dirty="0"/>
              <a:t>If running for localhost:5000 it will redirect to </a:t>
            </a:r>
            <a:r>
              <a:rPr lang="en-US" dirty="0">
                <a:hlinkClick r:id="rId3"/>
              </a:rPr>
              <a:t>https://localhost:5000</a:t>
            </a:r>
            <a:r>
              <a:rPr lang="en-US" dirty="0"/>
              <a:t> which will not bind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HSTS Impact of Retrofitting on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Is everything really HTTPS?</a:t>
            </a:r>
          </a:p>
          <a:p>
            <a:r>
              <a:rPr lang="en-US" dirty="0"/>
              <a:t>Subdomains</a:t>
            </a:r>
          </a:p>
          <a:p>
            <a:r>
              <a:rPr lang="en-US" dirty="0"/>
              <a:t>If you’re planning on going from HTTPS to HTTP in the future for some reason</a:t>
            </a:r>
          </a:p>
          <a:p>
            <a:pPr lvl="1"/>
            <a:r>
              <a:rPr lang="en-US" dirty="0"/>
              <a:t>IDK why though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832475-89DA-414C-A1C2-EF7B4762D48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2547FC0-673B-4C8B-90B9-AED72FB2C0D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8C29CF-7AE0-495F-9A43-8D1D25277CB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2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a web app</a:t>
            </a:r>
          </a:p>
        </p:txBody>
      </p:sp>
      <p:pic>
        <p:nvPicPr>
          <p:cNvPr id="1028" name="Picture 4" descr="Image result for thats me gif">
            <a:extLst>
              <a:ext uri="{FF2B5EF4-FFF2-40B4-BE49-F238E27FC236}">
                <a16:creationId xmlns:a16="http://schemas.microsoft.com/office/drawing/2014/main" id="{54834966-BDD2-42F7-97D2-EEBCA81804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992" y="2662598"/>
            <a:ext cx="4071789" cy="29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595BD5-9992-4FF7-9319-8143331E03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3A3D492-4D22-4F46-9B85-0EB8B0E7F9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8FFFA-F749-4D65-BF33-E941C531C92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Quick word on 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 good idea even if your site is internal</a:t>
            </a:r>
          </a:p>
          <a:p>
            <a:r>
              <a:rPr lang="en-US" dirty="0"/>
              <a:t>Network topology may change</a:t>
            </a:r>
          </a:p>
          <a:p>
            <a:r>
              <a:rPr lang="en-US" dirty="0"/>
              <a:t>Perception to users thanks to Chrome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A1B8F-1DD7-49CC-91F7-D7C7893CB23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AAF694E8-58D7-4B20-A69E-839A8A34D27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E87C9C-7947-4BDF-8C86-BF64480A103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75ABBF1-CC99-4CC4-9C07-E82339B8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15" y="3429000"/>
            <a:ext cx="3723809" cy="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HSTS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677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Used to tell a browser whether or not a page should be rendered in a frame or iframe.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click-jacking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62493F-B565-4B6C-8E18-30BCE45538A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BAC358F-2EE4-47C7-AC5A-990D318790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DCE507-CDF4-4569-959C-48CE1DF9EF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43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E88D5E-3538-4426-B63B-D8895203C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139" y="1778472"/>
            <a:ext cx="4104379" cy="525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X-Frame-Options (XFO)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Directives to choose from</a:t>
            </a:r>
          </a:p>
          <a:p>
            <a:pPr lvl="1"/>
            <a:r>
              <a:rPr lang="en-US" dirty="0"/>
              <a:t>DENY</a:t>
            </a:r>
          </a:p>
          <a:p>
            <a:pPr lvl="2"/>
            <a:r>
              <a:rPr lang="en-US" dirty="0"/>
              <a:t>Prevents any domain from framing your page.  This is the </a:t>
            </a:r>
            <a:r>
              <a:rPr lang="en-US" b="1" u="sng" dirty="0"/>
              <a:t>most secure.</a:t>
            </a:r>
          </a:p>
          <a:p>
            <a:pPr lvl="1"/>
            <a:r>
              <a:rPr lang="en-US" dirty="0"/>
              <a:t>SAMEORIGIN</a:t>
            </a:r>
          </a:p>
          <a:p>
            <a:pPr lvl="2"/>
            <a:r>
              <a:rPr lang="en-US" dirty="0"/>
              <a:t>Only allows framing from the same domain.</a:t>
            </a:r>
          </a:p>
          <a:p>
            <a:pPr lvl="1"/>
            <a:r>
              <a:rPr lang="en-US" dirty="0"/>
              <a:t>ALLOW-FROM https://site1.com</a:t>
            </a:r>
          </a:p>
          <a:p>
            <a:pPr lvl="2"/>
            <a:r>
              <a:rPr lang="en-US" dirty="0"/>
              <a:t>Let’s you specify a single site that can frame your page.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FDEE3-C4F5-4E5E-A4F2-ADF34EFEAAFC}"/>
              </a:ext>
            </a:extLst>
          </p:cNvPr>
          <p:cNvSpPr/>
          <p:nvPr/>
        </p:nvSpPr>
        <p:spPr>
          <a:xfrm>
            <a:off x="5296619" y="1848190"/>
            <a:ext cx="97190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E60CF6-EF39-425A-8D9C-430BFD1C53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8F7897EB-9832-4ACB-BFCA-7BC2408FF2A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C0C5FE-EE8F-4DCD-8D1E-A06DA90951D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1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8992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XFO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Do you know which sites should be </a:t>
            </a:r>
            <a:r>
              <a:rPr lang="en-US" dirty="0" err="1"/>
              <a:t>iframing</a:t>
            </a:r>
            <a:r>
              <a:rPr lang="en-US" dirty="0"/>
              <a:t> your app?</a:t>
            </a:r>
          </a:p>
          <a:p>
            <a:r>
              <a:rPr lang="en-US" dirty="0"/>
              <a:t>I imagine most could just do DENY or at least SAMEORIGIN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6CE570-FBA5-4FCD-8DD6-F60A2F9066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01C8820-DDB7-40BA-8A96-571AE4AAC7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E130DD-260F-4084-B26E-238D5E7D95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678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XFO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5045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A vulnerability in a trusted website where malicious scripts can be injected.</a:t>
            </a:r>
          </a:p>
          <a:p>
            <a:pPr lvl="1"/>
            <a:r>
              <a:rPr lang="en-US" dirty="0"/>
              <a:t>XSS can be used to harvest cookies, tokens, etc. since the script that is loaded appears to be legit.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it comes from input from the user that is not validated or encoded and then re-displaying that to the user.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Taking input from user, save it in a DB and others can see (Twitter, Facebook, etc.)</a:t>
            </a:r>
          </a:p>
          <a:p>
            <a:pPr lvl="2"/>
            <a:r>
              <a:rPr lang="en-US" dirty="0"/>
              <a:t>“Contact Us” or “Feedback” form on your page</a:t>
            </a:r>
          </a:p>
          <a:p>
            <a:pPr lvl="3"/>
            <a:r>
              <a:rPr lang="en-US" dirty="0"/>
              <a:t>Can you put in &lt;script&gt;//something malicious here&lt;/script&gt; and does it get loaded by your email client?</a:t>
            </a:r>
          </a:p>
        </p:txBody>
      </p:sp>
    </p:spTree>
    <p:extLst>
      <p:ext uri="{BB962C8B-B14F-4D97-AF65-F5344CB8AC3E}">
        <p14:creationId xmlns:p14="http://schemas.microsoft.com/office/powerpoint/2010/main" val="149096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5658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XSS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Most modern frameworks help you out here.</a:t>
            </a:r>
          </a:p>
          <a:p>
            <a:r>
              <a:rPr lang="en-US" dirty="0"/>
              <a:t>ASP.NET Core for instance, I have to call </a:t>
            </a:r>
            <a:r>
              <a:rPr lang="en-US" dirty="0" err="1"/>
              <a:t>Html.Raw</a:t>
            </a:r>
            <a:r>
              <a:rPr lang="en-US" dirty="0"/>
              <a:t>() since it encodes by default.</a:t>
            </a:r>
          </a:p>
          <a:p>
            <a:r>
              <a:rPr lang="en-US" dirty="0"/>
              <a:t>React escapes non-props characters by default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C46A4D-B06D-423B-B3C0-AA8D4965F25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9792DA9-68C2-44A8-AABB-E18FC31B4AD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C16243-9384-455A-B119-48E161772C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580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HTTP Security Headers?</a:t>
            </a:r>
          </a:p>
          <a:p>
            <a:r>
              <a:rPr lang="en-US" dirty="0"/>
              <a:t>Why do they matter?</a:t>
            </a:r>
          </a:p>
          <a:p>
            <a:r>
              <a:rPr lang="en-US" dirty="0"/>
              <a:t>HSTS, XFO, XSS, CSP, CTO, RH</a:t>
            </a:r>
            <a:r>
              <a:rPr lang="en-US"/>
              <a:t>, FP</a:t>
            </a:r>
            <a:endParaRPr lang="en-US" dirty="0"/>
          </a:p>
          <a:p>
            <a:pPr lvl="1"/>
            <a:r>
              <a:rPr lang="en-US" dirty="0"/>
              <a:t>What are they</a:t>
            </a:r>
          </a:p>
          <a:p>
            <a:pPr lvl="1"/>
            <a:r>
              <a:rPr lang="en-US" dirty="0"/>
              <a:t>What do they do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Impact on existing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E730E-00D2-4804-9585-726D59DC1AA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7EE6E3C-6759-470C-80A0-1912281DB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A83515-7CD5-4156-9992-559F8729279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XSS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8926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Can be prevented with Content-Security-Policy (CSP)</a:t>
            </a:r>
          </a:p>
          <a:p>
            <a:pPr lvl="1"/>
            <a:r>
              <a:rPr lang="en-US" dirty="0"/>
              <a:t>Among other attacks not just XSS</a:t>
            </a:r>
          </a:p>
          <a:p>
            <a:r>
              <a:rPr lang="en-US" dirty="0">
                <a:hlinkClick r:id="rId3"/>
              </a:rPr>
              <a:t>Old X-XSS-Protection security header is no longer honored by any major browser</a:t>
            </a:r>
            <a:endParaRPr lang="en-US" dirty="0"/>
          </a:p>
          <a:p>
            <a:pPr lvl="1"/>
            <a:r>
              <a:rPr lang="en-US" dirty="0"/>
              <a:t>Edge in 2018</a:t>
            </a:r>
          </a:p>
          <a:p>
            <a:pPr lvl="1"/>
            <a:r>
              <a:rPr lang="en-US" dirty="0"/>
              <a:t>Chrome in 2019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F239B6-393D-4543-BF56-A9CEC3B2E1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FA2DC27-71FE-4D14-A345-44A76082913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753A06-36E3-41D4-967D-A6AD04D7FC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4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Gives the browser an </a:t>
            </a:r>
            <a:r>
              <a:rPr lang="en-US" dirty="0" err="1"/>
              <a:t>allowlist</a:t>
            </a:r>
            <a:r>
              <a:rPr lang="en-US" dirty="0"/>
              <a:t> of sources to load static resources like JS, CSS, images, etc. from.  This </a:t>
            </a:r>
            <a:r>
              <a:rPr lang="en-US" dirty="0" err="1"/>
              <a:t>allowlist</a:t>
            </a:r>
            <a:r>
              <a:rPr lang="en-US" dirty="0"/>
              <a:t> can specify how the resource is loaded (i.e. disabling inline scripts) and where the resource can be loaded from.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can reduce or even eliminate the ability for XSS to occur.</a:t>
            </a:r>
          </a:p>
          <a:p>
            <a:pPr lvl="1"/>
            <a:r>
              <a:rPr lang="en-US" dirty="0"/>
              <a:t>Also limits your attack surface of other kinds of attacks (more later).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6D50A4-F72B-40DD-B552-DB4A793783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D46E5C0-7FDE-4831-B210-40A433B0E0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820196-FDF7-41C2-8AB8-E6F9BEAB6E9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0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864"/>
            <a:ext cx="10515600" cy="517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script-</a:t>
            </a:r>
            <a:r>
              <a:rPr lang="en-US" dirty="0" err="1"/>
              <a:t>src</a:t>
            </a:r>
            <a:r>
              <a:rPr lang="en-US" dirty="0"/>
              <a:t> = the content type you are configuring</a:t>
            </a:r>
          </a:p>
          <a:p>
            <a:r>
              <a:rPr lang="en-US" dirty="0"/>
              <a:t>self = the domain the page is being served on</a:t>
            </a:r>
          </a:p>
          <a:p>
            <a:r>
              <a:rPr lang="en-US" dirty="0"/>
              <a:t>The rest are other domains that are allowed to load scripts from</a:t>
            </a:r>
          </a:p>
          <a:p>
            <a:r>
              <a:rPr lang="en-US" dirty="0"/>
              <a:t>Other values:</a:t>
            </a:r>
          </a:p>
          <a:p>
            <a:pPr lvl="1"/>
            <a:r>
              <a:rPr lang="en-US" dirty="0"/>
              <a:t>unsafe-inline would mean allowing &lt;script&gt; tags or inline event handlers like &lt;button onclick=“</a:t>
            </a:r>
            <a:r>
              <a:rPr lang="en-US" dirty="0" err="1"/>
              <a:t>clickEvent</a:t>
            </a:r>
            <a:r>
              <a:rPr lang="en-US" dirty="0"/>
              <a:t>”&gt;</a:t>
            </a:r>
          </a:p>
          <a:p>
            <a:pPr lvl="1"/>
            <a:r>
              <a:rPr lang="en-US" dirty="0"/>
              <a:t>none means block any use of this content type</a:t>
            </a:r>
          </a:p>
          <a:p>
            <a:r>
              <a:rPr lang="en-US" dirty="0"/>
              <a:t>report-</a:t>
            </a:r>
            <a:r>
              <a:rPr lang="en-US" dirty="0" err="1"/>
              <a:t>uri</a:t>
            </a:r>
            <a:r>
              <a:rPr lang="en-US" dirty="0"/>
              <a:t> = where to send JSON payload with violation information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24379-3F05-4742-9DD1-6B90DAFD10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" r="43696" b="-865"/>
          <a:stretch/>
        </p:blipFill>
        <p:spPr>
          <a:xfrm>
            <a:off x="2536046" y="1783349"/>
            <a:ext cx="8478049" cy="3306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E71821-29A9-467D-B2A3-F937C07B2276}"/>
              </a:ext>
            </a:extLst>
          </p:cNvPr>
          <p:cNvSpPr/>
          <p:nvPr/>
        </p:nvSpPr>
        <p:spPr>
          <a:xfrm>
            <a:off x="4775641" y="1803908"/>
            <a:ext cx="1176230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70163-5C5A-49FE-8F2C-37BC4101C7B8}"/>
              </a:ext>
            </a:extLst>
          </p:cNvPr>
          <p:cNvSpPr/>
          <p:nvPr/>
        </p:nvSpPr>
        <p:spPr>
          <a:xfrm>
            <a:off x="6003985" y="1812913"/>
            <a:ext cx="648344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79B01-4C96-46ED-85F8-D7A794AFC189}"/>
              </a:ext>
            </a:extLst>
          </p:cNvPr>
          <p:cNvSpPr/>
          <p:nvPr/>
        </p:nvSpPr>
        <p:spPr>
          <a:xfrm>
            <a:off x="6688467" y="1809049"/>
            <a:ext cx="4361766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4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79025"/>
          </a:xfrm>
        </p:spPr>
        <p:txBody>
          <a:bodyPr>
            <a:normAutofit/>
          </a:bodyPr>
          <a:lstStyle/>
          <a:p>
            <a:r>
              <a:rPr lang="en-US" dirty="0"/>
              <a:t>In general, the more you allow, the greater your XSS risk.</a:t>
            </a:r>
          </a:p>
          <a:p>
            <a:r>
              <a:rPr lang="en-US" dirty="0"/>
              <a:t>Not allowing inline scripts is one of the biggest wins if you can manage 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CF43A2-3641-45C4-A297-F55D8BAEAF6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973DFC7-6F1B-4D26-A4C2-8361B96AC8C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A64B4-1139-4D5D-B3B5-6BB6595DD98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15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r>
              <a:rPr lang="en-US" dirty="0"/>
              <a:t>There are other ones just like script-</a:t>
            </a:r>
            <a:r>
              <a:rPr lang="en-US" dirty="0" err="1"/>
              <a:t>src</a:t>
            </a:r>
            <a:r>
              <a:rPr lang="en-US" dirty="0"/>
              <a:t> that behave similarly such as:</a:t>
            </a:r>
          </a:p>
          <a:p>
            <a:pPr lvl="1"/>
            <a:r>
              <a:rPr lang="en-US" dirty="0"/>
              <a:t>style-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media-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frame-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font-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And more</a:t>
            </a:r>
          </a:p>
          <a:p>
            <a:r>
              <a:rPr lang="en-US" dirty="0"/>
              <a:t>All take in domains to allow</a:t>
            </a:r>
          </a:p>
          <a:p>
            <a:r>
              <a:rPr lang="en-US" dirty="0"/>
              <a:t>unsafe-inline also works with styles</a:t>
            </a:r>
          </a:p>
          <a:p>
            <a:r>
              <a:rPr lang="en-US" dirty="0"/>
              <a:t>none works with all</a:t>
            </a:r>
          </a:p>
          <a:p>
            <a:pPr lvl="1"/>
            <a:r>
              <a:rPr lang="en-US" dirty="0"/>
              <a:t>i.e. if you want no one to frame your content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4610C-4404-4C18-B1DC-3B3DDB6CA50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F2D9649-938F-41AF-BF3C-1B263EA5BAC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11F208-F380-4F93-96D2-F9DF75F491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87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71280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CSP Impacting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HUGE</a:t>
            </a:r>
          </a:p>
          <a:p>
            <a:r>
              <a:rPr lang="en-US" dirty="0"/>
              <a:t>This is an </a:t>
            </a:r>
            <a:r>
              <a:rPr lang="en-US" dirty="0" err="1"/>
              <a:t>allowlist</a:t>
            </a:r>
            <a:endParaRPr lang="en-US" dirty="0"/>
          </a:p>
          <a:p>
            <a:r>
              <a:rPr lang="en-US" dirty="0"/>
              <a:t>You </a:t>
            </a:r>
            <a:r>
              <a:rPr lang="en-US" b="1" u="sng" dirty="0"/>
              <a:t>must know what your app is doing</a:t>
            </a:r>
            <a:r>
              <a:rPr lang="en-US" b="1" dirty="0"/>
              <a:t> </a:t>
            </a:r>
            <a:r>
              <a:rPr lang="en-US" dirty="0"/>
              <a:t>(inline scripts/styles or not), where it’s loading from (CDN’s, other sources, or not), etc.</a:t>
            </a:r>
          </a:p>
          <a:p>
            <a:r>
              <a:rPr lang="en-US" dirty="0"/>
              <a:t>Configuring this wrong will break your app.</a:t>
            </a:r>
          </a:p>
          <a:p>
            <a:r>
              <a:rPr lang="en-US" dirty="0"/>
              <a:t>Compromise</a:t>
            </a:r>
          </a:p>
          <a:p>
            <a:pPr lvl="1"/>
            <a:r>
              <a:rPr lang="en-US" dirty="0"/>
              <a:t>Set to report only (via Content-Security-Policy-Report-Only instead of Content-Security-Policy), collect data and what your app does, and tweak CSP to that accordingly after a certain period of time.</a:t>
            </a:r>
          </a:p>
          <a:p>
            <a:pPr lvl="1"/>
            <a:r>
              <a:rPr lang="en-US" dirty="0"/>
              <a:t>Start converting inline scripts and the like.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82BE85-8B5C-42D7-A43B-628D228A38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E708BB4-E5E2-4FAC-831A-7980B199D2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3D72AF-03E5-4547-8582-F2A9A8E2222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Content Security Policy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CSP </a:t>
            </a:r>
            <a:r>
              <a:rPr lang="en-US" u="sng" dirty="0"/>
              <a:t>can</a:t>
            </a:r>
            <a:r>
              <a:rPr lang="en-US" dirty="0"/>
              <a:t> override the need for other headers</a:t>
            </a:r>
          </a:p>
          <a:p>
            <a:r>
              <a:rPr lang="en-US" dirty="0"/>
              <a:t>frame-ancestors ‘none’ means no one can embed the page in a frame/iframe.  </a:t>
            </a:r>
          </a:p>
          <a:p>
            <a:pPr lvl="1"/>
            <a:r>
              <a:rPr lang="en-US" dirty="0"/>
              <a:t>This eliminates the need for X-Frame-Options: DENY</a:t>
            </a:r>
          </a:p>
          <a:p>
            <a:r>
              <a:rPr lang="en-US" dirty="0"/>
              <a:t>However, auditors probably still want to see it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D1281-90AB-4A8B-ADAA-5BBEEE2D94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2600B83-7F89-4D31-A126-75411EDF08E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30F851-4681-4CDB-BD4C-71948099443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213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CSP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31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security headers that are out there</a:t>
            </a:r>
          </a:p>
          <a:p>
            <a:r>
              <a:rPr lang="en-US" dirty="0"/>
              <a:t>Why they are needed</a:t>
            </a:r>
          </a:p>
          <a:p>
            <a:r>
              <a:rPr lang="en-US" dirty="0"/>
              <a:t>Write down ones you need to look into when you’re back at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0768D-30C1-4A13-97F3-3C396FD3AE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81FE4A0-03DE-4A7C-B07E-5ECF9189A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B32FEC-F856-4F7B-8AC3-068CCCAEAD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269695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not “sniff” the response and try and determine what’s in the response.  Instead, look at the content-type header and render it according to that.  So if it says it’s text/plain, render it as text/plain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unexpected execution from what the server thinks the response is.  </a:t>
            </a:r>
          </a:p>
          <a:p>
            <a:pPr lvl="1"/>
            <a:r>
              <a:rPr lang="en-US" dirty="0"/>
              <a:t>Especially important if you take uploads from a user and re-display them.  </a:t>
            </a:r>
          </a:p>
          <a:p>
            <a:pPr lvl="1"/>
            <a:r>
              <a:rPr lang="en-US" dirty="0"/>
              <a:t>Someone may upload a .txt file, but it’s really JavaScript and without this option set, the browser may execute the JavaScript.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EDCA1E-09A8-4EED-BABF-DA45FCB5D51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255FD2-554D-4A7D-89F5-2C5B4C3D763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EA60CB-C3D4-4EBF-B217-11AF8B5E404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Browser Sniffing Protection (X-Content-Type-Options)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/>
              <a:t>nosniff</a:t>
            </a:r>
            <a:endParaRPr lang="en-US" dirty="0"/>
          </a:p>
          <a:p>
            <a:pPr lvl="1"/>
            <a:r>
              <a:rPr lang="en-US" dirty="0"/>
              <a:t>Does not have the browser sniff the contents of the response to try and determine what to display</a:t>
            </a:r>
          </a:p>
          <a:p>
            <a:pPr lvl="1"/>
            <a:r>
              <a:rPr lang="en-US" dirty="0"/>
              <a:t>Instead, it just looks at the content-type header and renders it as that.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AF0B8-54F1-4C46-B786-E981D46C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947" y="1879411"/>
            <a:ext cx="4072294" cy="33044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94602A0-19D1-4CBF-A98F-2F167C3ECB9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3967363A-23CD-4DDA-BEBE-284AD428113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82E313-DCE9-41CB-8C5F-76775B30230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7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Very minimal</a:t>
            </a:r>
          </a:p>
          <a:p>
            <a:r>
              <a:rPr lang="en-US" dirty="0"/>
              <a:t>Note: most modern browsers will </a:t>
            </a:r>
            <a:r>
              <a:rPr lang="en-US" i="1" u="sng" dirty="0"/>
              <a:t>not</a:t>
            </a:r>
            <a:r>
              <a:rPr lang="en-US" dirty="0"/>
              <a:t> sniff by default now.</a:t>
            </a:r>
          </a:p>
          <a:p>
            <a:r>
              <a:rPr lang="en-US" dirty="0"/>
              <a:t>IE in compatibility view will still sniff</a:t>
            </a:r>
          </a:p>
          <a:p>
            <a:r>
              <a:rPr lang="en-US" dirty="0"/>
              <a:t>Still shows up on audits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17DA0-257B-46A8-A288-7A464729B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XCTO Impact of Retrofitting to Existing App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04BCE-7F7B-418C-8C6C-CBEDB0DFE97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96E759A-F4E6-48EF-9C16-E1142FB7B56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FBF71A-CE42-4DE2-BCBC-097ED990230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5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XCTO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122141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Referer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Header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When a link is clicked, the browser will send the previous page’s URL in the </a:t>
            </a:r>
            <a:r>
              <a:rPr lang="en-US" dirty="0" err="1"/>
              <a:t>Referer</a:t>
            </a:r>
            <a:r>
              <a:rPr lang="en-US" dirty="0"/>
              <a:t> Request Header.  Allows the server to do something with that data.</a:t>
            </a:r>
          </a:p>
          <a:p>
            <a:r>
              <a:rPr lang="en-US" dirty="0"/>
              <a:t>Useful for tracking a user’s flow through an app</a:t>
            </a:r>
          </a:p>
          <a:p>
            <a:r>
              <a:rPr lang="en-US" dirty="0"/>
              <a:t>Yes it’s misspelled</a:t>
            </a:r>
          </a:p>
          <a:p>
            <a:r>
              <a:rPr lang="en-US" dirty="0"/>
              <a:t>Yes that’s actually how it shows up in the browser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02710A-9BA1-4385-9E80-BFA7CB54F01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64AE71F-727C-4A6E-9A0E-30D07500363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5A6F6-E5F1-4A58-ABEB-5C157336BE3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2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I’ve seen this on my blog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DFED7-AA35-41FF-906A-1027F9D6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84" y="1607161"/>
            <a:ext cx="3428571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2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…and even JIRA/Confluence/OWA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E574-A88E-42F7-B23E-F7ABECC1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32" y="1495506"/>
            <a:ext cx="9211665" cy="52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what should be sent in the </a:t>
            </a:r>
            <a:r>
              <a:rPr lang="en-US" dirty="0" err="1"/>
              <a:t>Referer</a:t>
            </a:r>
            <a:r>
              <a:rPr lang="en-US" dirty="0"/>
              <a:t> header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It helps protect the identity of the source of a page’s visit.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94927B-F37E-4A6E-9F79-738AB3697D0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8593DF3-B48C-4BE1-9E41-D3B9A028319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693543-772A-495F-92C7-ABA04F489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89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Referrer-Policy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no-referrer</a:t>
            </a:r>
          </a:p>
          <a:p>
            <a:pPr lvl="1"/>
            <a:r>
              <a:rPr lang="en-US" dirty="0" err="1"/>
              <a:t>Referer</a:t>
            </a:r>
            <a:r>
              <a:rPr lang="en-US" dirty="0"/>
              <a:t> header is omitted entirely. </a:t>
            </a:r>
            <a:r>
              <a:rPr lang="en-US" b="1" u="sng" dirty="0"/>
              <a:t>Most secure.</a:t>
            </a:r>
          </a:p>
          <a:p>
            <a:r>
              <a:rPr lang="en-US" dirty="0"/>
              <a:t>origin</a:t>
            </a:r>
          </a:p>
          <a:p>
            <a:pPr lvl="1"/>
            <a:r>
              <a:rPr lang="en-US" dirty="0"/>
              <a:t>Only send the domain (i.e. sends example.com instead of example.com/index.html)</a:t>
            </a:r>
          </a:p>
          <a:p>
            <a:r>
              <a:rPr lang="en-US" dirty="0"/>
              <a:t>same-origin</a:t>
            </a:r>
          </a:p>
          <a:p>
            <a:pPr lvl="1"/>
            <a:r>
              <a:rPr lang="en-US" dirty="0"/>
              <a:t>Only send when going to the same domain</a:t>
            </a:r>
          </a:p>
          <a:p>
            <a:r>
              <a:rPr lang="en-US" dirty="0">
                <a:hlinkClick r:id="rId3"/>
              </a:rPr>
              <a:t>And more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AA89B-D810-4EA9-8827-D321ACDAE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748" y="1825625"/>
            <a:ext cx="3747771" cy="42516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E125D8-0111-4D81-B29D-3EA30E47125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D9A6DB9B-4389-486C-9776-EE509A81421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EDE89-CC10-4985-94FB-9479D26A9B5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9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Minimal with the right config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274459-7926-4898-A3F3-6A657AE477D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9E640ED-6B6B-40F9-9F13-9963F9A0287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AF7582-9709-45CE-93AA-68758EB5C7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29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4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6"/>
              </a:rPr>
              <a:t>scottsauber.com</a:t>
            </a:r>
            <a:endParaRPr lang="en-US" dirty="0"/>
          </a:p>
          <a:p>
            <a:r>
              <a:rPr lang="en-US" dirty="0"/>
              <a:t>Not a security expert… but…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648939" y="3253219"/>
            <a:ext cx="2776152" cy="17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5182-8F55-4224-AEA1-6654F7D6FF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83" y="1572955"/>
            <a:ext cx="1521232" cy="15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RP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2303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(Working Draft)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Tells a browser to allow or deny the use of browser features, and allowing granularity of being able to specify specific domains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Allows you to restrict what your own app can do</a:t>
            </a:r>
          </a:p>
          <a:p>
            <a:pPr lvl="2"/>
            <a:r>
              <a:rPr lang="en-US" dirty="0"/>
              <a:t>In case of a XSS vulnerability</a:t>
            </a:r>
          </a:p>
          <a:p>
            <a:pPr lvl="1"/>
            <a:r>
              <a:rPr lang="en-US" dirty="0"/>
              <a:t>Allows you to restrict what 3</a:t>
            </a:r>
            <a:r>
              <a:rPr lang="en-US" baseline="30000" dirty="0"/>
              <a:t>rd</a:t>
            </a:r>
            <a:r>
              <a:rPr lang="en-US" dirty="0"/>
              <a:t> party code can do </a:t>
            </a:r>
          </a:p>
          <a:p>
            <a:pPr lvl="2"/>
            <a:r>
              <a:rPr lang="en-US" dirty="0"/>
              <a:t>Block geolocation, camera, microphone, etc.</a:t>
            </a:r>
          </a:p>
          <a:p>
            <a:pPr lvl="2"/>
            <a:endParaRPr lang="en-US" dirty="0"/>
          </a:p>
          <a:p>
            <a:r>
              <a:rPr lang="en-US" dirty="0"/>
              <a:t>Limited browser support – rename coming to “Permissions Policy”</a:t>
            </a:r>
          </a:p>
        </p:txBody>
      </p:sp>
    </p:spTree>
    <p:extLst>
      <p:ext uri="{BB962C8B-B14F-4D97-AF65-F5344CB8AC3E}">
        <p14:creationId xmlns:p14="http://schemas.microsoft.com/office/powerpoint/2010/main" val="334827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 Is Experimental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85147-E24D-4EFD-890C-7877143C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90" y="1690688"/>
            <a:ext cx="9079210" cy="44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079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Feature-Policy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The feature you are locking down</a:t>
            </a:r>
          </a:p>
          <a:p>
            <a:pPr lvl="1"/>
            <a:r>
              <a:rPr lang="en-US" dirty="0"/>
              <a:t>camera, geolocation, microphone, payment, </a:t>
            </a:r>
            <a:r>
              <a:rPr lang="en-US" dirty="0" err="1"/>
              <a:t>autoplay</a:t>
            </a:r>
            <a:r>
              <a:rPr lang="en-US" dirty="0"/>
              <a:t>, etc.</a:t>
            </a:r>
          </a:p>
          <a:p>
            <a:r>
              <a:rPr lang="en-US" dirty="0"/>
              <a:t>The allow list of who can use this feature</a:t>
            </a:r>
          </a:p>
          <a:p>
            <a:pPr lvl="1"/>
            <a:r>
              <a:rPr lang="en-US" dirty="0"/>
              <a:t>*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none</a:t>
            </a:r>
          </a:p>
          <a:p>
            <a:pPr lvl="1"/>
            <a:r>
              <a:rPr lang="en-US" dirty="0"/>
              <a:t>https://example.com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8737C0-BD7B-4C01-A79D-8FDE2BC9A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847" y="1825625"/>
            <a:ext cx="7846667" cy="4743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CFE57-17DE-4B66-B5E9-3FC4802AAB5F}"/>
              </a:ext>
            </a:extLst>
          </p:cNvPr>
          <p:cNvSpPr/>
          <p:nvPr/>
        </p:nvSpPr>
        <p:spPr>
          <a:xfrm>
            <a:off x="4698521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B2B92-8CD4-4FD7-87AF-6C59DF19932F}"/>
              </a:ext>
            </a:extLst>
          </p:cNvPr>
          <p:cNvSpPr/>
          <p:nvPr/>
        </p:nvSpPr>
        <p:spPr>
          <a:xfrm>
            <a:off x="5794076" y="1870128"/>
            <a:ext cx="1035169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70E462-F58D-4BC1-9EC5-1A0939B081A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3809A93-8BCB-497E-8817-16D783C5F1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402F3F-5C68-4997-9049-2EBFAE67AEB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0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Lock - Free image on Pixabay">
            <a:extLst>
              <a:ext uri="{FF2B5EF4-FFF2-40B4-BE49-F238E27FC236}">
                <a16:creationId xmlns:a16="http://schemas.microsoft.com/office/drawing/2014/main" id="{94D3EABD-7B72-402B-8459-E54290E6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110" y="-18288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26DCBE-EFA4-4158-BEB8-4A2AE2C02E5C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634102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FP Impact of Retrofitting to Existing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Pretty big</a:t>
            </a:r>
          </a:p>
          <a:p>
            <a:r>
              <a:rPr lang="en-US" dirty="0"/>
              <a:t>Know what your site is doing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0E4EEE-FFDE-4127-8881-B51B7FC6111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BCB784F-15CB-4563-8AE9-D88E5E0786D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52B4F-11C7-4305-9581-3E8D995372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1A82FA4-4547-43AC-A4B7-1471827A3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4451" cy="4983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Same idea as Feature-Policy but slightly different syntax</a:t>
            </a:r>
          </a:p>
          <a:p>
            <a:r>
              <a:rPr lang="en-US" dirty="0"/>
              <a:t>The feature you are locking down</a:t>
            </a:r>
          </a:p>
          <a:p>
            <a:r>
              <a:rPr lang="en-US" dirty="0"/>
              <a:t>The allow list of who can use this feature</a:t>
            </a:r>
          </a:p>
          <a:p>
            <a:r>
              <a:rPr lang="en-US" dirty="0"/>
              <a:t>PP will (likely) replace FP, but it has almost zero support today unlike FP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27E968-ADE3-4CCB-9A5C-7C68E712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155" y="1921877"/>
            <a:ext cx="8730106" cy="4743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75A294-4056-4458-974C-83E8F3BC0927}"/>
              </a:ext>
            </a:extLst>
          </p:cNvPr>
          <p:cNvSpPr/>
          <p:nvPr/>
        </p:nvSpPr>
        <p:spPr>
          <a:xfrm>
            <a:off x="4578206" y="1918702"/>
            <a:ext cx="968352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E50671-D0A9-4552-8F15-93541C06AA6E}"/>
              </a:ext>
            </a:extLst>
          </p:cNvPr>
          <p:cNvSpPr/>
          <p:nvPr/>
        </p:nvSpPr>
        <p:spPr>
          <a:xfrm>
            <a:off x="5546558" y="1923996"/>
            <a:ext cx="3404937" cy="429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A6EA96-FCF5-4214-A231-5A0663878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55" y="2400118"/>
            <a:ext cx="7699992" cy="4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5" grpId="0" uiExpand="1" animBg="1"/>
      <p:bldP spid="16" grpId="0" uiExpan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Permissions-Policy is a Working Draft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7F305-489E-4AE3-8BC4-7E551D59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55" y="1838510"/>
            <a:ext cx="6885714" cy="4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8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1AA93BC9-94C9-4E6D-A4FF-F3A7931C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571"/>
            <a:ext cx="54483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DDE237-CBD0-46DF-8D0A-A8B5C8B7CCA1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B7E2F-31E9-4BDE-8519-6858AE73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990" y="0"/>
            <a:ext cx="655701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FP/PP</a:t>
            </a:r>
            <a:br>
              <a:rPr lang="en-US" sz="12000" dirty="0">
                <a:solidFill>
                  <a:schemeClr val="bg1"/>
                </a:solidFill>
                <a:latin typeface="+mn-lt"/>
              </a:rPr>
            </a:br>
            <a:r>
              <a:rPr lang="en-US" sz="12000" dirty="0">
                <a:solidFill>
                  <a:schemeClr val="bg1"/>
                </a:solidFill>
                <a:latin typeface="+mn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70112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test my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</a:t>
            </a:r>
            <a:endParaRPr lang="en-US" dirty="0"/>
          </a:p>
          <a:p>
            <a:r>
              <a:rPr lang="en-US" dirty="0"/>
              <a:t>Run by security expert </a:t>
            </a:r>
            <a:r>
              <a:rPr lang="en-US" dirty="0">
                <a:hlinkClick r:id="rId4"/>
              </a:rPr>
              <a:t>Scott </a:t>
            </a:r>
            <a:r>
              <a:rPr lang="en-US" dirty="0" err="1">
                <a:hlinkClick r:id="rId4"/>
              </a:rPr>
              <a:t>Helme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F6DC69-D4EB-4FAB-8B45-10F358737B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B93EBE7-8BCD-4653-BFA9-C8CDAB8C1F5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A2B464-B99B-46BB-9F4D-D81FF09130F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1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Allows both the client and server to pass additional data along to the request or response to exchange information and inform the other party.</a:t>
            </a:r>
          </a:p>
          <a:p>
            <a:r>
              <a:rPr lang="en-US" dirty="0"/>
              <a:t>Request header examples:</a:t>
            </a:r>
          </a:p>
          <a:p>
            <a:pPr lvl="1"/>
            <a:r>
              <a:rPr lang="en-US" dirty="0"/>
              <a:t>Cookies</a:t>
            </a:r>
          </a:p>
          <a:p>
            <a:pPr lvl="1"/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/>
              <a:t>Response header examples: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Content-type: text/html or application/json</a:t>
            </a:r>
          </a:p>
          <a:p>
            <a:pPr lvl="1"/>
            <a:r>
              <a:rPr lang="en-US" b="1" i="1" dirty="0"/>
              <a:t>Security-related headers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CD87A7-C40C-4500-9AB4-6CEF03742DB3}"/>
              </a:ext>
            </a:extLst>
          </p:cNvPr>
          <p:cNvCxnSpPr>
            <a:cxnSpLocks/>
          </p:cNvCxnSpPr>
          <p:nvPr/>
        </p:nvCxnSpPr>
        <p:spPr>
          <a:xfrm flipH="1">
            <a:off x="4796287" y="5854460"/>
            <a:ext cx="407166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A58D75C-BC38-4012-9C62-53557D3825A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C3062220-71C0-4E31-AB8D-21D95B5871E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4DB61E-CED9-45DD-B0B9-6241BD1E0BD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8F7D5-F9FD-4923-9D19-12914F79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541170"/>
            <a:ext cx="9398000" cy="505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5A185-B753-4B0D-9AB9-7C4743A7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" y="1466392"/>
            <a:ext cx="12161905" cy="4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40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A3DE4-3B23-45B6-BD09-3C5B44AD9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6" y="1399689"/>
            <a:ext cx="11238752" cy="54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5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SecurityHeaders.com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EB817-D42E-4A00-BB63-25A2619E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4" y="1690688"/>
            <a:ext cx="11780952" cy="3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15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If you’re using a WAF (Cloudflare, Incapsula, etc.) they may be adding these for you.</a:t>
            </a:r>
          </a:p>
          <a:p>
            <a:r>
              <a:rPr lang="en-US" dirty="0"/>
              <a:t>Personally, I’d rather let the app add them, avoid vendor-lock in, and get localhost running as close to prod as possible.</a:t>
            </a:r>
          </a:p>
          <a:p>
            <a:r>
              <a:rPr lang="en-US" dirty="0"/>
              <a:t>Sometimes this is hard to do if doing JAM stack</a:t>
            </a:r>
          </a:p>
          <a:p>
            <a:pPr lvl="1"/>
            <a:r>
              <a:rPr lang="en-US" dirty="0" err="1"/>
              <a:t>Lambda@Edge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829939-454D-4B85-B611-4FD8A5352CC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AF518F3-DEFC-4300-90A3-3A268EEE96B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7962B1-6834-4E72-BF63-B784F4C447C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9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HTTP Security Header Awareness</a:t>
            </a:r>
          </a:p>
          <a:p>
            <a:r>
              <a:rPr lang="en-US" dirty="0"/>
              <a:t>At least one HTTP Header or option written down to look into at work</a:t>
            </a:r>
          </a:p>
          <a:p>
            <a:r>
              <a:rPr lang="en-US" dirty="0"/>
              <a:t>There are more Security Headers out there and more coming</a:t>
            </a:r>
          </a:p>
          <a:p>
            <a:r>
              <a:rPr lang="en-US"/>
              <a:t>SecurityHeaders.com</a:t>
            </a:r>
            <a:endParaRPr lang="en-US" dirty="0"/>
          </a:p>
          <a:p>
            <a:r>
              <a:rPr lang="en-US" dirty="0"/>
              <a:t>The web is a scary place</a:t>
            </a:r>
          </a:p>
          <a:p>
            <a:endParaRPr lang="en-US" dirty="0"/>
          </a:p>
        </p:txBody>
      </p:sp>
      <p:pic>
        <p:nvPicPr>
          <p:cNvPr id="2050" name="Picture 2" descr="https://thumbs.gfycat.com/AgonizingDefiantArkshell-small.gif">
            <a:extLst>
              <a:ext uri="{FF2B5EF4-FFF2-40B4-BE49-F238E27FC236}">
                <a16:creationId xmlns:a16="http://schemas.microsoft.com/office/drawing/2014/main" id="{97960E2D-92C6-4535-ADCC-3C450E981EB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4" y="3651093"/>
            <a:ext cx="3633967" cy="29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https://securityheaders.com/</a:t>
            </a:r>
            <a:endParaRPr lang="en-US" dirty="0"/>
          </a:p>
          <a:p>
            <a:r>
              <a:rPr lang="en-US" dirty="0"/>
              <a:t>MDN: </a:t>
            </a:r>
            <a:r>
              <a:rPr lang="en-US" dirty="0">
                <a:hlinkClick r:id="rId4"/>
              </a:rPr>
              <a:t>https://developer.mozilla.org/en-US/docs/Web/HTTP/</a:t>
            </a:r>
            <a:endParaRPr lang="en-US" dirty="0"/>
          </a:p>
          <a:p>
            <a:pPr lvl="1"/>
            <a:r>
              <a:rPr lang="en-US" dirty="0"/>
              <a:t>Http Security on the left </a:t>
            </a:r>
          </a:p>
          <a:p>
            <a:r>
              <a:rPr lang="en-US" dirty="0"/>
              <a:t>Code from demos: </a:t>
            </a:r>
            <a:r>
              <a:rPr lang="en-US" dirty="0">
                <a:hlinkClick r:id="rId5"/>
              </a:rPr>
              <a:t>https://github.com/scottsauber/talks</a:t>
            </a:r>
            <a:endParaRPr lang="en-US" dirty="0"/>
          </a:p>
          <a:p>
            <a:r>
              <a:rPr lang="en-US" dirty="0">
                <a:hlinkClick r:id="rId6"/>
              </a:rPr>
              <a:t>Troy Hunt Pluralsight on Security Headers</a:t>
            </a:r>
            <a:endParaRPr lang="en-US" dirty="0"/>
          </a:p>
          <a:p>
            <a:r>
              <a:rPr lang="en-US" dirty="0"/>
              <a:t>This slide deck is intentionally left detailed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04297-3779-4D23-8801-EABE5EF1136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56BB261-9204-4247-9F4F-3247584BB46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538733-7CB6-4D76-B54F-F15B50F73EF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DD474-9B63-4801-B971-6E213D54209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7D7BFBA6-D8E3-4133-909A-2D02A920BE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23DC95-162C-46CD-801A-C10385AF2CD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HTTP Security Headers?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Response headers that the server responds with to instruct the browser what security rules to enforce when it handles your website’s content.</a:t>
            </a:r>
          </a:p>
          <a:p>
            <a:r>
              <a:rPr lang="en-US" dirty="0"/>
              <a:t>Key value pairs</a:t>
            </a:r>
          </a:p>
          <a:p>
            <a:r>
              <a:rPr lang="en-US" dirty="0"/>
              <a:t>In general, the more security headers you opt-in to sending, the more secure your website is.</a:t>
            </a:r>
          </a:p>
          <a:p>
            <a:r>
              <a:rPr lang="en-US" dirty="0"/>
              <a:t>Most security headers come with multiple options you can configure to tweak the behavior to what you want.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8F2548-373F-4F06-ABBB-5698821CB0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B088CDA-95F8-4C97-B433-7BF3E64565B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3CCC60-A625-4299-9AF4-AE5D1426EBB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53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66B1A0-BC94-4DB0-A637-00D8FD637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272"/>
            <a:ext cx="12192000" cy="442708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41855A-8B4F-46C4-9782-4F8D6EF2E3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81D2C2B4-B643-4E78-B6ED-84772818D76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DA2AF8-74B9-45AE-AC47-513375CC66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92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 Strict Transport Security (HSTS)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it?</a:t>
            </a:r>
          </a:p>
          <a:p>
            <a:pPr lvl="1"/>
            <a:r>
              <a:rPr lang="en-US" dirty="0"/>
              <a:t>It allows websites to tell web browsers to only request this site over HTTPS, not over HTTP.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should I care?</a:t>
            </a:r>
          </a:p>
          <a:p>
            <a:pPr lvl="1"/>
            <a:r>
              <a:rPr lang="en-US" dirty="0"/>
              <a:t>Prevents some classes of man-in-the-middle (MITM) attacks.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F8344E-7E70-4464-8495-217A9FEBCD9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7E8CD407-5BBA-43D9-BF74-E42DC798F92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2F63AB-AB0D-4133-86E4-7D7277AA19E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977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50466</TotalTime>
  <Words>2317</Words>
  <Application>Microsoft Office PowerPoint</Application>
  <PresentationFormat>Widescreen</PresentationFormat>
  <Paragraphs>406</Paragraphs>
  <Slides>68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HTTP Security Headers  You Need To Have  On Your Web Apps</vt:lpstr>
      <vt:lpstr>Audience</vt:lpstr>
      <vt:lpstr>Agenda</vt:lpstr>
      <vt:lpstr>Goals</vt:lpstr>
      <vt:lpstr>Who am I? </vt:lpstr>
      <vt:lpstr>What are HTTP Headers?</vt:lpstr>
      <vt:lpstr>What are HTTP Security Headers?</vt:lpstr>
      <vt:lpstr>PowerPoint Presentation</vt:lpstr>
      <vt:lpstr>HTTP Strict Transport Security (HSTS)</vt:lpstr>
      <vt:lpstr>Without HSTS</vt:lpstr>
      <vt:lpstr>What’s the issue?</vt:lpstr>
      <vt:lpstr>What’s the issue?</vt:lpstr>
      <vt:lpstr>What can happen?</vt:lpstr>
      <vt:lpstr>With HSTS</vt:lpstr>
      <vt:lpstr>HSTS Options</vt:lpstr>
      <vt:lpstr>HSTS Preload List</vt:lpstr>
      <vt:lpstr>HSTS Demo</vt:lpstr>
      <vt:lpstr>HSTS Gotchas</vt:lpstr>
      <vt:lpstr>HSTS Impact of Retrofitting on Existing App</vt:lpstr>
      <vt:lpstr>Quick word on HTTPS</vt:lpstr>
      <vt:lpstr>HSTS Questions</vt:lpstr>
      <vt:lpstr>X-Frame-Options (XFO)</vt:lpstr>
      <vt:lpstr>X-Frame-Options (XFO) Options</vt:lpstr>
      <vt:lpstr>XFO Demo</vt:lpstr>
      <vt:lpstr>XFO Impact of Retrofitting to Existing App</vt:lpstr>
      <vt:lpstr>XFO Questions</vt:lpstr>
      <vt:lpstr>Cross-Site Scripting (XSS)</vt:lpstr>
      <vt:lpstr>XSS Demo</vt:lpstr>
      <vt:lpstr>XSS Final Note</vt:lpstr>
      <vt:lpstr>XSS Questions</vt:lpstr>
      <vt:lpstr>Cross-Site Scripting (XSS)</vt:lpstr>
      <vt:lpstr>Content Security Policy (CSP)</vt:lpstr>
      <vt:lpstr>Content Security Policy (CSP) Options</vt:lpstr>
      <vt:lpstr>Content Security Policy (CSP) Options</vt:lpstr>
      <vt:lpstr>Content Security Policy (CSP) Options</vt:lpstr>
      <vt:lpstr>CSP Demo</vt:lpstr>
      <vt:lpstr>CSP Impacting of Retrofitting to Existing App</vt:lpstr>
      <vt:lpstr>Content Security Policy (CSP)</vt:lpstr>
      <vt:lpstr>CSP Questions</vt:lpstr>
      <vt:lpstr>Browser Sniffing Protection (X-Content-Type-Options)</vt:lpstr>
      <vt:lpstr>Browser Sniffing Protection (X-Content-Type-Options)</vt:lpstr>
      <vt:lpstr>PowerPoint Presentation</vt:lpstr>
      <vt:lpstr>XCTO Questions</vt:lpstr>
      <vt:lpstr>Referer Header background</vt:lpstr>
      <vt:lpstr>I’ve seen this on my blog</vt:lpstr>
      <vt:lpstr>…and even JIRA/Confluence/OWA</vt:lpstr>
      <vt:lpstr>Referrer-Policy</vt:lpstr>
      <vt:lpstr>Referrer-Policy</vt:lpstr>
      <vt:lpstr>RP Impact of Retrofitting to Existing App</vt:lpstr>
      <vt:lpstr>RP Questions</vt:lpstr>
      <vt:lpstr>Feature-Policy (Working Draft)</vt:lpstr>
      <vt:lpstr>Feature-Policy Is Experimental</vt:lpstr>
      <vt:lpstr>Feature-Policy</vt:lpstr>
      <vt:lpstr>FP Demo</vt:lpstr>
      <vt:lpstr>FP Impact of Retrofitting to Existing App</vt:lpstr>
      <vt:lpstr>Permissions-Policy</vt:lpstr>
      <vt:lpstr>Permissions-Policy is a Working Draft</vt:lpstr>
      <vt:lpstr>FP/PP Questions</vt:lpstr>
      <vt:lpstr>How do I test my website?</vt:lpstr>
      <vt:lpstr>SecurityHeaders.com</vt:lpstr>
      <vt:lpstr>SecurityHeaders.com</vt:lpstr>
      <vt:lpstr>SecurityHeaders.com</vt:lpstr>
      <vt:lpstr>SecurityHeaders.com</vt:lpstr>
      <vt:lpstr>Note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Blazor: C# running in the browser via WebAssembly</dc:title>
  <dc:creator>Scott Sauber</dc:creator>
  <cp:lastModifiedBy>Scott</cp:lastModifiedBy>
  <cp:revision>171</cp:revision>
  <dcterms:created xsi:type="dcterms:W3CDTF">2018-06-02T19:36:58Z</dcterms:created>
  <dcterms:modified xsi:type="dcterms:W3CDTF">2021-10-20T02:57:44Z</dcterms:modified>
</cp:coreProperties>
</file>