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63" r:id="rId2"/>
    <p:sldId id="285" r:id="rId3"/>
    <p:sldId id="326" r:id="rId4"/>
    <p:sldId id="322" r:id="rId5"/>
    <p:sldId id="364" r:id="rId6"/>
    <p:sldId id="323" r:id="rId7"/>
    <p:sldId id="331" r:id="rId8"/>
    <p:sldId id="325" r:id="rId9"/>
    <p:sldId id="329" r:id="rId10"/>
    <p:sldId id="365" r:id="rId11"/>
    <p:sldId id="366" r:id="rId12"/>
    <p:sldId id="367" r:id="rId13"/>
    <p:sldId id="324" r:id="rId14"/>
    <p:sldId id="354" r:id="rId15"/>
    <p:sldId id="327" r:id="rId16"/>
    <p:sldId id="344" r:id="rId17"/>
    <p:sldId id="368" r:id="rId18"/>
    <p:sldId id="351" r:id="rId19"/>
    <p:sldId id="345" r:id="rId20"/>
    <p:sldId id="341" r:id="rId21"/>
    <p:sldId id="333" r:id="rId22"/>
    <p:sldId id="334" r:id="rId23"/>
    <p:sldId id="346" r:id="rId24"/>
    <p:sldId id="359" r:id="rId25"/>
    <p:sldId id="357" r:id="rId26"/>
    <p:sldId id="340" r:id="rId27"/>
    <p:sldId id="394" r:id="rId28"/>
    <p:sldId id="348" r:id="rId29"/>
    <p:sldId id="347" r:id="rId30"/>
    <p:sldId id="343" r:id="rId31"/>
    <p:sldId id="349" r:id="rId32"/>
    <p:sldId id="369" r:id="rId33"/>
    <p:sldId id="328" r:id="rId34"/>
    <p:sldId id="337" r:id="rId35"/>
    <p:sldId id="3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74354" autoAdjust="0"/>
  </p:normalViewPr>
  <p:slideViewPr>
    <p:cSldViewPr snapToGrid="0">
      <p:cViewPr varScale="1">
        <p:scale>
          <a:sx n="85" d="100"/>
          <a:sy n="85" d="100"/>
        </p:scale>
        <p:origin x="1587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to GH</a:t>
            </a:r>
          </a:p>
          <a:p>
            <a:r>
              <a:rPr lang="en-US" dirty="0"/>
              <a:t>Login to GH incognito</a:t>
            </a:r>
          </a:p>
          <a:p>
            <a:r>
              <a:rPr lang="en-US" dirty="0"/>
              <a:t>Reset </a:t>
            </a:r>
            <a:r>
              <a:rPr lang="en-US"/>
              <a:t>databases back to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0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19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one is fun because the people who need to implement the monitoring are the ones who are the only ones who can make changes to production.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29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3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Running the same script in every environment increases the likelihood of a successful Production deployment.  If the exact same set of scripts works in every other environment prior to Production, that can give you a lot of confidence that it will work in Production as well.</a:t>
            </a:r>
          </a:p>
          <a:p>
            <a:endParaRPr lang="en-US" dirty="0"/>
          </a:p>
          <a:p>
            <a:r>
              <a:rPr lang="en-US" dirty="0"/>
              <a:t>This is one of the reasons that the “Compare” method I mentioned earlier fails.  Often you are running a deployment for the first time so who knows if you remembered to deploy everything.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51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56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24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079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Devs</a:t>
            </a:r>
            <a:r>
              <a:rPr lang="en-US" dirty="0"/>
              <a:t> + DBA’s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9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9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25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68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update with 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opinion/editorials/implementing-devops-doesnt-get-rid-of-database-administrator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atabase-devop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7xqDBTRpGQ&amp;feature=youtu.be" TargetMode="External"/><Relationship Id="rId5" Type="http://schemas.openxmlformats.org/officeDocument/2006/relationships/hyperlink" Target="https://assets.red-gate.com/solutions/database-devops/state-of-database-devops-2021.pdf" TargetMode="External"/><Relationship Id="rId4" Type="http://schemas.openxmlformats.org/officeDocument/2006/relationships/hyperlink" Target="https://www.red-gate.com/simple-talk/sql/database-devops-sq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meetup.com/iadnu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scottsauber.com/" TargetMode="External"/><Relationship Id="rId4" Type="http://schemas.openxmlformats.org/officeDocument/2006/relationships/hyperlink" Target="https://www.red-gate.com/hub/events/friends-of-rg/friend/ScottSaub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DevOps for Databases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</a:t>
            </a:r>
            <a:r>
              <a:rPr lang="en-US" sz="6000" b="1" u="sng" dirty="0">
                <a:solidFill>
                  <a:schemeClr val="bg1"/>
                </a:solidFill>
              </a:rPr>
              <a:t>people</a:t>
            </a:r>
            <a:r>
              <a:rPr lang="en-US" sz="6000" dirty="0">
                <a:solidFill>
                  <a:schemeClr val="bg1"/>
                </a:solidFill>
              </a:rPr>
              <a:t>, </a:t>
            </a:r>
            <a:r>
              <a:rPr lang="en-US" sz="6000" b="1" u="sng" dirty="0">
                <a:solidFill>
                  <a:schemeClr val="bg1"/>
                </a:solidFill>
              </a:rPr>
              <a:t>process</a:t>
            </a:r>
            <a:r>
              <a:rPr lang="en-US" sz="6000" dirty="0">
                <a:solidFill>
                  <a:schemeClr val="bg1"/>
                </a:solidFill>
              </a:rPr>
              <a:t>, and </a:t>
            </a:r>
            <a:r>
              <a:rPr lang="en-US" sz="6000" b="1" u="sng" dirty="0">
                <a:solidFill>
                  <a:schemeClr val="bg1"/>
                </a:solidFill>
              </a:rPr>
              <a:t>products</a:t>
            </a:r>
            <a:r>
              <a:rPr lang="en-US" sz="6000" dirty="0">
                <a:solidFill>
                  <a:schemeClr val="bg1"/>
                </a:solidFill>
              </a:rPr>
              <a:t>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16986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</a:t>
            </a:r>
            <a:r>
              <a:rPr lang="en-US" sz="6000" b="1" u="sng" dirty="0">
                <a:solidFill>
                  <a:schemeClr val="bg1"/>
                </a:solidFill>
              </a:rPr>
              <a:t>value</a:t>
            </a:r>
            <a:r>
              <a:rPr lang="en-US" sz="6000" dirty="0">
                <a:solidFill>
                  <a:schemeClr val="bg1"/>
                </a:solidFill>
              </a:rPr>
              <a:t> to our </a:t>
            </a:r>
            <a:r>
              <a:rPr lang="en-US" sz="6000" b="1" u="sng" dirty="0">
                <a:solidFill>
                  <a:schemeClr val="bg1"/>
                </a:solidFill>
              </a:rPr>
              <a:t>end users</a:t>
            </a:r>
            <a:r>
              <a:rPr lang="en-US" sz="6000" dirty="0">
                <a:solidFill>
                  <a:schemeClr val="bg1"/>
                </a:solidFill>
              </a:rPr>
              <a:t>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91515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“You can’t change culture and process with a credit card.”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Julie Gunderson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Pager Duty</a:t>
            </a:r>
          </a:p>
        </p:txBody>
      </p:sp>
      <p:pic>
        <p:nvPicPr>
          <p:cNvPr id="1028" name="Picture 4" descr="Julie Gunderson - devopsdays Los Angeles 2020">
            <a:extLst>
              <a:ext uri="{FF2B5EF4-FFF2-40B4-BE49-F238E27FC236}">
                <a16:creationId xmlns:a16="http://schemas.microsoft.com/office/drawing/2014/main" id="{1883C3ED-885F-1A60-7C4C-76D25750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817" y="4770123"/>
            <a:ext cx="2093075" cy="2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8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Desired Outputs of Database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DevOpsifying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order of importance: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is source controlled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deployments are at most a single click of a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Database builds for verification on each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162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A7531-6FAA-4891-B1D7-9FDA6AC126B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669AE34-A5D8-4A0E-9A9E-558B2DCD673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D1216F-E1C7-4AB7-9312-DB51AE563A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BBA1EF-0AB7-496A-3061-36DE641CF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013" y="230951"/>
            <a:ext cx="9879428" cy="5980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30FFC-F326-AB47-F86A-72EEA80870D0}"/>
              </a:ext>
            </a:extLst>
          </p:cNvPr>
          <p:cNvSpPr/>
          <p:nvPr/>
        </p:nvSpPr>
        <p:spPr>
          <a:xfrm>
            <a:off x="4336154" y="1077085"/>
            <a:ext cx="6109324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062DC-E5F8-E18B-2D6C-FAAD9BACB07B}"/>
              </a:ext>
            </a:extLst>
          </p:cNvPr>
          <p:cNvSpPr/>
          <p:nvPr/>
        </p:nvSpPr>
        <p:spPr>
          <a:xfrm>
            <a:off x="4336153" y="1725821"/>
            <a:ext cx="6109324" cy="5583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00E36-133F-F81B-8BD9-A5FF3EB53589}"/>
              </a:ext>
            </a:extLst>
          </p:cNvPr>
          <p:cNvSpPr/>
          <p:nvPr/>
        </p:nvSpPr>
        <p:spPr>
          <a:xfrm>
            <a:off x="2971860" y="4734686"/>
            <a:ext cx="5078226" cy="6058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72%+ of companies do not have automated builds and deploys for their databases</a:t>
            </a:r>
          </a:p>
          <a:p>
            <a:r>
              <a:rPr lang="en-US" dirty="0"/>
              <a:t>Source Control traditionally not built-in to Database tools (SSMS)</a:t>
            </a:r>
          </a:p>
          <a:p>
            <a:r>
              <a:rPr lang="en-US" dirty="0"/>
              <a:t>Sins have been committed in your legacy databases over time</a:t>
            </a:r>
          </a:p>
          <a:p>
            <a:pPr lvl="1"/>
            <a:r>
              <a:rPr lang="en-US" dirty="0"/>
              <a:t>Linked servers, DB hopping</a:t>
            </a:r>
          </a:p>
          <a:p>
            <a:r>
              <a:rPr lang="en-US" dirty="0"/>
              <a:t>Requires </a:t>
            </a:r>
            <a:r>
              <a:rPr lang="en-US" dirty="0" err="1"/>
              <a:t>Devs</a:t>
            </a:r>
            <a:r>
              <a:rPr lang="en-US" dirty="0"/>
              <a:t> + DBA’s to talk to each other</a:t>
            </a:r>
          </a:p>
          <a:p>
            <a:r>
              <a:rPr lang="en-US" dirty="0"/>
              <a:t>DBA’s think they are getting cut out</a:t>
            </a:r>
          </a:p>
          <a:p>
            <a:r>
              <a:rPr lang="en-US" dirty="0"/>
              <a:t>Spoiler: </a:t>
            </a:r>
            <a:r>
              <a:rPr lang="en-US" dirty="0">
                <a:hlinkClick r:id="rId3"/>
              </a:rPr>
              <a:t>they’re not</a:t>
            </a:r>
            <a:r>
              <a:rPr lang="en-US" dirty="0"/>
              <a:t>.  The crappy part of their job is, so they can do more value add work.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E5E0F9-FB00-400A-9324-32500623CDC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BB7FA65-47F2-43B6-94E8-639CD71B004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B2885-3404-40FB-803F-5A8DA741152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19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database is stateful, applications are not (or shouldn’t be.)</a:t>
            </a:r>
          </a:p>
          <a:p>
            <a:r>
              <a:rPr lang="en-US" dirty="0"/>
              <a:t>Rollback of an app is “delete all these files and replace them with these ones….”</a:t>
            </a:r>
          </a:p>
          <a:p>
            <a:r>
              <a:rPr lang="en-US" dirty="0"/>
              <a:t>Rollback of a database requires thought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74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this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lot easier on greenfield databases</a:t>
            </a:r>
          </a:p>
          <a:p>
            <a:r>
              <a:rPr lang="en-US" dirty="0"/>
              <a:t>Start it from the very beginning of a new database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3BD5C8-D911-42CF-995A-8B6EC8F059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620FAF49-E62B-438B-9DF7-32D7C8D705D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36D55-D3C4-43EE-9D3C-B93C509CA78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7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Let’s get to </a:t>
            </a:r>
            <a:r>
              <a:rPr lang="en-US" sz="6600" dirty="0" err="1">
                <a:solidFill>
                  <a:schemeClr val="bg1"/>
                </a:solidFill>
              </a:rPr>
              <a:t>DevOpsing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Structure</a:t>
            </a:r>
          </a:p>
          <a:p>
            <a:pPr lvl="1"/>
            <a:r>
              <a:rPr lang="en-US" dirty="0"/>
              <a:t>Tables, Views, Stored Procedures, etc.</a:t>
            </a:r>
          </a:p>
          <a:p>
            <a:r>
              <a:rPr lang="en-US" dirty="0"/>
              <a:t>Static Data</a:t>
            </a:r>
          </a:p>
          <a:p>
            <a:pPr lvl="1"/>
            <a:r>
              <a:rPr lang="en-US" dirty="0"/>
              <a:t>Data required for the application to run successfully</a:t>
            </a:r>
          </a:p>
          <a:p>
            <a:pPr lvl="1"/>
            <a:r>
              <a:rPr lang="en-US" dirty="0"/>
              <a:t>Lookup Tables, Roles table for users in a system, Configuration values, etc.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A682C-6F2E-4A71-A024-D8C14ECAD43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34BEEED-287F-4297-BEE6-B572DB0CFB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2C4391-B1FE-49B4-A413-C455E99314C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3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/>
              <a:t>Developers + DBA’s who want to automate their database builds and deployments</a:t>
            </a:r>
          </a:p>
          <a:p>
            <a:r>
              <a:rPr lang="en-US" dirty="0"/>
              <a:t>Unsure where to get started</a:t>
            </a:r>
          </a:p>
          <a:p>
            <a:r>
              <a:rPr lang="en-US" dirty="0"/>
              <a:t>Poll</a:t>
            </a:r>
          </a:p>
          <a:p>
            <a:pPr lvl="1"/>
            <a:r>
              <a:rPr lang="en-US" dirty="0"/>
              <a:t>Devs?</a:t>
            </a:r>
          </a:p>
          <a:p>
            <a:pPr lvl="1"/>
            <a:r>
              <a:rPr lang="en-US" dirty="0"/>
              <a:t>DBAs?</a:t>
            </a:r>
          </a:p>
          <a:p>
            <a:pPr lvl="1"/>
            <a:r>
              <a:rPr lang="en-US" dirty="0"/>
              <a:t>Managers?</a:t>
            </a:r>
          </a:p>
          <a:p>
            <a:pPr lvl="1"/>
            <a:r>
              <a:rPr lang="en-US" dirty="0"/>
              <a:t>Other?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 -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r>
              <a:rPr lang="en-US" dirty="0"/>
              <a:t>Migration-based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1F1B22-6701-4D23-A124-D2B46EDCA71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9E0DA7B-614E-445E-9F99-52325FF4A4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7DBD7E-2861-45C0-A210-28945EAE0E0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292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Model-based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 “ideal model” of your DB.</a:t>
            </a:r>
          </a:p>
          <a:p>
            <a:r>
              <a:rPr lang="en-US" dirty="0"/>
              <a:t>Let a tool figure out how to migrate your Production DB to that ideal model.</a:t>
            </a:r>
          </a:p>
          <a:p>
            <a:r>
              <a:rPr lang="en-US" dirty="0"/>
              <a:t>Examples of tools: Redgate SQL Source Control and Microsoft DACPAC</a:t>
            </a:r>
          </a:p>
          <a:p>
            <a:r>
              <a:rPr lang="en-US" dirty="0"/>
              <a:t>I do not prefer this approach</a:t>
            </a:r>
          </a:p>
          <a:p>
            <a:pPr lvl="1"/>
            <a:r>
              <a:rPr lang="en-US" dirty="0"/>
              <a:t>Scenarios like Column Renames</a:t>
            </a:r>
          </a:p>
          <a:p>
            <a:pPr lvl="1"/>
            <a:r>
              <a:rPr lang="en-US" dirty="0"/>
              <a:t>Minimal insight into “how” it got there.</a:t>
            </a:r>
          </a:p>
          <a:p>
            <a:r>
              <a:rPr lang="en-US" dirty="0"/>
              <a:t>This approach is losing mindshare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DAB3C-6A78-4029-9038-491FA3CF315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D6D0F53-1479-4163-A855-CB7297319AD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AD4C0E-E203-49CF-8D37-633F70A39CA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Migration-based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1179"/>
          </a:xfrm>
        </p:spPr>
        <p:txBody>
          <a:bodyPr>
            <a:normAutofit/>
          </a:bodyPr>
          <a:lstStyle/>
          <a:p>
            <a:r>
              <a:rPr lang="en-US" dirty="0"/>
              <a:t>Every change is scripted</a:t>
            </a:r>
          </a:p>
          <a:p>
            <a:r>
              <a:rPr lang="en-US" dirty="0"/>
              <a:t>Scripts are committed to source control</a:t>
            </a:r>
          </a:p>
          <a:p>
            <a:r>
              <a:rPr lang="en-US" dirty="0"/>
              <a:t>Scripts run in order (date-based or #-based)</a:t>
            </a:r>
          </a:p>
          <a:p>
            <a:r>
              <a:rPr lang="en-US" dirty="0"/>
              <a:t>Which scripts have run are kept track in a table</a:t>
            </a:r>
          </a:p>
          <a:p>
            <a:r>
              <a:rPr lang="en-US" dirty="0"/>
              <a:t>Write them up front during dev</a:t>
            </a:r>
          </a:p>
          <a:p>
            <a:r>
              <a:rPr lang="en-US" dirty="0"/>
              <a:t>Run the same scripts in every environment</a:t>
            </a:r>
          </a:p>
          <a:p>
            <a:r>
              <a:rPr lang="en-US" dirty="0"/>
              <a:t>Examples of tools: Flyway, EF Migrations, </a:t>
            </a:r>
            <a:r>
              <a:rPr lang="en-US" dirty="0" err="1"/>
              <a:t>DbUp</a:t>
            </a:r>
            <a:r>
              <a:rPr lang="en-US" dirty="0"/>
              <a:t>,  and </a:t>
            </a:r>
            <a:r>
              <a:rPr lang="en-US" dirty="0" err="1"/>
              <a:t>RoundhousE</a:t>
            </a:r>
            <a:endParaRPr lang="en-US" dirty="0"/>
          </a:p>
          <a:p>
            <a:r>
              <a:rPr lang="en-US" dirty="0"/>
              <a:t>Migration-based is my preferred approach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3EC3D-EB54-4FAE-A29A-6F87EA9701C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F21CB59-BB57-4597-BDC3-FE5D3E7D8F7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422A7A4-70C2-428F-87D1-647CA644A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60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Source Control: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Code + Application Code should live together in the same Source Control Repository</a:t>
            </a:r>
          </a:p>
          <a:p>
            <a:pPr lvl="1"/>
            <a:r>
              <a:rPr lang="en-US" dirty="0"/>
              <a:t>Assuming not a shared database between many apps</a:t>
            </a:r>
          </a:p>
          <a:p>
            <a:r>
              <a:rPr lang="en-US" dirty="0"/>
              <a:t>One Pull Request/Commit for the application code and SQL code</a:t>
            </a:r>
          </a:p>
          <a:p>
            <a:r>
              <a:rPr lang="en-US" dirty="0"/>
              <a:t>Ideally Final Schema and Migrations live together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1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Builds: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Take migrations and deploy them to an independent DB</a:t>
            </a:r>
          </a:p>
          <a:p>
            <a:pPr lvl="1"/>
            <a:r>
              <a:rPr lang="en-US" dirty="0"/>
              <a:t>Spin up new DB for you or have dedicated CI DB</a:t>
            </a:r>
          </a:p>
          <a:p>
            <a:r>
              <a:rPr lang="en-US" dirty="0"/>
              <a:t>Use a Build tool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4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Automated Deployments: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Responsibilities:</a:t>
            </a:r>
          </a:p>
          <a:p>
            <a:pPr lvl="1"/>
            <a:r>
              <a:rPr lang="en-US" dirty="0"/>
              <a:t>Deploy to each Environment</a:t>
            </a:r>
          </a:p>
          <a:p>
            <a:pPr lvl="1"/>
            <a:r>
              <a:rPr lang="en-US" dirty="0"/>
              <a:t>Swap out secrets (i.e. connection strings)</a:t>
            </a:r>
          </a:p>
          <a:p>
            <a:r>
              <a:rPr lang="en-US" dirty="0"/>
              <a:t>Use Deployment tool</a:t>
            </a:r>
          </a:p>
          <a:p>
            <a:r>
              <a:rPr lang="en-US" dirty="0"/>
              <a:t>Octopus Deploy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TeamCity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FC9EB-92C4-4422-8746-157976DD475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3474D92-83F5-460B-AB7F-4D24D8BE4E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810B0E-AE75-4CD7-A41F-C4743AD3AF1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01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Proposed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adds their application code and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Developer commits to a branch and sends a Pull Request for code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Another developer reviews the application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DBA/senior person reviews SQL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both are approved, the code is merged into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is built independently to verify the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Deployments are then a button push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B88D8-5948-4E4C-A6F6-B20E70100A8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19519F-4567-4157-8589-AEC8D0BB70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3F63E-2BAA-41B1-A1AA-84441D97CD6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25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441F67-7D0A-462B-B373-BE7FAC083242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-6060"/>
            <a:ext cx="10515600" cy="68640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Demo using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bg1"/>
                </a:solidFill>
              </a:rPr>
              <a:t>Flyway +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51844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Common Gotcha’s 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Building The Database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pay for the sins of your ancestors</a:t>
            </a:r>
          </a:p>
          <a:p>
            <a:r>
              <a:rPr lang="en-US" dirty="0"/>
              <a:t>Linked Servers</a:t>
            </a:r>
          </a:p>
          <a:p>
            <a:r>
              <a:rPr lang="en-US" dirty="0"/>
              <a:t>Cross-Database Hopping</a:t>
            </a:r>
          </a:p>
          <a:p>
            <a:r>
              <a:rPr lang="en-US" dirty="0"/>
              <a:t>Old Stored Procedures or Views Referencing Old Tables/Columns</a:t>
            </a:r>
          </a:p>
          <a:p>
            <a:r>
              <a:rPr lang="en-US" dirty="0"/>
              <a:t>Multi-tenant challenges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278790-7757-48E3-8988-4EA9F2835B7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B2F9D29-43ED-4D87-A41A-D4C9CAFD7B4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049C2B-FB14-4348-ACE6-F1CED6CF24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Word On Rollbacks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They are usually not worth the headache</a:t>
            </a:r>
          </a:p>
          <a:p>
            <a:r>
              <a:rPr lang="en-US" dirty="0"/>
              <a:t>Why did the deployments succeed in Dev, UAT, etc. but not in Production?</a:t>
            </a:r>
          </a:p>
          <a:p>
            <a:pPr lvl="1"/>
            <a:r>
              <a:rPr lang="en-US" dirty="0"/>
              <a:t>Almost always a failure in people and/or process</a:t>
            </a:r>
          </a:p>
          <a:p>
            <a:r>
              <a:rPr lang="en-US" dirty="0"/>
              <a:t>How do you rollback something destructive (DROP, DELETE, TRUNCATE, etc.)?</a:t>
            </a:r>
          </a:p>
          <a:p>
            <a:r>
              <a:rPr lang="en-US" dirty="0"/>
              <a:t>Contextual</a:t>
            </a:r>
          </a:p>
          <a:p>
            <a:r>
              <a:rPr lang="en-US" dirty="0"/>
              <a:t>Tradeoffs</a:t>
            </a:r>
          </a:p>
          <a:p>
            <a:pPr lvl="1"/>
            <a:r>
              <a:rPr lang="en-US" dirty="0"/>
              <a:t>Restore from backup but lose data in between deployment and restore.</a:t>
            </a:r>
          </a:p>
          <a:p>
            <a:r>
              <a:rPr lang="en-US" dirty="0"/>
              <a:t>Instead: Roll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55E13-339B-4D9C-B0D9-C993084C9B6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F20525-4390-436B-8C51-E8DE1EBA645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B59CE3-606B-495F-8BFF-EF27721B605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91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choices do I need to make?</a:t>
            </a:r>
          </a:p>
          <a:p>
            <a:r>
              <a:rPr lang="en-US" dirty="0"/>
              <a:t>What are the tradeoffs?</a:t>
            </a:r>
          </a:p>
          <a:p>
            <a:r>
              <a:rPr lang="en-US" dirty="0"/>
              <a:t>What tools are out there?</a:t>
            </a:r>
          </a:p>
          <a:p>
            <a:r>
              <a:rPr lang="en-US" dirty="0"/>
              <a:t>What hurdles will I face?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Questions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39A9CE-C7EB-4E97-86E4-7038185B05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2229353B-AF80-4FA1-A290-889FFCA819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A5A6B6-4F71-4CAB-A81F-16ECC891932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People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Mindset shift</a:t>
            </a:r>
          </a:p>
          <a:p>
            <a:r>
              <a:rPr lang="en-US" dirty="0"/>
              <a:t>The more you can force “no one has Prod” access the better</a:t>
            </a:r>
          </a:p>
          <a:p>
            <a:r>
              <a:rPr lang="en-US" dirty="0"/>
              <a:t>Force everything to go through the pipeline.</a:t>
            </a:r>
          </a:p>
          <a:p>
            <a:r>
              <a:rPr lang="en-US" dirty="0"/>
              <a:t>Danny the Deployer</a:t>
            </a:r>
          </a:p>
          <a:p>
            <a:pPr lvl="1"/>
            <a:r>
              <a:rPr lang="en-US" dirty="0"/>
              <a:t>Doesn’t fully buy in to Source Controlling the DB</a:t>
            </a:r>
          </a:p>
          <a:p>
            <a:pPr lvl="1"/>
            <a:r>
              <a:rPr lang="en-US" dirty="0"/>
              <a:t>Goes directly to Prod without Source Controlling</a:t>
            </a:r>
          </a:p>
          <a:p>
            <a:pPr lvl="1"/>
            <a:r>
              <a:rPr lang="en-US" dirty="0"/>
              <a:t>Inevitably causes pain later</a:t>
            </a:r>
          </a:p>
          <a:p>
            <a:pPr lvl="1"/>
            <a:r>
              <a:rPr lang="en-US" dirty="0"/>
              <a:t>“I’ll just do this, this one time.”</a:t>
            </a:r>
          </a:p>
          <a:p>
            <a:r>
              <a:rPr lang="en-US" dirty="0" err="1"/>
              <a:t>Devs</a:t>
            </a:r>
            <a:r>
              <a:rPr lang="en-US" dirty="0"/>
              <a:t> + DBA’s Need To Work Together</a:t>
            </a:r>
          </a:p>
          <a:p>
            <a:r>
              <a:rPr lang="en-US" dirty="0"/>
              <a:t>Customer focus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E59A09-8FE8-4F86-AFDF-8CABC73297D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12DE6EE-FBD7-4B79-81E1-06C7E9AD3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DCC15C-9559-4042-A929-F904888E4F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2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 migrations-based approach</a:t>
            </a:r>
          </a:p>
          <a:p>
            <a:r>
              <a:rPr lang="en-US" dirty="0"/>
              <a:t>Source Control your DB</a:t>
            </a:r>
          </a:p>
          <a:p>
            <a:r>
              <a:rPr lang="en-US" dirty="0"/>
              <a:t>Auto Deploy the Source Controlled Migrations</a:t>
            </a:r>
          </a:p>
          <a:p>
            <a:r>
              <a:rPr lang="en-US" dirty="0"/>
              <a:t>Tools you can use</a:t>
            </a:r>
          </a:p>
          <a:p>
            <a:r>
              <a:rPr lang="en-US" dirty="0"/>
              <a:t>Gotcha’s – tools, existing DB sins, and people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ABA4E8-590A-4FEC-972A-F44D50687C8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E93DBAE3-996B-487B-83CB-DC61CC3A5F7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1C4811-396B-466D-BD6C-71156B4CA17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You can do this…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…does your organization want to?</a:t>
            </a:r>
          </a:p>
        </p:txBody>
      </p:sp>
    </p:spTree>
    <p:extLst>
      <p:ext uri="{BB962C8B-B14F-4D97-AF65-F5344CB8AC3E}">
        <p14:creationId xmlns:p14="http://schemas.microsoft.com/office/powerpoint/2010/main" val="239686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29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416"/>
            <a:ext cx="10515600" cy="499128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https://github.com/scottsauber/database-devops</a:t>
            </a:r>
          </a:p>
          <a:p>
            <a:r>
              <a:rPr lang="en-US" dirty="0">
                <a:hlinkClick r:id="rId3"/>
              </a:rPr>
              <a:t>Redgate Simple Talk Blogs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Redgate Database DevOps Blogs</a:t>
            </a:r>
            <a:endParaRPr lang="en-US" dirty="0"/>
          </a:p>
          <a:p>
            <a:r>
              <a:rPr lang="en-US" dirty="0">
                <a:hlinkClick r:id="rId5"/>
              </a:rPr>
              <a:t>State of DB DevOps 2021 Survey</a:t>
            </a:r>
            <a:endParaRPr lang="en-US" dirty="0"/>
          </a:p>
          <a:p>
            <a:r>
              <a:rPr lang="en-US" dirty="0">
                <a:hlinkClick r:id="rId6"/>
              </a:rPr>
              <a:t>DB DevOps with Jeffrey Palermo and Paul </a:t>
            </a:r>
            <a:r>
              <a:rPr lang="en-US" dirty="0" err="1">
                <a:hlinkClick r:id="rId6"/>
              </a:rPr>
              <a:t>Stovell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8AA852F-8144-4654-A718-45023EBD244A}"/>
              </a:ext>
            </a:extLst>
          </p:cNvPr>
          <p:cNvSpPr txBox="1">
            <a:spLocks/>
          </p:cNvSpPr>
          <p:nvPr/>
        </p:nvSpPr>
        <p:spPr>
          <a:xfrm>
            <a:off x="-1" y="6163821"/>
            <a:ext cx="3272287" cy="474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Slides at scottsauber.com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59DCDD-F20B-4E58-99D7-B99011E9ADD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DE5226C1-7713-4F2E-8C4E-9F4437ABC97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7E3A60-8D70-4696-8F69-518E4868A60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7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267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Ramp up on how to implement automation to your databases</a:t>
            </a:r>
          </a:p>
          <a:p>
            <a:r>
              <a:rPr lang="en-US" dirty="0"/>
              <a:t>Know the options and tradeoffs of different approaches and tools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78399-2C07-4C03-AFE3-BAF8819A0F5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A5EFB3A-0D3B-49D2-A6EF-45953786F02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908455-D573-485A-9978-A83E03823E4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Lean </a:t>
            </a:r>
            <a:r>
              <a:rPr lang="en-US" dirty="0" err="1"/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3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/>
              <a:t>Automated dozens of databases</a:t>
            </a:r>
          </a:p>
          <a:p>
            <a:r>
              <a:rPr lang="en-US" dirty="0">
                <a:hlinkClick r:id="rId4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5"/>
              </a:rPr>
              <a:t>scottsauber.com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6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755454" y="3650513"/>
            <a:ext cx="3627374" cy="223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8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Typical manual workflows for database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351338"/>
          </a:xfrm>
        </p:spPr>
        <p:txBody>
          <a:bodyPr/>
          <a:lstStyle/>
          <a:p>
            <a:r>
              <a:rPr lang="en-US" dirty="0"/>
              <a:t>Devs write, review, and deploy the SQL</a:t>
            </a:r>
          </a:p>
          <a:p>
            <a:r>
              <a:rPr lang="en-US" dirty="0"/>
              <a:t>Devs write the SQL and give to DBA to review and deploy</a:t>
            </a:r>
          </a:p>
          <a:p>
            <a:r>
              <a:rPr lang="en-US" dirty="0"/>
              <a:t>Devs tell DBA’s what they want, DBA’s write, review and deploy the SQL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 manual workflow may look like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approach (i.e. </a:t>
            </a:r>
            <a:r>
              <a:rPr lang="en-US" dirty="0" err="1"/>
              <a:t>RedGate</a:t>
            </a:r>
            <a:r>
              <a:rPr lang="en-US" dirty="0"/>
              <a:t> SQL Compare, pgadmin4)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That DB is then compared to a Prod or Prod-like DB to compare changes</a:t>
            </a:r>
          </a:p>
          <a:p>
            <a:pPr lvl="1"/>
            <a:r>
              <a:rPr lang="en-US" dirty="0"/>
              <a:t>Tool generates script to deploy</a:t>
            </a:r>
          </a:p>
          <a:p>
            <a:pPr lvl="1"/>
            <a:r>
              <a:rPr lang="en-US" dirty="0"/>
              <a:t>Script is deployed to Prod</a:t>
            </a:r>
          </a:p>
          <a:p>
            <a:r>
              <a:rPr lang="en-US" dirty="0"/>
              <a:t>Gather SQL Scripts approach</a:t>
            </a:r>
          </a:p>
          <a:p>
            <a:pPr lvl="1"/>
            <a:r>
              <a:rPr lang="en-US" dirty="0"/>
              <a:t>Developer/DBA works on a development DB</a:t>
            </a:r>
          </a:p>
          <a:p>
            <a:pPr lvl="1"/>
            <a:r>
              <a:rPr lang="en-US" dirty="0"/>
              <a:t>Developer/DBA accumulates scripts </a:t>
            </a:r>
          </a:p>
          <a:p>
            <a:pPr lvl="1"/>
            <a:r>
              <a:rPr lang="en-US" dirty="0"/>
              <a:t>Developer/DBA runs scripts against Prod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304380-49D7-4210-BE13-1531F041A31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99AF6E-17ED-4CFF-A2AC-98959E247D4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AB098B-41BC-4785-8167-1197C1993D1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wrong with these approaches?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0267"/>
          </a:xfrm>
        </p:spPr>
        <p:txBody>
          <a:bodyPr>
            <a:normAutofit/>
          </a:bodyPr>
          <a:lstStyle/>
          <a:p>
            <a:r>
              <a:rPr lang="en-US" dirty="0"/>
              <a:t>No Source Control</a:t>
            </a:r>
          </a:p>
          <a:p>
            <a:pPr lvl="1"/>
            <a:r>
              <a:rPr lang="en-US" dirty="0"/>
              <a:t>No traceability</a:t>
            </a:r>
          </a:p>
          <a:p>
            <a:r>
              <a:rPr lang="en-US" dirty="0"/>
              <a:t>Manual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Easy for mistakes</a:t>
            </a:r>
          </a:p>
          <a:p>
            <a:pPr lvl="1"/>
            <a:r>
              <a:rPr lang="en-US" dirty="0"/>
              <a:t>Script order can get out of whack</a:t>
            </a:r>
          </a:p>
          <a:p>
            <a:r>
              <a:rPr lang="en-US" dirty="0"/>
              <a:t>Development DB + Prod DB could be out of sync</a:t>
            </a:r>
          </a:p>
          <a:p>
            <a:pPr lvl="1"/>
            <a:r>
              <a:rPr lang="en-US" dirty="0"/>
              <a:t>Changes in behavior</a:t>
            </a:r>
          </a:p>
          <a:p>
            <a:pPr lvl="1"/>
            <a:r>
              <a:rPr lang="en-US" dirty="0"/>
              <a:t>Overwriting others (</a:t>
            </a:r>
            <a:r>
              <a:rPr lang="en-US" dirty="0" err="1"/>
              <a:t>sprocs</a:t>
            </a:r>
            <a:r>
              <a:rPr lang="en-US" dirty="0"/>
              <a:t>, views)</a:t>
            </a:r>
          </a:p>
          <a:p>
            <a:r>
              <a:rPr lang="en-US" dirty="0"/>
              <a:t>Hard to pull in others changes (no forced CI)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A2E3AB-37BE-45BB-90ED-70681EBA4A6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903BB70-DB16-486A-A4FB-B13A027C699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FE566-6120-4393-B21B-47B5B7F13C1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31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DDD3F-B359-C04B-9FC0-918A48C59F5A}"/>
              </a:ext>
            </a:extLst>
          </p:cNvPr>
          <p:cNvSpPr/>
          <p:nvPr/>
        </p:nvSpPr>
        <p:spPr>
          <a:xfrm>
            <a:off x="-19458" y="-6059"/>
            <a:ext cx="12211458" cy="6864059"/>
          </a:xfrm>
          <a:prstGeom prst="rect">
            <a:avLst/>
          </a:prstGeom>
          <a:solidFill>
            <a:srgbClr val="0F6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916138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“DevOps is the union of people, process, and products to enable continuous delivery of value to our end users.”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FD54-EA7C-3EC2-75F1-2A456436E0E3}"/>
              </a:ext>
            </a:extLst>
          </p:cNvPr>
          <p:cNvSpPr/>
          <p:nvPr/>
        </p:nvSpPr>
        <p:spPr>
          <a:xfrm>
            <a:off x="8747708" y="4706366"/>
            <a:ext cx="3794487" cy="2151634"/>
          </a:xfrm>
          <a:prstGeom prst="rect">
            <a:avLst/>
          </a:prstGeom>
          <a:blipFill dpi="0" rotWithShape="1">
            <a:blip r:embed="rId3">
              <a:duotone>
                <a:prstClr val="black"/>
                <a:srgbClr val="0F69B6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989" b="91676" l="10000" r="90000">
                          <a14:foregroundMark x1="47750" y1="42841" x2="50187" y2="50499"/>
                          <a14:foregroundMark x1="50187" y1="50499" x2="51125" y2="43174"/>
                          <a14:foregroundMark x1="51125" y1="43174" x2="47250" y2="42952"/>
                          <a14:foregroundMark x1="41688" y1="87236" x2="42688" y2="96781"/>
                          <a14:foregroundMark x1="42688" y1="96781" x2="52500" y2="99889"/>
                          <a14:foregroundMark x1="52500" y1="99889" x2="66938" y2="99223"/>
                          <a14:foregroundMark x1="66938" y1="99223" x2="64813" y2="91676"/>
                          <a14:foregroundMark x1="64813" y1="91676" x2="58313" y2="79689"/>
                          <a14:backgroundMark x1="8438" y1="55938" x2="30375" y2="59933"/>
                          <a14:backgroundMark x1="30375" y1="59933" x2="34750" y2="58269"/>
                          <a14:backgroundMark x1="34750" y1="58269" x2="31313" y2="66038"/>
                          <a14:backgroundMark x1="31313" y1="66038" x2="11125" y2="64040"/>
                          <a14:backgroundMark x1="11125" y1="64040" x2="8563" y2="59267"/>
                          <a14:backgroundMark x1="34375" y1="55494" x2="37750" y2="59267"/>
                          <a14:backgroundMark x1="37750" y1="59267" x2="34625" y2="63818"/>
                          <a14:backgroundMark x1="34625" y1="63818" x2="33563" y2="55383"/>
                          <a14:backgroundMark x1="69125" y1="57048" x2="71125" y2="63374"/>
                          <a14:backgroundMark x1="71125" y1="63374" x2="87750" y2="65927"/>
                          <a14:backgroundMark x1="87750" y1="65927" x2="93250" y2="64706"/>
                          <a14:backgroundMark x1="93250" y1="64706" x2="91625" y2="19090"/>
                          <a14:backgroundMark x1="91625" y1="19090" x2="85250" y2="1110"/>
                          <a14:backgroundMark x1="85250" y1="1110" x2="80688" y2="4550"/>
                          <a14:backgroundMark x1="80688" y1="4550" x2="79875" y2="19534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 l="-89241" t="-22502" r="-69215" b="-13388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80B1D9-9FB8-E84C-ADC0-FC62BAD04F38}"/>
              </a:ext>
            </a:extLst>
          </p:cNvPr>
          <p:cNvSpPr txBox="1">
            <a:spLocks/>
          </p:cNvSpPr>
          <p:nvPr/>
        </p:nvSpPr>
        <p:spPr>
          <a:xfrm>
            <a:off x="3970216" y="5095630"/>
            <a:ext cx="7991230" cy="19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bg1"/>
                </a:solidFill>
              </a:rPr>
              <a:t>Donovan Brown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02219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16706</TotalTime>
  <Words>1393</Words>
  <Application>Microsoft Office PowerPoint</Application>
  <PresentationFormat>Widescreen</PresentationFormat>
  <Paragraphs>273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DevOps for Databases</vt:lpstr>
      <vt:lpstr>Audience</vt:lpstr>
      <vt:lpstr>Agenda</vt:lpstr>
      <vt:lpstr>Goals</vt:lpstr>
      <vt:lpstr>Who am I? </vt:lpstr>
      <vt:lpstr>Typical manual workflows for database changes</vt:lpstr>
      <vt:lpstr>What a manual workflow may look like today</vt:lpstr>
      <vt:lpstr>What’s wrong with these approaches?</vt:lpstr>
      <vt:lpstr>PowerPoint Presentation</vt:lpstr>
      <vt:lpstr>PowerPoint Presentation</vt:lpstr>
      <vt:lpstr>PowerPoint Presentation</vt:lpstr>
      <vt:lpstr>PowerPoint Presentation</vt:lpstr>
      <vt:lpstr>Desired Outputs of Database DevOpsifying</vt:lpstr>
      <vt:lpstr>PowerPoint Presentation</vt:lpstr>
      <vt:lpstr>Why is this hard?</vt:lpstr>
      <vt:lpstr>Why is this hard?</vt:lpstr>
      <vt:lpstr>Why is this hard?</vt:lpstr>
      <vt:lpstr>PowerPoint Presentation</vt:lpstr>
      <vt:lpstr>Source Control: What</vt:lpstr>
      <vt:lpstr>Source Control: How - Methodologies</vt:lpstr>
      <vt:lpstr>Source Control: Model-based</vt:lpstr>
      <vt:lpstr>Source Control: Migration-based</vt:lpstr>
      <vt:lpstr>Source Control: How</vt:lpstr>
      <vt:lpstr>Automated Builds: How</vt:lpstr>
      <vt:lpstr>Automated Deployments: How</vt:lpstr>
      <vt:lpstr>Proposed Workflow</vt:lpstr>
      <vt:lpstr>PowerPoint Presentation</vt:lpstr>
      <vt:lpstr>Common Gotcha’s Building The Database</vt:lpstr>
      <vt:lpstr>A Word On Rollbacks</vt:lpstr>
      <vt:lpstr>People Challenges</vt:lpstr>
      <vt:lpstr>Takeaways</vt:lpstr>
      <vt:lpstr>PowerPoint Presentation</vt:lpstr>
      <vt:lpstr>Resources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DevOps</dc:title>
  <dc:creator>Scott Sauber</dc:creator>
  <cp:lastModifiedBy>Scott</cp:lastModifiedBy>
  <cp:revision>62</cp:revision>
  <dcterms:created xsi:type="dcterms:W3CDTF">2019-06-08T15:53:23Z</dcterms:created>
  <dcterms:modified xsi:type="dcterms:W3CDTF">2022-05-10T22:00:01Z</dcterms:modified>
</cp:coreProperties>
</file>