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63" r:id="rId2"/>
    <p:sldId id="285" r:id="rId3"/>
    <p:sldId id="326" r:id="rId4"/>
    <p:sldId id="322" r:id="rId5"/>
    <p:sldId id="364" r:id="rId6"/>
    <p:sldId id="323" r:id="rId7"/>
    <p:sldId id="331" r:id="rId8"/>
    <p:sldId id="325" r:id="rId9"/>
    <p:sldId id="329" r:id="rId10"/>
    <p:sldId id="365" r:id="rId11"/>
    <p:sldId id="366" r:id="rId12"/>
    <p:sldId id="367" r:id="rId13"/>
    <p:sldId id="324" r:id="rId14"/>
    <p:sldId id="354" r:id="rId15"/>
    <p:sldId id="327" r:id="rId16"/>
    <p:sldId id="344" r:id="rId17"/>
    <p:sldId id="368" r:id="rId18"/>
    <p:sldId id="351" r:id="rId19"/>
    <p:sldId id="345" r:id="rId20"/>
    <p:sldId id="341" r:id="rId21"/>
    <p:sldId id="333" r:id="rId22"/>
    <p:sldId id="334" r:id="rId23"/>
    <p:sldId id="346" r:id="rId24"/>
    <p:sldId id="359" r:id="rId25"/>
    <p:sldId id="357" r:id="rId26"/>
    <p:sldId id="340" r:id="rId27"/>
    <p:sldId id="394" r:id="rId28"/>
    <p:sldId id="348" r:id="rId29"/>
    <p:sldId id="395" r:id="rId30"/>
    <p:sldId id="347" r:id="rId31"/>
    <p:sldId id="343" r:id="rId32"/>
    <p:sldId id="349" r:id="rId33"/>
    <p:sldId id="328" r:id="rId34"/>
    <p:sldId id="369" r:id="rId35"/>
    <p:sldId id="337" r:id="rId36"/>
    <p:sldId id="3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71056" autoAdjust="0"/>
  </p:normalViewPr>
  <p:slideViewPr>
    <p:cSldViewPr snapToGrid="0">
      <p:cViewPr varScale="1">
        <p:scale>
          <a:sx n="82" d="100"/>
          <a:sy n="82" d="100"/>
        </p:scale>
        <p:origin x="11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GH as me</a:t>
            </a:r>
          </a:p>
          <a:p>
            <a:r>
              <a:rPr lang="en-US" dirty="0"/>
              <a:t>Login to GH incognito as </a:t>
            </a:r>
            <a:r>
              <a:rPr lang="en-US" dirty="0" err="1"/>
              <a:t>scottsauberthedba</a:t>
            </a:r>
            <a:endParaRPr lang="en-US" dirty="0"/>
          </a:p>
          <a:p>
            <a:r>
              <a:rPr lang="en-US" dirty="0"/>
              <a:t>Open VS Code to database-</a:t>
            </a:r>
            <a:r>
              <a:rPr lang="en-US" dirty="0" err="1"/>
              <a:t>devops</a:t>
            </a:r>
            <a:r>
              <a:rPr lang="en-US" dirty="0"/>
              <a:t> project</a:t>
            </a:r>
          </a:p>
          <a:p>
            <a:r>
              <a:rPr lang="en-US" dirty="0"/>
              <a:t>Open Data Grip</a:t>
            </a:r>
          </a:p>
          <a:p>
            <a:r>
              <a:rPr lang="en-US" dirty="0"/>
              <a:t>Make sure docker compose down has been ran</a:t>
            </a:r>
          </a:p>
          <a:p>
            <a:r>
              <a:rPr lang="en-US" dirty="0"/>
              <a:t>Try to connect to Postgres Azure DBs to make sure that’s good</a:t>
            </a:r>
          </a:p>
          <a:p>
            <a:r>
              <a:rPr lang="en-US" dirty="0"/>
              <a:t>Reset databases back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Flyway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SQL folder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Versioneds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Repeatables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docker compose up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logs flyway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Flyway_Schema_History</a:t>
            </a:r>
            <a:r>
              <a:rPr lang="en-US" dirty="0"/>
              <a:t> 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column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compose up to test locally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 logs flyway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Send PR</a:t>
            </a:r>
          </a:p>
          <a:p>
            <a:pPr marL="171450" indent="-171450">
              <a:buFontTx/>
              <a:buChar char="-"/>
            </a:pPr>
            <a:r>
              <a:rPr lang="en-US" dirty="0"/>
              <a:t>Watch it deploy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4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2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database-devop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7xqDBTRpGQ&amp;feature=youtu.be" TargetMode="External"/><Relationship Id="rId5" Type="http://schemas.openxmlformats.org/officeDocument/2006/relationships/hyperlink" Target="https://assets.red-gate.com/solutions/database-devops/state-of-database-devops-2021.pdf" TargetMode="External"/><Relationship Id="rId4" Type="http://schemas.openxmlformats.org/officeDocument/2006/relationships/hyperlink" Target="https://www.red-gate.com/simple-talk/sql/database-devops-sql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red-gate.com/hub/events/friends-of-rg/friend/ScottSauber" TargetMode="External"/><Relationship Id="rId4" Type="http://schemas.openxmlformats.org/officeDocument/2006/relationships/hyperlink" Target="https://mvp.microsoft.com/en-US/mvp/profile/13569306-1e9e-ed11-83ff-000d3a5600f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37160"/>
            <a:ext cx="12192000" cy="69723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DevOps for Databases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</a:t>
            </a:r>
            <a:r>
              <a:rPr lang="en-US" sz="6000" b="1" u="sng" dirty="0">
                <a:solidFill>
                  <a:schemeClr val="bg1"/>
                </a:solidFill>
              </a:rPr>
              <a:t>people</a:t>
            </a:r>
            <a:r>
              <a:rPr lang="en-US" sz="6000" dirty="0">
                <a:solidFill>
                  <a:schemeClr val="bg1"/>
                </a:solidFill>
              </a:rPr>
              <a:t>, </a:t>
            </a:r>
            <a:r>
              <a:rPr lang="en-US" sz="6000" b="1" u="sng" dirty="0">
                <a:solidFill>
                  <a:schemeClr val="bg1"/>
                </a:solidFill>
              </a:rPr>
              <a:t>process</a:t>
            </a:r>
            <a:r>
              <a:rPr lang="en-US" sz="6000" dirty="0">
                <a:solidFill>
                  <a:schemeClr val="bg1"/>
                </a:solidFill>
              </a:rPr>
              <a:t>, and </a:t>
            </a:r>
            <a:r>
              <a:rPr lang="en-US" sz="6000" b="1" u="sng" dirty="0">
                <a:solidFill>
                  <a:schemeClr val="bg1"/>
                </a:solidFill>
              </a:rPr>
              <a:t>products</a:t>
            </a:r>
            <a:r>
              <a:rPr lang="en-US" sz="6000" dirty="0">
                <a:solidFill>
                  <a:schemeClr val="bg1"/>
                </a:solidFill>
              </a:rPr>
              <a:t>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69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</a:t>
            </a:r>
            <a:r>
              <a:rPr lang="en-US" sz="6000" b="1" u="sng" dirty="0">
                <a:solidFill>
                  <a:schemeClr val="bg1"/>
                </a:solidFill>
              </a:rPr>
              <a:t>value</a:t>
            </a:r>
            <a:r>
              <a:rPr lang="en-US" sz="6000" dirty="0">
                <a:solidFill>
                  <a:schemeClr val="bg1"/>
                </a:solidFill>
              </a:rPr>
              <a:t> to our </a:t>
            </a:r>
            <a:r>
              <a:rPr lang="en-US" sz="6000" b="1" u="sng" dirty="0">
                <a:solidFill>
                  <a:schemeClr val="bg1"/>
                </a:solidFill>
              </a:rPr>
              <a:t>end users</a:t>
            </a:r>
            <a:r>
              <a:rPr lang="en-US" sz="60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151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“You can’t change culture and process with a credit card.”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Julie Gunderson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Pager Duty</a:t>
            </a:r>
          </a:p>
        </p:txBody>
      </p:sp>
      <p:pic>
        <p:nvPicPr>
          <p:cNvPr id="1028" name="Picture 4" descr="Julie Gunderson - devopsdays Los Angeles 2020">
            <a:extLst>
              <a:ext uri="{FF2B5EF4-FFF2-40B4-BE49-F238E27FC236}">
                <a16:creationId xmlns:a16="http://schemas.microsoft.com/office/drawing/2014/main" id="{1883C3ED-885F-1A60-7C4C-76D25750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17" y="4770123"/>
            <a:ext cx="2093075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Outcomes of Database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BBA1EF-0AB7-496A-3061-36DE641C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13" y="230951"/>
            <a:ext cx="9879428" cy="5980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30FFC-F326-AB47-F86A-72EEA80870D0}"/>
              </a:ext>
            </a:extLst>
          </p:cNvPr>
          <p:cNvSpPr/>
          <p:nvPr/>
        </p:nvSpPr>
        <p:spPr>
          <a:xfrm>
            <a:off x="4336154" y="1077085"/>
            <a:ext cx="6109324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062DC-E5F8-E18B-2D6C-FAAD9BACB07B}"/>
              </a:ext>
            </a:extLst>
          </p:cNvPr>
          <p:cNvSpPr/>
          <p:nvPr/>
        </p:nvSpPr>
        <p:spPr>
          <a:xfrm>
            <a:off x="4336153" y="1725821"/>
            <a:ext cx="6109324" cy="558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00E36-133F-F81B-8BD9-A5FF3EB53589}"/>
              </a:ext>
            </a:extLst>
          </p:cNvPr>
          <p:cNvSpPr/>
          <p:nvPr/>
        </p:nvSpPr>
        <p:spPr>
          <a:xfrm>
            <a:off x="2971860" y="4734686"/>
            <a:ext cx="5078226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72%+ of companies do not have automated builds AND deploys for their databases</a:t>
            </a:r>
          </a:p>
          <a:p>
            <a:r>
              <a:rPr lang="en-US" dirty="0"/>
              <a:t>Source Control traditionally not built-in to Database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</a:t>
            </a:r>
            <a:r>
              <a:rPr lang="en-US" dirty="0">
                <a:hlinkClick r:id="rId3"/>
              </a:rPr>
              <a:t>they’re not</a:t>
            </a:r>
            <a:r>
              <a:rPr lang="en-US" dirty="0"/>
              <a:t>.  The crappy part of their job is, so they can do more value add work.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lot easier on greenfield databases</a:t>
            </a:r>
          </a:p>
          <a:p>
            <a:r>
              <a:rPr lang="en-US" dirty="0"/>
              <a:t>Start it from the very beginning of a new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7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Let’s get to </a:t>
            </a:r>
            <a:r>
              <a:rPr lang="en-US" sz="6600" dirty="0" err="1">
                <a:solidFill>
                  <a:schemeClr val="bg1"/>
                </a:solidFill>
              </a:rPr>
              <a:t>DevOpsing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database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/>
              <a:t>Devs?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Flyway, EF Migrations, </a:t>
            </a:r>
            <a:r>
              <a:rPr lang="en-US" dirty="0" err="1"/>
              <a:t>DbUp</a:t>
            </a:r>
            <a:r>
              <a:rPr lang="en-US" dirty="0"/>
              <a:t>, 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pPr lvl="1"/>
            <a:r>
              <a:rPr lang="en-US" dirty="0"/>
              <a:t>Assuming not a shared database between many apps</a:t>
            </a:r>
          </a:p>
          <a:p>
            <a:r>
              <a:rPr lang="en-US" dirty="0"/>
              <a:t>One Pull Request/Commit for the application code and SQL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 (most restrictive)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at most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Demo using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Flyway +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51844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Flyway</a:t>
            </a:r>
          </a:p>
          <a:p>
            <a:r>
              <a:rPr lang="en-US" dirty="0"/>
              <a:t>How to add migrations</a:t>
            </a:r>
          </a:p>
          <a:p>
            <a:r>
              <a:rPr lang="en-US" dirty="0"/>
              <a:t>Code Review with a PR</a:t>
            </a:r>
          </a:p>
          <a:p>
            <a:r>
              <a:rPr lang="en-US" dirty="0"/>
              <a:t>Auto validate and test migration via build during PR</a:t>
            </a:r>
          </a:p>
          <a:p>
            <a:r>
              <a:rPr lang="en-US" dirty="0"/>
              <a:t>Automated deployment to Dev and Prod </a:t>
            </a:r>
            <a:r>
              <a:rPr lang="en-US" dirty="0" err="1"/>
              <a:t>db’s</a:t>
            </a:r>
            <a:r>
              <a:rPr lang="en-US" dirty="0"/>
              <a:t> in Azure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Multi-tenant 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93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https://github.com/scottsauber/database-devops</a:t>
            </a:r>
          </a:p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State of DB DevOps 2021 Survey</a:t>
            </a:r>
            <a:endParaRPr lang="en-US" dirty="0"/>
          </a:p>
          <a:p>
            <a:r>
              <a:rPr lang="en-US" dirty="0">
                <a:hlinkClick r:id="rId6"/>
              </a:rPr>
              <a:t>DB DevOps with Jeffrey Palermo and Paul </a:t>
            </a:r>
            <a:r>
              <a:rPr lang="en-US" dirty="0" err="1">
                <a:hlinkClick r:id="rId6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You can do this…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…does your organization want to?</a:t>
            </a:r>
          </a:p>
        </p:txBody>
      </p:sp>
    </p:spTree>
    <p:extLst>
      <p:ext uri="{BB962C8B-B14F-4D97-AF65-F5344CB8AC3E}">
        <p14:creationId xmlns:p14="http://schemas.microsoft.com/office/powerpoint/2010/main" val="2396862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0668"/>
            <a:ext cx="12191999" cy="4691968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Follow up: ssauber@leantechniques.com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19C998-629E-568A-8672-75FB7C5E5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833" y="465364"/>
            <a:ext cx="2606331" cy="26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databases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Microsoft MVP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Friend of Redgate</a:t>
            </a:r>
            <a:endParaRPr lang="en-US" dirty="0"/>
          </a:p>
          <a:p>
            <a:r>
              <a:rPr lang="en-US" dirty="0"/>
              <a:t>Automated dozens of databases</a:t>
            </a:r>
          </a:p>
          <a:p>
            <a:r>
              <a:rPr lang="en-US" dirty="0"/>
              <a:t>Developer – not a DBA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755454" y="3650513"/>
            <a:ext cx="3627374" cy="22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CBB1C8-2801-43D3-BA5C-48A783C73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9"/>
          <a:stretch/>
        </p:blipFill>
        <p:spPr bwMode="auto">
          <a:xfrm>
            <a:off x="8639005" y="1534986"/>
            <a:ext cx="186027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Typical manual workflows for database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/>
              <a:t>Devs write, review, and deploy the SQL</a:t>
            </a:r>
          </a:p>
          <a:p>
            <a:r>
              <a:rPr lang="en-US" dirty="0"/>
              <a:t>Devs write the SQL and give to DBA to review and deploy</a:t>
            </a:r>
          </a:p>
          <a:p>
            <a:r>
              <a:rPr lang="en-US" dirty="0"/>
              <a:t>Devs tell DBA’s what they want, DBA’s write, review and deploy the SQL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63175" cy="4351338"/>
          </a:xfrm>
        </p:spPr>
        <p:txBody>
          <a:bodyPr/>
          <a:lstStyle/>
          <a:p>
            <a:r>
              <a:rPr lang="en-US" dirty="0"/>
              <a:t>Compare approach </a:t>
            </a:r>
          </a:p>
          <a:p>
            <a:pPr lvl="1"/>
            <a:r>
              <a:rPr lang="en-US" dirty="0" err="1"/>
              <a:t>RedGate</a:t>
            </a:r>
            <a:r>
              <a:rPr lang="en-US" dirty="0"/>
              <a:t> SQL Compare, Flyway Desktop, </a:t>
            </a:r>
            <a:r>
              <a:rPr lang="en-US" dirty="0" err="1"/>
              <a:t>pgadmin</a:t>
            </a:r>
            <a:r>
              <a:rPr lang="en-US" dirty="0"/>
              <a:t>, etc.</a:t>
            </a:r>
          </a:p>
          <a:p>
            <a:r>
              <a:rPr lang="en-US" dirty="0"/>
              <a:t>Gather SQL Scripts approach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20763</TotalTime>
  <Words>1423</Words>
  <Application>Microsoft Office PowerPoint</Application>
  <PresentationFormat>Widescreen</PresentationFormat>
  <Paragraphs>288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DevOps for Databases</vt:lpstr>
      <vt:lpstr>Audience</vt:lpstr>
      <vt:lpstr>Agenda</vt:lpstr>
      <vt:lpstr>Goals</vt:lpstr>
      <vt:lpstr>Who am I? </vt:lpstr>
      <vt:lpstr>Typical manual workflows for database changes</vt:lpstr>
      <vt:lpstr>What a manual workflow may look like today</vt:lpstr>
      <vt:lpstr>What’s wrong with these approaches?</vt:lpstr>
      <vt:lpstr>PowerPoint Presentation</vt:lpstr>
      <vt:lpstr>PowerPoint Presentation</vt:lpstr>
      <vt:lpstr>PowerPoint Presentation</vt:lpstr>
      <vt:lpstr>PowerPoint Presentation</vt:lpstr>
      <vt:lpstr>Desired Outcomes of Database DevOpsifying</vt:lpstr>
      <vt:lpstr>PowerPoint Presentation</vt:lpstr>
      <vt:lpstr>Why is this hard?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Automated Builds: How</vt:lpstr>
      <vt:lpstr>Automated Deployments: How</vt:lpstr>
      <vt:lpstr>Proposed Workflow (most restrictive)</vt:lpstr>
      <vt:lpstr>PowerPoint Presentation</vt:lpstr>
      <vt:lpstr>Demo Recap</vt:lpstr>
      <vt:lpstr>Common Gotcha’s Building The Database</vt:lpstr>
      <vt:lpstr>A Word On Rollbacks</vt:lpstr>
      <vt:lpstr>People Challenges</vt:lpstr>
      <vt:lpstr>Takeaways</vt:lpstr>
      <vt:lpstr>Resources</vt:lpstr>
      <vt:lpstr>PowerPoint Presentation</vt:lpstr>
      <vt:lpstr>Questions? Follow up: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</cp:lastModifiedBy>
  <cp:revision>85</cp:revision>
  <dcterms:created xsi:type="dcterms:W3CDTF">2019-06-08T15:53:23Z</dcterms:created>
  <dcterms:modified xsi:type="dcterms:W3CDTF">2023-09-08T00:42:26Z</dcterms:modified>
</cp:coreProperties>
</file>