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3"/>
  </p:notesMasterIdLst>
  <p:sldIdLst>
    <p:sldId id="257" r:id="rId2"/>
    <p:sldId id="285" r:id="rId3"/>
    <p:sldId id="326" r:id="rId4"/>
    <p:sldId id="369" r:id="rId5"/>
    <p:sldId id="327" r:id="rId6"/>
    <p:sldId id="380" r:id="rId7"/>
    <p:sldId id="328" r:id="rId8"/>
    <p:sldId id="394" r:id="rId9"/>
    <p:sldId id="383" r:id="rId10"/>
    <p:sldId id="393" r:id="rId11"/>
    <p:sldId id="385" r:id="rId12"/>
    <p:sldId id="345" r:id="rId13"/>
    <p:sldId id="386" r:id="rId14"/>
    <p:sldId id="392" r:id="rId15"/>
    <p:sldId id="395" r:id="rId16"/>
    <p:sldId id="396" r:id="rId17"/>
    <p:sldId id="397" r:id="rId18"/>
    <p:sldId id="266" r:id="rId19"/>
    <p:sldId id="401" r:id="rId20"/>
    <p:sldId id="398" r:id="rId21"/>
    <p:sldId id="402" r:id="rId22"/>
    <p:sldId id="403" r:id="rId23"/>
    <p:sldId id="404" r:id="rId24"/>
    <p:sldId id="405" r:id="rId25"/>
    <p:sldId id="409" r:id="rId26"/>
    <p:sldId id="406" r:id="rId27"/>
    <p:sldId id="408" r:id="rId28"/>
    <p:sldId id="410" r:id="rId29"/>
    <p:sldId id="411" r:id="rId30"/>
    <p:sldId id="412" r:id="rId31"/>
    <p:sldId id="413" r:id="rId32"/>
    <p:sldId id="407"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368" r:id="rId60"/>
    <p:sldId id="400" r:id="rId61"/>
    <p:sldId id="33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3" autoAdjust="0"/>
    <p:restoredTop sz="81353" autoAdjust="0"/>
  </p:normalViewPr>
  <p:slideViewPr>
    <p:cSldViewPr snapToGrid="0">
      <p:cViewPr varScale="1">
        <p:scale>
          <a:sx n="94" d="100"/>
          <a:sy n="94" d="100"/>
        </p:scale>
        <p:origin x="1023" y="5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19613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11</a:t>
            </a:fld>
            <a:endParaRPr lang="en-US"/>
          </a:p>
        </p:txBody>
      </p:sp>
    </p:spTree>
    <p:extLst>
      <p:ext uri="{BB962C8B-B14F-4D97-AF65-F5344CB8AC3E}">
        <p14:creationId xmlns:p14="http://schemas.microsoft.com/office/powerpoint/2010/main" val="2804685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12</a:t>
            </a:fld>
            <a:endParaRPr lang="en-US"/>
          </a:p>
        </p:txBody>
      </p:sp>
    </p:spTree>
    <p:extLst>
      <p:ext uri="{BB962C8B-B14F-4D97-AF65-F5344CB8AC3E}">
        <p14:creationId xmlns:p14="http://schemas.microsoft.com/office/powerpoint/2010/main" val="372114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369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45582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5554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60170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774414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18</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70783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2079462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1191510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waiting when the frontend team isn’t ready yet.</a:t>
            </a:r>
          </a:p>
          <a:p>
            <a:r>
              <a:rPr lang="en-US" dirty="0"/>
              <a:t>There will be things the backend team creates that the frontend team doesn’t need.</a:t>
            </a:r>
          </a:p>
          <a:p>
            <a:r>
              <a:rPr lang="en-US" dirty="0"/>
              <a:t>There will be local optimizations (i.e. frontend team “That’s not quite what we want but… I can get that data over here as opposed to waiting for it to go on the backlog)</a:t>
            </a:r>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951089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2104089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582401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541770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424121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156525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443927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20901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2340567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3168885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2453792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4113424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2617730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1492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670249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3385083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97417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97927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27782224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967176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4054751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12881409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14188453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14702991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3723697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2559245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933390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128838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50</a:t>
            </a:fld>
            <a:endParaRPr lang="en-US"/>
          </a:p>
        </p:txBody>
      </p:sp>
    </p:spTree>
    <p:extLst>
      <p:ext uri="{BB962C8B-B14F-4D97-AF65-F5344CB8AC3E}">
        <p14:creationId xmlns:p14="http://schemas.microsoft.com/office/powerpoint/2010/main" val="706671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51</a:t>
            </a:fld>
            <a:endParaRPr lang="en-US"/>
          </a:p>
        </p:txBody>
      </p:sp>
    </p:spTree>
    <p:extLst>
      <p:ext uri="{BB962C8B-B14F-4D97-AF65-F5344CB8AC3E}">
        <p14:creationId xmlns:p14="http://schemas.microsoft.com/office/powerpoint/2010/main" val="24924644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792238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3685313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667908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351060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18256994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745971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58</a:t>
            </a:fld>
            <a:endParaRPr lang="en-US"/>
          </a:p>
        </p:txBody>
      </p:sp>
    </p:spTree>
    <p:extLst>
      <p:ext uri="{BB962C8B-B14F-4D97-AF65-F5344CB8AC3E}">
        <p14:creationId xmlns:p14="http://schemas.microsoft.com/office/powerpoint/2010/main" val="5804656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9083406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60</a:t>
            </a:fld>
            <a:endParaRPr lang="en-US"/>
          </a:p>
        </p:txBody>
      </p:sp>
    </p:spTree>
    <p:extLst>
      <p:ext uri="{BB962C8B-B14F-4D97-AF65-F5344CB8AC3E}">
        <p14:creationId xmlns:p14="http://schemas.microsoft.com/office/powerpoint/2010/main" val="344261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819144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41392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5/5/2023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5/5/2023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ra.dev/quickcheck/"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ctopus.com/blog/change-advisory-boards-dont-wor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bit.ly/44fpRcy"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3226965"/>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Avoid the Dark Side:</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Creating Healthy,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High Performing</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Engineering Organizations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319350" y="619415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Drive by Daniel Pink</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Three things motivate knowledge work:</a:t>
            </a:r>
          </a:p>
          <a:p>
            <a:r>
              <a:rPr lang="en-US" dirty="0"/>
              <a:t>Purpose</a:t>
            </a:r>
          </a:p>
          <a:p>
            <a:r>
              <a:rPr lang="en-US" dirty="0"/>
              <a:t>Autonomy</a:t>
            </a:r>
          </a:p>
          <a:p>
            <a:r>
              <a:rPr lang="en-US" dirty="0"/>
              <a:t>Mastery</a:t>
            </a:r>
          </a:p>
          <a:p>
            <a:r>
              <a:rPr lang="en-US" dirty="0"/>
              <a:t>But also…</a:t>
            </a:r>
          </a:p>
          <a:p>
            <a:r>
              <a:rPr lang="en-US" dirty="0"/>
              <a:t>Community </a:t>
            </a:r>
            <a:r>
              <a:rPr lang="en-US" dirty="0">
                <a:sym typeface="Wingdings" panose="05000000000000000000" pitchFamily="2" charset="2"/>
              </a:rPr>
              <a:t>(my addition)</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F79D4EDF-1BF1-8D40-440A-65CF90BDD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203" y="1869997"/>
            <a:ext cx="3171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8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CDDD3F-B359-C04B-9FC0-918A48C59F5A}"/>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67D3F87-1CE4-2807-83C3-0CB8E04887AF}"/>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13520" y="3779520"/>
            <a:ext cx="3078480" cy="3078480"/>
          </a:xfrm>
          <a:prstGeom prst="rect">
            <a:avLst/>
          </a:prstGeom>
        </p:spPr>
      </p:pic>
      <p:sp>
        <p:nvSpPr>
          <p:cNvPr id="3" name="Content Placeholder 2"/>
          <p:cNvSpPr>
            <a:spLocks noGrp="1"/>
          </p:cNvSpPr>
          <p:nvPr>
            <p:ph idx="1"/>
          </p:nvPr>
        </p:nvSpPr>
        <p:spPr>
          <a:xfrm>
            <a:off x="0" y="0"/>
            <a:ext cx="11244350" cy="5985164"/>
          </a:xfrm>
        </p:spPr>
        <p:txBody>
          <a:bodyPr anchor="ctr">
            <a:normAutofit/>
          </a:bodyPr>
          <a:lstStyle/>
          <a:p>
            <a:pPr marL="0" indent="0" algn="ctr">
              <a:buNone/>
            </a:pPr>
            <a:r>
              <a:rPr lang="en-US" sz="4500" dirty="0">
                <a:solidFill>
                  <a:schemeClr val="bg1"/>
                </a:solidFill>
              </a:rPr>
              <a:t>“People use rewards expecting to gain the benefit of increasing another person’s motivation and behavior, but in so doing, they often incur the unintentional and hidden cost of undermining that person’s intrinsic motivation toward the activity.”</a:t>
            </a:r>
          </a:p>
        </p:txBody>
      </p:sp>
      <p:sp>
        <p:nvSpPr>
          <p:cNvPr id="9" name="Content Placeholder 2">
            <a:extLst>
              <a:ext uri="{FF2B5EF4-FFF2-40B4-BE49-F238E27FC236}">
                <a16:creationId xmlns:a16="http://schemas.microsoft.com/office/drawing/2014/main" id="{6780B1D9-9FB8-E84C-ADC0-FC62BAD04F38}"/>
              </a:ext>
            </a:extLst>
          </p:cNvPr>
          <p:cNvSpPr txBox="1">
            <a:spLocks/>
          </p:cNvSpPr>
          <p:nvPr/>
        </p:nvSpPr>
        <p:spPr>
          <a:xfrm>
            <a:off x="4641416" y="5318760"/>
            <a:ext cx="6602934" cy="19147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rPr>
              <a:t>Daniel Pink</a:t>
            </a:r>
          </a:p>
        </p:txBody>
      </p:sp>
    </p:spTree>
    <p:extLst>
      <p:ext uri="{BB962C8B-B14F-4D97-AF65-F5344CB8AC3E}">
        <p14:creationId xmlns:p14="http://schemas.microsoft.com/office/powerpoint/2010/main" val="39329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descr="DISCOVERING YOUR PURPOSE: Live a life of joy, love and fulfillment | The  Mindful Word">
            <a:extLst>
              <a:ext uri="{FF2B5EF4-FFF2-40B4-BE49-F238E27FC236}">
                <a16:creationId xmlns:a16="http://schemas.microsoft.com/office/drawing/2014/main" id="{F331AD3B-15BF-D682-38E8-DDF647021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30"/>
            <a:ext cx="12192000" cy="68677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3030"/>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33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do you mean by Purpose?</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Desire to do something meaningful and important</a:t>
            </a:r>
          </a:p>
          <a:p>
            <a:r>
              <a:rPr lang="en-US" dirty="0"/>
              <a:t>Businesses need to emphasize purpose to bring focus and rally employees</a:t>
            </a:r>
          </a:p>
        </p:txBody>
      </p:sp>
    </p:spTree>
    <p:extLst>
      <p:ext uri="{BB962C8B-B14F-4D97-AF65-F5344CB8AC3E}">
        <p14:creationId xmlns:p14="http://schemas.microsoft.com/office/powerpoint/2010/main" val="67977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know what problem they’re solving and why it’s worth solving?</a:t>
            </a:r>
          </a:p>
          <a:p>
            <a:r>
              <a:rPr lang="en-US" dirty="0"/>
              <a:t>Not just this feature, but why their team even exists</a:t>
            </a:r>
          </a:p>
          <a:p>
            <a:r>
              <a:rPr lang="en-US" dirty="0"/>
              <a:t>What is their purpose? Why was the team formed?</a:t>
            </a:r>
          </a:p>
        </p:txBody>
      </p:sp>
    </p:spTree>
    <p:extLst>
      <p:ext uri="{BB962C8B-B14F-4D97-AF65-F5344CB8AC3E}">
        <p14:creationId xmlns:p14="http://schemas.microsoft.com/office/powerpoint/2010/main" val="39014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Opinion #1</a:t>
            </a:r>
          </a:p>
        </p:txBody>
      </p:sp>
      <p:sp>
        <p:nvSpPr>
          <p:cNvPr id="3" name="Content Placeholder 2"/>
          <p:cNvSpPr>
            <a:spLocks noGrp="1"/>
          </p:cNvSpPr>
          <p:nvPr>
            <p:ph idx="1"/>
          </p:nvPr>
        </p:nvSpPr>
        <p:spPr>
          <a:xfrm>
            <a:off x="838200" y="1825624"/>
            <a:ext cx="10976332" cy="5032376"/>
          </a:xfrm>
        </p:spPr>
        <p:txBody>
          <a:bodyPr>
            <a:normAutofit/>
          </a:bodyPr>
          <a:lstStyle/>
          <a:p>
            <a:r>
              <a:rPr lang="en-US" dirty="0"/>
              <a:t>Give the team a clear problem space to work in</a:t>
            </a:r>
          </a:p>
          <a:p>
            <a:r>
              <a:rPr lang="en-US" dirty="0"/>
              <a:t>Figure out a value stream in your business and let the team own it</a:t>
            </a:r>
          </a:p>
          <a:p>
            <a:r>
              <a:rPr lang="en-US" dirty="0"/>
              <a:t>Everyone should know how what they own impacts the business</a:t>
            </a:r>
          </a:p>
          <a:p>
            <a:r>
              <a:rPr lang="en-US" dirty="0"/>
              <a:t>At smaller companies ownership is easy – you own it all</a:t>
            </a:r>
          </a:p>
          <a:p>
            <a:r>
              <a:rPr lang="en-US" dirty="0"/>
              <a:t>At larger companies this gets harder – how do you own things without stepping on toes?</a:t>
            </a:r>
          </a:p>
          <a:p>
            <a:r>
              <a:rPr lang="en-US" dirty="0"/>
              <a:t>Problem space not solution!</a:t>
            </a:r>
          </a:p>
          <a:p>
            <a:r>
              <a:rPr lang="en-US" dirty="0"/>
              <a:t>❌You own the web application that lets customers make payments</a:t>
            </a:r>
          </a:p>
          <a:p>
            <a:r>
              <a:rPr lang="en-US" dirty="0"/>
              <a:t>✅ You own the relationship with the customer after the sale</a:t>
            </a:r>
          </a:p>
        </p:txBody>
      </p:sp>
    </p:spTree>
    <p:extLst>
      <p:ext uri="{BB962C8B-B14F-4D97-AF65-F5344CB8AC3E}">
        <p14:creationId xmlns:p14="http://schemas.microsoft.com/office/powerpoint/2010/main" val="20730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effectively measuring that we are solving that problem?</a:t>
            </a:r>
          </a:p>
          <a:p>
            <a:r>
              <a:rPr lang="en-US" dirty="0"/>
              <a:t>Are we making things better or worse?</a:t>
            </a:r>
          </a:p>
          <a:p>
            <a:r>
              <a:rPr lang="en-US" dirty="0"/>
              <a:t>Is engagement up or down?</a:t>
            </a:r>
          </a:p>
          <a:p>
            <a:r>
              <a:rPr lang="en-US" dirty="0"/>
              <a:t>Are we improving outcomes for our customers and our business?</a:t>
            </a:r>
          </a:p>
        </p:txBody>
      </p:sp>
    </p:spTree>
    <p:extLst>
      <p:ext uri="{BB962C8B-B14F-4D97-AF65-F5344CB8AC3E}">
        <p14:creationId xmlns:p14="http://schemas.microsoft.com/office/powerpoint/2010/main" val="268015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Bake in metrics into everything</a:t>
            </a:r>
          </a:p>
          <a:p>
            <a:r>
              <a:rPr lang="en-US" dirty="0"/>
              <a:t>Every time does anything (i.e. clicks button), capture it</a:t>
            </a:r>
          </a:p>
          <a:p>
            <a:r>
              <a:rPr lang="en-US" dirty="0"/>
              <a:t>We should be able to trend it over a period of time</a:t>
            </a:r>
          </a:p>
          <a:p>
            <a:r>
              <a:rPr lang="en-US" dirty="0"/>
              <a:t>Product/Business needs to share what metrics are important</a:t>
            </a:r>
          </a:p>
          <a:p>
            <a:r>
              <a:rPr lang="en-US" dirty="0"/>
              <a:t>Create dashboards that visualize the most important metrics (i.e. # of payments made)</a:t>
            </a:r>
          </a:p>
          <a:p>
            <a:r>
              <a:rPr lang="en-US" dirty="0"/>
              <a:t>Make these visible</a:t>
            </a:r>
          </a:p>
          <a:p>
            <a:r>
              <a:rPr lang="en-US" dirty="0"/>
              <a:t>When engineers see evidence of people using their stuff, motivation 📈</a:t>
            </a:r>
          </a:p>
        </p:txBody>
      </p:sp>
    </p:spTree>
    <p:extLst>
      <p:ext uri="{BB962C8B-B14F-4D97-AF65-F5344CB8AC3E}">
        <p14:creationId xmlns:p14="http://schemas.microsoft.com/office/powerpoint/2010/main" val="148247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a:t>
            </a:r>
            <a:br>
              <a:rPr lang="en-US" sz="7200" dirty="0">
                <a:solidFill>
                  <a:schemeClr val="bg1"/>
                </a:solidFill>
                <a:latin typeface="+mn-lt"/>
              </a:rPr>
            </a:br>
            <a:r>
              <a:rPr lang="en-US" sz="7200" dirty="0">
                <a:solidFill>
                  <a:schemeClr val="bg1"/>
                </a:solidFill>
                <a:latin typeface="+mn-lt"/>
              </a:rPr>
              <a:t>Purpose?</a:t>
            </a:r>
            <a:br>
              <a:rPr lang="en-US" sz="7200" dirty="0">
                <a:solidFill>
                  <a:schemeClr val="bg1"/>
                </a:solidFill>
                <a:latin typeface="+mn-lt"/>
              </a:rPr>
            </a:br>
            <a:r>
              <a:rPr lang="en-US" sz="1800" dirty="0">
                <a:solidFill>
                  <a:schemeClr val="bg1"/>
                </a:solidFill>
                <a:latin typeface="+mn-lt"/>
              </a:rPr>
              <a:t>Contact: ssauber@leantechniques.com</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5121263" y="6025442"/>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999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Leverage the Synergy of Growth Mindset and Autonomy to Build a Better  Workplace">
            <a:extLst>
              <a:ext uri="{FF2B5EF4-FFF2-40B4-BE49-F238E27FC236}">
                <a16:creationId xmlns:a16="http://schemas.microsoft.com/office/drawing/2014/main" id="{734FDD0A-81C9-9833-5A2A-E07B299EC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90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6059"/>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206240"/>
            <a:ext cx="3864334" cy="1025718"/>
          </a:xfrm>
          <a:prstGeom prst="rect">
            <a:avLst/>
          </a:prstGeom>
          <a:noFill/>
        </p:spPr>
        <p:txBody>
          <a:bodyPr wrap="square" rtlCol="0">
            <a:spAutoFit/>
          </a:bodyPr>
          <a:lstStyle/>
          <a:p>
            <a:endParaRPr lang="en-US" dirty="0"/>
          </a:p>
        </p:txBody>
      </p:sp>
      <p:sp>
        <p:nvSpPr>
          <p:cNvPr id="3" name="Title 1">
            <a:extLst>
              <a:ext uri="{FF2B5EF4-FFF2-40B4-BE49-F238E27FC236}">
                <a16:creationId xmlns:a16="http://schemas.microsoft.com/office/drawing/2014/main" id="{DE0A83BA-C3ED-58E1-8970-77D0C22570CF}"/>
              </a:ext>
            </a:extLst>
          </p:cNvPr>
          <p:cNvSpPr>
            <a:spLocks noGrp="1"/>
          </p:cNvSpPr>
          <p:nvPr>
            <p:ph type="title"/>
          </p:nvPr>
        </p:nvSpPr>
        <p:spPr>
          <a:xfrm rot="20102693">
            <a:off x="5687341" y="3375316"/>
            <a:ext cx="4691601" cy="1820874"/>
          </a:xfrm>
        </p:spPr>
        <p:txBody>
          <a:bodyPr>
            <a:normAutofit/>
          </a:bodyPr>
          <a:lstStyle/>
          <a:p>
            <a:pPr algn="ctr"/>
            <a:r>
              <a:rPr lang="en-US" sz="3800" dirty="0">
                <a:solidFill>
                  <a:schemeClr val="bg1"/>
                </a:solidFill>
                <a:latin typeface="+mn-lt"/>
              </a:rPr>
              <a:t>Autonomy</a:t>
            </a:r>
          </a:p>
        </p:txBody>
      </p:sp>
    </p:spTree>
    <p:extLst>
      <p:ext uri="{BB962C8B-B14F-4D97-AF65-F5344CB8AC3E}">
        <p14:creationId xmlns:p14="http://schemas.microsoft.com/office/powerpoint/2010/main" val="386160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Managers</a:t>
            </a:r>
          </a:p>
          <a:p>
            <a:r>
              <a:rPr lang="en-US" dirty="0">
                <a:ea typeface="Open Sans" panose="020B0606030504020204" pitchFamily="34" charset="0"/>
                <a:cs typeface="Open Sans" panose="020B0606030504020204" pitchFamily="34" charset="0"/>
              </a:rPr>
              <a:t>Tech Leads</a:t>
            </a:r>
          </a:p>
          <a:p>
            <a:r>
              <a:rPr lang="en-US" dirty="0">
                <a:ea typeface="Open Sans" panose="020B0606030504020204" pitchFamily="34" charset="0"/>
                <a:cs typeface="Open Sans" panose="020B0606030504020204" pitchFamily="34" charset="0"/>
              </a:rPr>
              <a:t>Software Engineers</a:t>
            </a:r>
          </a:p>
          <a:p>
            <a:r>
              <a:rPr lang="en-US" dirty="0">
                <a:ea typeface="Open Sans" panose="020B0606030504020204" pitchFamily="34" charset="0"/>
                <a:cs typeface="Open Sans" panose="020B0606030504020204" pitchFamily="34" charset="0"/>
              </a:rPr>
              <a:t>Anyone who wants to improve their organization to get more done</a:t>
            </a:r>
          </a:p>
        </p:txBody>
      </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do you mean by Autonomy?</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Self direction increases engagement</a:t>
            </a:r>
          </a:p>
          <a:p>
            <a:r>
              <a:rPr lang="en-US" dirty="0"/>
              <a:t>Does not mean there is no accountability</a:t>
            </a:r>
          </a:p>
          <a:p>
            <a:r>
              <a:rPr lang="en-US" dirty="0"/>
              <a:t>Autonomy is not empowerment</a:t>
            </a:r>
          </a:p>
          <a:p>
            <a:r>
              <a:rPr lang="en-US" dirty="0"/>
              <a:t>Good engineers want autonomy to solve the problem at hand</a:t>
            </a:r>
          </a:p>
          <a:p>
            <a:r>
              <a:rPr lang="en-US" dirty="0"/>
              <a:t>They don’t want roadblocks, red tape, or dependencies in the way</a:t>
            </a:r>
          </a:p>
        </p:txBody>
      </p:sp>
    </p:spTree>
    <p:extLst>
      <p:ext uri="{BB962C8B-B14F-4D97-AF65-F5344CB8AC3E}">
        <p14:creationId xmlns:p14="http://schemas.microsoft.com/office/powerpoint/2010/main" val="152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own their problem space from the database to the presentation layer and almost* everything in between?</a:t>
            </a:r>
          </a:p>
        </p:txBody>
      </p:sp>
    </p:spTree>
    <p:extLst>
      <p:ext uri="{BB962C8B-B14F-4D97-AF65-F5344CB8AC3E}">
        <p14:creationId xmlns:p14="http://schemas.microsoft.com/office/powerpoint/2010/main" val="170532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#1</a:t>
            </a:r>
          </a:p>
        </p:txBody>
      </p:sp>
      <p:sp>
        <p:nvSpPr>
          <p:cNvPr id="3" name="Content Placeholder 2"/>
          <p:cNvSpPr>
            <a:spLocks noGrp="1"/>
          </p:cNvSpPr>
          <p:nvPr>
            <p:ph idx="1"/>
          </p:nvPr>
        </p:nvSpPr>
        <p:spPr>
          <a:xfrm>
            <a:off x="838200" y="1825624"/>
            <a:ext cx="10976332" cy="5101105"/>
          </a:xfrm>
        </p:spPr>
        <p:txBody>
          <a:bodyPr>
            <a:normAutofit/>
          </a:bodyPr>
          <a:lstStyle/>
          <a:p>
            <a:r>
              <a:rPr lang="en-US" dirty="0"/>
              <a:t>Teams should own their database, API, frontend, pipelines, and infrastructure as code</a:t>
            </a:r>
          </a:p>
          <a:p>
            <a:r>
              <a:rPr lang="en-US" dirty="0"/>
              <a:t>Minimizes dependencies and opens the road to Production</a:t>
            </a:r>
          </a:p>
          <a:p>
            <a:r>
              <a:rPr lang="en-US" dirty="0"/>
              <a:t>This results in PaaS solutions over IaaS</a:t>
            </a:r>
          </a:p>
          <a:p>
            <a:r>
              <a:rPr lang="en-US" dirty="0"/>
              <a:t>Teams might not own cross cutting solutions like IdP’s (i.e. Okta)</a:t>
            </a:r>
          </a:p>
          <a:p>
            <a:r>
              <a:rPr lang="en-US" dirty="0"/>
              <a:t>Requires T shaped individuals</a:t>
            </a:r>
          </a:p>
          <a:p>
            <a:r>
              <a:rPr lang="en-US" dirty="0"/>
              <a:t>Splitting up frontend and backend teams leads to inefficiencies, not the other way around</a:t>
            </a:r>
          </a:p>
          <a:p>
            <a:r>
              <a:rPr lang="en-US" dirty="0"/>
              <a:t>^ Results in finger pointing (“they didn’t build what we need”)</a:t>
            </a:r>
          </a:p>
          <a:p>
            <a:r>
              <a:rPr lang="en-US" dirty="0"/>
              <a:t>^ Handoffs = Waste</a:t>
            </a:r>
          </a:p>
        </p:txBody>
      </p:sp>
    </p:spTree>
    <p:extLst>
      <p:ext uri="{BB962C8B-B14F-4D97-AF65-F5344CB8AC3E}">
        <p14:creationId xmlns:p14="http://schemas.microsoft.com/office/powerpoint/2010/main" val="40028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teams own the support of their own systems?</a:t>
            </a:r>
          </a:p>
        </p:txBody>
      </p:sp>
    </p:spTree>
    <p:extLst>
      <p:ext uri="{BB962C8B-B14F-4D97-AF65-F5344CB8AC3E}">
        <p14:creationId xmlns:p14="http://schemas.microsoft.com/office/powerpoint/2010/main" val="119461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There should not be a “Build” and “Run” team</a:t>
            </a:r>
          </a:p>
          <a:p>
            <a:r>
              <a:rPr lang="en-US" dirty="0"/>
              <a:t>Handoffs = Waste</a:t>
            </a:r>
          </a:p>
          <a:p>
            <a:r>
              <a:rPr lang="en-US" dirty="0"/>
              <a:t>When the team building the application also has to run it, they get feedback</a:t>
            </a:r>
          </a:p>
          <a:p>
            <a:r>
              <a:rPr lang="en-US" dirty="0"/>
              <a:t>This aligns incentives and results in higher quality (engineers don’t want to be paged in the middle of the night)</a:t>
            </a:r>
          </a:p>
          <a:p>
            <a:r>
              <a:rPr lang="en-US" dirty="0"/>
              <a:t>This promotes o11y</a:t>
            </a:r>
          </a:p>
          <a:p>
            <a:r>
              <a:rPr lang="en-US" dirty="0"/>
              <a:t>Requires needing access to troubleshoot (logs, metrics, </a:t>
            </a:r>
            <a:r>
              <a:rPr lang="en-US" dirty="0" err="1"/>
              <a:t>etc</a:t>
            </a:r>
            <a:r>
              <a:rPr lang="en-US" dirty="0"/>
              <a:t>)</a:t>
            </a:r>
          </a:p>
        </p:txBody>
      </p:sp>
    </p:spTree>
    <p:extLst>
      <p:ext uri="{BB962C8B-B14F-4D97-AF65-F5344CB8AC3E}">
        <p14:creationId xmlns:p14="http://schemas.microsoft.com/office/powerpoint/2010/main" val="79590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DORA Metrics</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Google research identified 4 metrics to indicate performance of a team</a:t>
            </a:r>
          </a:p>
          <a:p>
            <a:r>
              <a:rPr lang="en-US" dirty="0"/>
              <a:t>Deployment Frequency</a:t>
            </a:r>
          </a:p>
          <a:p>
            <a:r>
              <a:rPr lang="en-US" dirty="0"/>
              <a:t>Lead Time for Changes</a:t>
            </a:r>
          </a:p>
          <a:p>
            <a:r>
              <a:rPr lang="en-US" dirty="0"/>
              <a:t>Change Failure Rate</a:t>
            </a:r>
          </a:p>
          <a:p>
            <a:r>
              <a:rPr lang="en-US" dirty="0"/>
              <a:t>Time to Restore Service</a:t>
            </a:r>
          </a:p>
          <a:p>
            <a:r>
              <a:rPr lang="en-US" dirty="0">
                <a:hlinkClick r:id="rId3"/>
              </a:rPr>
              <a:t>https://dora.dev/quickcheck/</a:t>
            </a:r>
            <a:endParaRPr lang="en-US" dirty="0"/>
          </a:p>
        </p:txBody>
      </p:sp>
    </p:spTree>
    <p:extLst>
      <p:ext uri="{BB962C8B-B14F-4D97-AF65-F5344CB8AC3E}">
        <p14:creationId xmlns:p14="http://schemas.microsoft.com/office/powerpoint/2010/main" val="31226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teams allowed to push changes to Production without external approval from outside the team?</a:t>
            </a:r>
          </a:p>
        </p:txBody>
      </p:sp>
    </p:spTree>
    <p:extLst>
      <p:ext uri="{BB962C8B-B14F-4D97-AF65-F5344CB8AC3E}">
        <p14:creationId xmlns:p14="http://schemas.microsoft.com/office/powerpoint/2010/main" val="90691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Ownership means ownership, including when to push to Production</a:t>
            </a:r>
          </a:p>
          <a:p>
            <a:r>
              <a:rPr lang="en-US" dirty="0"/>
              <a:t>Also aligns incentives when they own the support of their systems</a:t>
            </a:r>
          </a:p>
          <a:p>
            <a:r>
              <a:rPr lang="en-US" dirty="0"/>
              <a:t>Not having ownership to deploy to production increases lead time, reduces deployment frequency, and increases restore time</a:t>
            </a:r>
          </a:p>
          <a:p>
            <a:r>
              <a:rPr lang="en-US" dirty="0"/>
              <a:t>No meaningful impact on change failure rate</a:t>
            </a:r>
          </a:p>
          <a:p>
            <a:r>
              <a:rPr lang="en-US" dirty="0"/>
              <a:t>Accelerate by Gene Kim, Jez Humble, Nicole </a:t>
            </a:r>
            <a:r>
              <a:rPr lang="en-US" dirty="0" err="1"/>
              <a:t>Forsgren</a:t>
            </a:r>
            <a:endParaRPr lang="en-US" dirty="0"/>
          </a:p>
          <a:p>
            <a:r>
              <a:rPr lang="en-US" dirty="0"/>
              <a:t>Change Advisory Boards Don’t Work - </a:t>
            </a:r>
            <a:r>
              <a:rPr lang="en-US" dirty="0">
                <a:hlinkClick r:id="rId3"/>
              </a:rPr>
              <a:t>bit.ly/42kvlAT</a:t>
            </a:r>
            <a:endParaRPr lang="en-US" dirty="0"/>
          </a:p>
          <a:p>
            <a:r>
              <a:rPr lang="en-US" dirty="0"/>
              <a:t>Code Freezes Don’t Work - </a:t>
            </a:r>
            <a:r>
              <a:rPr lang="en-US" dirty="0">
                <a:hlinkClick r:id="rId4"/>
              </a:rPr>
              <a:t>https://bit.ly/44fpRcy</a:t>
            </a:r>
            <a:endParaRPr lang="en-US" dirty="0"/>
          </a:p>
        </p:txBody>
      </p:sp>
    </p:spTree>
    <p:extLst>
      <p:ext uri="{BB962C8B-B14F-4D97-AF65-F5344CB8AC3E}">
        <p14:creationId xmlns:p14="http://schemas.microsoft.com/office/powerpoint/2010/main" val="16103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Question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teams allowed to make the best decisions for their particular space?</a:t>
            </a:r>
          </a:p>
        </p:txBody>
      </p:sp>
    </p:spTree>
    <p:extLst>
      <p:ext uri="{BB962C8B-B14F-4D97-AF65-F5344CB8AC3E}">
        <p14:creationId xmlns:p14="http://schemas.microsoft.com/office/powerpoint/2010/main" val="23616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Autonomy - Opinion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External decision makers for local problems shouldn’t exist, they should be internal</a:t>
            </a:r>
          </a:p>
          <a:p>
            <a:r>
              <a:rPr lang="en-US" dirty="0"/>
              <a:t>Embed Architects, UX, Product on the team</a:t>
            </a:r>
          </a:p>
          <a:p>
            <a:r>
              <a:rPr lang="en-US" dirty="0"/>
              <a:t>Architects should code, get feedback on their decisions</a:t>
            </a:r>
          </a:p>
          <a:p>
            <a:r>
              <a:rPr lang="en-US" dirty="0"/>
              <a:t>Collaborate on big decisions, discuss tradeoffs</a:t>
            </a:r>
          </a:p>
        </p:txBody>
      </p:sp>
    </p:spTree>
    <p:extLst>
      <p:ext uri="{BB962C8B-B14F-4D97-AF65-F5344CB8AC3E}">
        <p14:creationId xmlns:p14="http://schemas.microsoft.com/office/powerpoint/2010/main" val="354305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Why Autonomy, Mastery, Purpose, and Community are integral pieces to your organization</a:t>
            </a:r>
          </a:p>
          <a:p>
            <a:r>
              <a:rPr lang="en-US" dirty="0"/>
              <a:t>Series of questions you need to answer</a:t>
            </a:r>
          </a:p>
          <a:p>
            <a:r>
              <a:rPr lang="en-US" dirty="0"/>
              <a:t>I’ll give my opinions… but… context matters</a:t>
            </a:r>
          </a:p>
        </p:txBody>
      </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Autonomy?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1D00B8F4-692C-599E-AF35-1A9DDE285DC9}"/>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ED8BC8FD-7199-82D1-E6FB-FE21DCF07E7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E5264F35-4952-6BA1-D31C-CC7AA72AA2B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3785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How to Bring 'Mastery Learning' to the Classroom | EdSurge News">
            <a:extLst>
              <a:ext uri="{FF2B5EF4-FFF2-40B4-BE49-F238E27FC236}">
                <a16:creationId xmlns:a16="http://schemas.microsoft.com/office/drawing/2014/main" id="{75000574-C9BE-F58C-47B7-FAFB1A807D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14"/>
          <a:stretch/>
        </p:blipFill>
        <p:spPr bwMode="auto">
          <a:xfrm>
            <a:off x="0" y="0"/>
            <a:ext cx="12192000" cy="68638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170597"/>
            <a:ext cx="3864334" cy="1025718"/>
          </a:xfrm>
          <a:prstGeom prst="rect">
            <a:avLst/>
          </a:prstGeom>
          <a:noFill/>
        </p:spPr>
        <p:txBody>
          <a:bodyPr wrap="square" rtlCol="0">
            <a:spAutoFit/>
          </a:bodyPr>
          <a:lstStyle/>
          <a:p>
            <a:endParaRPr lang="en-US" dirty="0"/>
          </a:p>
        </p:txBody>
      </p:sp>
      <p:sp>
        <p:nvSpPr>
          <p:cNvPr id="3" name="Title 1">
            <a:extLst>
              <a:ext uri="{FF2B5EF4-FFF2-40B4-BE49-F238E27FC236}">
                <a16:creationId xmlns:a16="http://schemas.microsoft.com/office/drawing/2014/main" id="{DE0A83BA-C3ED-58E1-8970-77D0C22570CF}"/>
              </a:ext>
            </a:extLst>
          </p:cNvPr>
          <p:cNvSpPr>
            <a:spLocks noGrp="1"/>
          </p:cNvSpPr>
          <p:nvPr>
            <p:ph type="title"/>
          </p:nvPr>
        </p:nvSpPr>
        <p:spPr>
          <a:xfrm>
            <a:off x="3750199" y="0"/>
            <a:ext cx="4691601" cy="1820874"/>
          </a:xfrm>
        </p:spPr>
        <p:txBody>
          <a:bodyPr>
            <a:normAutofit/>
          </a:bodyPr>
          <a:lstStyle/>
          <a:p>
            <a:pPr algn="ctr"/>
            <a:r>
              <a:rPr lang="en-US" sz="7200" dirty="0">
                <a:solidFill>
                  <a:schemeClr val="bg1"/>
                </a:solidFill>
                <a:latin typeface="+mn-lt"/>
              </a:rPr>
              <a:t>Mastery</a:t>
            </a:r>
          </a:p>
        </p:txBody>
      </p:sp>
    </p:spTree>
    <p:extLst>
      <p:ext uri="{BB962C8B-B14F-4D97-AF65-F5344CB8AC3E}">
        <p14:creationId xmlns:p14="http://schemas.microsoft.com/office/powerpoint/2010/main" val="235750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What training opportunities are provided by the organization?</a:t>
            </a:r>
          </a:p>
        </p:txBody>
      </p:sp>
    </p:spTree>
    <p:extLst>
      <p:ext uri="{BB962C8B-B14F-4D97-AF65-F5344CB8AC3E}">
        <p14:creationId xmlns:p14="http://schemas.microsoft.com/office/powerpoint/2010/main" val="30388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Send your people to conferences</a:t>
            </a:r>
          </a:p>
          <a:p>
            <a:r>
              <a:rPr lang="en-US" dirty="0"/>
              <a:t>Give time to go to user groups (free)</a:t>
            </a:r>
          </a:p>
          <a:p>
            <a:r>
              <a:rPr lang="en-US" dirty="0"/>
              <a:t>Give async </a:t>
            </a:r>
            <a:r>
              <a:rPr lang="en-US" dirty="0" err="1"/>
              <a:t>traning</a:t>
            </a:r>
            <a:r>
              <a:rPr lang="en-US" dirty="0"/>
              <a:t> with things like Pluralsight</a:t>
            </a:r>
          </a:p>
          <a:p>
            <a:r>
              <a:rPr lang="en-US" dirty="0"/>
              <a:t>Create book clubs or study groups</a:t>
            </a:r>
          </a:p>
          <a:p>
            <a:r>
              <a:rPr lang="en-US" dirty="0"/>
              <a:t>Tech </a:t>
            </a:r>
            <a:r>
              <a:rPr lang="en-US" dirty="0" err="1"/>
              <a:t>levelings</a:t>
            </a:r>
            <a:r>
              <a:rPr lang="en-US" dirty="0"/>
              <a:t> (cross-team, intra-team)</a:t>
            </a:r>
          </a:p>
          <a:p>
            <a:r>
              <a:rPr lang="en-US" dirty="0"/>
              <a:t>“What happens if we train them and they leave?”</a:t>
            </a:r>
          </a:p>
          <a:p>
            <a:r>
              <a:rPr lang="en-US" dirty="0"/>
              <a:t>“What happens if we don’t… and they don’t.”</a:t>
            </a:r>
          </a:p>
        </p:txBody>
      </p:sp>
    </p:spTree>
    <p:extLst>
      <p:ext uri="{BB962C8B-B14F-4D97-AF65-F5344CB8AC3E}">
        <p14:creationId xmlns:p14="http://schemas.microsoft.com/office/powerpoint/2010/main" val="393841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growing others in our day to day work?</a:t>
            </a:r>
          </a:p>
        </p:txBody>
      </p:sp>
    </p:spTree>
    <p:extLst>
      <p:ext uri="{BB962C8B-B14F-4D97-AF65-F5344CB8AC3E}">
        <p14:creationId xmlns:p14="http://schemas.microsoft.com/office/powerpoint/2010/main" val="122369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 tech lead’s goal should be to work themselves out of a job</a:t>
            </a:r>
          </a:p>
          <a:p>
            <a:r>
              <a:rPr lang="en-US" dirty="0"/>
              <a:t>Get others involved, don’t be a super hero</a:t>
            </a:r>
          </a:p>
          <a:p>
            <a:r>
              <a:rPr lang="en-US" dirty="0"/>
              <a:t>When someone comes asking permission, ask them why they need it</a:t>
            </a:r>
          </a:p>
          <a:p>
            <a:r>
              <a:rPr lang="en-US" dirty="0"/>
              <a:t>Be okay giving teams autonomy (not empowerment)</a:t>
            </a:r>
          </a:p>
          <a:p>
            <a:r>
              <a:rPr lang="en-US" dirty="0"/>
              <a:t>Continuous mentoring with pair programming is the fastest way to develop</a:t>
            </a:r>
          </a:p>
        </p:txBody>
      </p:sp>
    </p:spTree>
    <p:extLst>
      <p:ext uri="{BB962C8B-B14F-4D97-AF65-F5344CB8AC3E}">
        <p14:creationId xmlns:p14="http://schemas.microsoft.com/office/powerpoint/2010/main" val="38369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often do engineers switch between multiple tech stacks doing the same thing?</a:t>
            </a:r>
          </a:p>
        </p:txBody>
      </p:sp>
    </p:spTree>
    <p:extLst>
      <p:ext uri="{BB962C8B-B14F-4D97-AF65-F5344CB8AC3E}">
        <p14:creationId xmlns:p14="http://schemas.microsoft.com/office/powerpoint/2010/main" val="1996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Pick a stack and go with it</a:t>
            </a:r>
          </a:p>
          <a:p>
            <a:r>
              <a:rPr lang="en-US" dirty="0"/>
              <a:t>Don’t require the team to learn multiple backend languages and frameworks</a:t>
            </a:r>
          </a:p>
          <a:p>
            <a:r>
              <a:rPr lang="en-US" dirty="0"/>
              <a:t>When choosing to pivot, make sure the benefits of pivoting outweigh the extreme cost of all the existing learning and experience in another tech</a:t>
            </a:r>
          </a:p>
        </p:txBody>
      </p:sp>
    </p:spTree>
    <p:extLst>
      <p:ext uri="{BB962C8B-B14F-4D97-AF65-F5344CB8AC3E}">
        <p14:creationId xmlns:p14="http://schemas.microsoft.com/office/powerpoint/2010/main" val="117940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Question(s)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many different tools do engineers have to learn to do their job effectively?</a:t>
            </a:r>
          </a:p>
          <a:p>
            <a:r>
              <a:rPr lang="en-US" dirty="0"/>
              <a:t>How simple is our tech stack?</a:t>
            </a:r>
          </a:p>
          <a:p>
            <a:r>
              <a:rPr lang="en-US" dirty="0"/>
              <a:t>How quickly does it take a new person to get up to speed?</a:t>
            </a:r>
          </a:p>
          <a:p>
            <a:r>
              <a:rPr lang="en-US" dirty="0"/>
              <a:t>What are we doing to lower that barrier to entry?</a:t>
            </a:r>
          </a:p>
        </p:txBody>
      </p:sp>
    </p:spTree>
    <p:extLst>
      <p:ext uri="{BB962C8B-B14F-4D97-AF65-F5344CB8AC3E}">
        <p14:creationId xmlns:p14="http://schemas.microsoft.com/office/powerpoint/2010/main" val="26690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#4</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Pick tools that check multiple boxes</a:t>
            </a:r>
          </a:p>
          <a:p>
            <a:r>
              <a:rPr lang="en-US" dirty="0"/>
              <a:t>GitHub provides source, CI/CD, package management, dependency scanning, and more</a:t>
            </a:r>
          </a:p>
          <a:p>
            <a:r>
              <a:rPr lang="en-US" dirty="0"/>
              <a:t>Leverage your cloud’s services</a:t>
            </a:r>
          </a:p>
          <a:p>
            <a:r>
              <a:rPr lang="en-US" dirty="0"/>
              <a:t>You probably shouldn’t worry about multi-cloud</a:t>
            </a:r>
          </a:p>
          <a:p>
            <a:r>
              <a:rPr lang="en-US" dirty="0"/>
              <a:t>Prefer PaaS over IaaS</a:t>
            </a:r>
          </a:p>
          <a:p>
            <a:r>
              <a:rPr lang="en-US" dirty="0"/>
              <a:t>Do you really need k8s?</a:t>
            </a:r>
          </a:p>
          <a:p>
            <a:r>
              <a:rPr lang="en-US" dirty="0"/>
              <a:t>Compute is the easiest thing to move</a:t>
            </a:r>
          </a:p>
          <a:p>
            <a:r>
              <a:rPr lang="en-US" dirty="0"/>
              <a:t>Services are not (i.e. AWS SQS != Azure Service Bus != GCP Pub Sub)</a:t>
            </a:r>
          </a:p>
        </p:txBody>
      </p:sp>
    </p:spTree>
    <p:extLst>
      <p:ext uri="{BB962C8B-B14F-4D97-AF65-F5344CB8AC3E}">
        <p14:creationId xmlns:p14="http://schemas.microsoft.com/office/powerpoint/2010/main" val="18261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Idea to create a healthy, high performing engineering org</a:t>
            </a:r>
          </a:p>
          <a:p>
            <a:r>
              <a:rPr lang="en-US" dirty="0"/>
              <a:t>Questions &gt; Opinions</a:t>
            </a:r>
          </a:p>
          <a:p>
            <a:r>
              <a:rPr lang="en-US" dirty="0"/>
              <a:t>Context matters</a:t>
            </a:r>
          </a:p>
          <a:p>
            <a:r>
              <a:rPr lang="en-US" dirty="0"/>
              <a:t>Size of company matters</a:t>
            </a:r>
          </a:p>
        </p:txBody>
      </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#5 </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continuously getting better at the work we’re doing?</a:t>
            </a:r>
          </a:p>
        </p:txBody>
      </p:sp>
    </p:spTree>
    <p:extLst>
      <p:ext uri="{BB962C8B-B14F-4D97-AF65-F5344CB8AC3E}">
        <p14:creationId xmlns:p14="http://schemas.microsoft.com/office/powerpoint/2010/main" val="14220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#5 </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we doing retrospectives or other kaizen events?</a:t>
            </a:r>
          </a:p>
          <a:p>
            <a:r>
              <a:rPr lang="en-US" dirty="0"/>
              <a:t>Are the retros honest and effective?</a:t>
            </a:r>
          </a:p>
          <a:p>
            <a:r>
              <a:rPr lang="en-US" dirty="0"/>
              <a:t>Build trust on the team through leaders showing vulnerability themselves</a:t>
            </a:r>
          </a:p>
          <a:p>
            <a:r>
              <a:rPr lang="en-US" dirty="0"/>
              <a:t>Carve out time for tech debt or “20% time”</a:t>
            </a:r>
          </a:p>
          <a:p>
            <a:r>
              <a:rPr lang="en-US" dirty="0"/>
              <a:t>Consider hackathons (autonomy too)</a:t>
            </a:r>
          </a:p>
        </p:txBody>
      </p:sp>
    </p:spTree>
    <p:extLst>
      <p:ext uri="{BB962C8B-B14F-4D97-AF65-F5344CB8AC3E}">
        <p14:creationId xmlns:p14="http://schemas.microsoft.com/office/powerpoint/2010/main" val="21136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#6</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change failure rate?</a:t>
            </a:r>
          </a:p>
        </p:txBody>
      </p:sp>
    </p:spTree>
    <p:extLst>
      <p:ext uri="{BB962C8B-B14F-4D97-AF65-F5344CB8AC3E}">
        <p14:creationId xmlns:p14="http://schemas.microsoft.com/office/powerpoint/2010/main" val="226386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#6</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You should be creating CI/CD pipelines</a:t>
            </a:r>
          </a:p>
          <a:p>
            <a:r>
              <a:rPr lang="en-US" dirty="0"/>
              <a:t>You should be writing automated tests</a:t>
            </a:r>
          </a:p>
          <a:p>
            <a:r>
              <a:rPr lang="en-US" dirty="0"/>
              <a:t>You should be breaking down knowledge silos (pairing, least qualified implementer, </a:t>
            </a:r>
            <a:r>
              <a:rPr lang="en-US" dirty="0" err="1"/>
              <a:t>etc</a:t>
            </a:r>
            <a:r>
              <a:rPr lang="en-US" dirty="0"/>
              <a:t>)</a:t>
            </a:r>
          </a:p>
          <a:p>
            <a:r>
              <a:rPr lang="en-US" dirty="0"/>
              <a:t>You should have health checks</a:t>
            </a:r>
          </a:p>
        </p:txBody>
      </p:sp>
    </p:spTree>
    <p:extLst>
      <p:ext uri="{BB962C8B-B14F-4D97-AF65-F5344CB8AC3E}">
        <p14:creationId xmlns:p14="http://schemas.microsoft.com/office/powerpoint/2010/main" val="98848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#7</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lead time for changes?</a:t>
            </a:r>
          </a:p>
        </p:txBody>
      </p:sp>
    </p:spTree>
    <p:extLst>
      <p:ext uri="{BB962C8B-B14F-4D97-AF65-F5344CB8AC3E}">
        <p14:creationId xmlns:p14="http://schemas.microsoft.com/office/powerpoint/2010/main" val="333465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#7</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Are we picking frameworks, tools, libraries, patterns that make things easy to change?</a:t>
            </a:r>
          </a:p>
          <a:p>
            <a:r>
              <a:rPr lang="en-US" dirty="0"/>
              <a:t>Don’t pick esoteric ones, I should be able to Google and get many hits</a:t>
            </a:r>
          </a:p>
          <a:p>
            <a:r>
              <a:rPr lang="en-US" dirty="0"/>
              <a:t>Architecture vertically sliced instead of horizontally sliced</a:t>
            </a:r>
          </a:p>
          <a:p>
            <a:r>
              <a:rPr lang="en-US" dirty="0"/>
              <a:t>Centralize logic</a:t>
            </a:r>
          </a:p>
          <a:p>
            <a:r>
              <a:rPr lang="en-US" dirty="0"/>
              <a:t>Write automated tests</a:t>
            </a:r>
          </a:p>
          <a:p>
            <a:r>
              <a:rPr lang="en-US" dirty="0"/>
              <a:t>Identify workstream bottlenecks and work to remove them (might require re-org) or improve them (contribute to their codebase)</a:t>
            </a:r>
          </a:p>
        </p:txBody>
      </p:sp>
    </p:spTree>
    <p:extLst>
      <p:ext uri="{BB962C8B-B14F-4D97-AF65-F5344CB8AC3E}">
        <p14:creationId xmlns:p14="http://schemas.microsoft.com/office/powerpoint/2010/main" val="353678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#8</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improve deployment frequency?</a:t>
            </a:r>
          </a:p>
        </p:txBody>
      </p:sp>
    </p:spTree>
    <p:extLst>
      <p:ext uri="{BB962C8B-B14F-4D97-AF65-F5344CB8AC3E}">
        <p14:creationId xmlns:p14="http://schemas.microsoft.com/office/powerpoint/2010/main" val="20940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#8</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Continuous Deployment (not delivery)</a:t>
            </a:r>
          </a:p>
          <a:p>
            <a:r>
              <a:rPr lang="en-US" dirty="0"/>
              <a:t>If build is green, why aren’t you pushing to production?</a:t>
            </a:r>
          </a:p>
          <a:p>
            <a:r>
              <a:rPr lang="en-US" dirty="0"/>
              <a:t>Are you missing tests? Health checks?</a:t>
            </a:r>
          </a:p>
          <a:p>
            <a:r>
              <a:rPr lang="en-US" dirty="0"/>
              <a:t>Stop using environment branches</a:t>
            </a:r>
          </a:p>
          <a:p>
            <a:r>
              <a:rPr lang="en-US" dirty="0"/>
              <a:t>Stop long running branches</a:t>
            </a:r>
          </a:p>
          <a:p>
            <a:r>
              <a:rPr lang="en-US" dirty="0"/>
              <a:t>Use feature toggles to decouple deployments from releases?</a:t>
            </a:r>
          </a:p>
          <a:p>
            <a:r>
              <a:rPr lang="en-US" dirty="0"/>
              <a:t>Continuous Integration is something you do, not something you have</a:t>
            </a:r>
          </a:p>
        </p:txBody>
      </p:sp>
    </p:spTree>
    <p:extLst>
      <p:ext uri="{BB962C8B-B14F-4D97-AF65-F5344CB8AC3E}">
        <p14:creationId xmlns:p14="http://schemas.microsoft.com/office/powerpoint/2010/main" val="154159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Question #9</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DORA Metrics: How do we reduce time to restore service?</a:t>
            </a:r>
          </a:p>
        </p:txBody>
      </p:sp>
    </p:spTree>
    <p:extLst>
      <p:ext uri="{BB962C8B-B14F-4D97-AF65-F5344CB8AC3E}">
        <p14:creationId xmlns:p14="http://schemas.microsoft.com/office/powerpoint/2010/main" val="424948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Mastery – Opinion #9</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Needs a fast pipeline (&lt;15 mins to deploy to Production)</a:t>
            </a:r>
          </a:p>
          <a:p>
            <a:r>
              <a:rPr lang="en-US" dirty="0"/>
              <a:t>Need notification of any unhandled exceptions</a:t>
            </a:r>
          </a:p>
          <a:p>
            <a:r>
              <a:rPr lang="en-US" dirty="0"/>
              <a:t>Dashboards showing metrics</a:t>
            </a:r>
          </a:p>
          <a:p>
            <a:r>
              <a:rPr lang="en-US" dirty="0"/>
              <a:t>Need good o11y</a:t>
            </a:r>
          </a:p>
          <a:p>
            <a:r>
              <a:rPr lang="en-US" dirty="0"/>
              <a:t>Need good test environments</a:t>
            </a:r>
          </a:p>
        </p:txBody>
      </p:sp>
    </p:spTree>
    <p:extLst>
      <p:ext uri="{BB962C8B-B14F-4D97-AF65-F5344CB8AC3E}">
        <p14:creationId xmlns:p14="http://schemas.microsoft.com/office/powerpoint/2010/main" val="108353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a:xfrm>
            <a:off x="838200" y="1825625"/>
            <a:ext cx="7082563" cy="4351338"/>
          </a:xfrm>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endParaRPr lang="en-US" dirty="0"/>
          </a:p>
          <a:p>
            <a:r>
              <a:rPr lang="en-US" dirty="0"/>
              <a:t>Worked with dozens of clients</a:t>
            </a:r>
          </a:p>
          <a:p>
            <a:r>
              <a:rPr lang="en-US" dirty="0"/>
              <a:t>Talk with CIOs to middle managers to engineers to stakeholders</a:t>
            </a:r>
          </a:p>
        </p:txBody>
      </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Mastery?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04D3BBAE-C19F-C0CC-5483-ED791CA1EF29}"/>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E09E3EC2-7E82-7759-A45C-6BF8866365C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978E5EC5-501D-5AFC-93AF-388C835E082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938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4" name="Picture 4" descr="How to Establish a Strong Community in an Online Course - The FLTMAG">
            <a:extLst>
              <a:ext uri="{FF2B5EF4-FFF2-40B4-BE49-F238E27FC236}">
                <a16:creationId xmlns:a16="http://schemas.microsoft.com/office/drawing/2014/main" id="{3BA0D76E-A7DF-819F-8B60-24B286407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6059"/>
            <a:ext cx="12192000" cy="6864059"/>
          </a:xfrm>
          <a:prstGeom prst="rect">
            <a:avLst/>
          </a:prstGeom>
          <a:solidFill>
            <a:srgbClr val="0F69B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3A20469-371E-FA8B-F5F5-E7BA54177703}"/>
              </a:ext>
            </a:extLst>
          </p:cNvPr>
          <p:cNvSpPr txBox="1"/>
          <p:nvPr/>
        </p:nvSpPr>
        <p:spPr>
          <a:xfrm>
            <a:off x="6877878" y="4170597"/>
            <a:ext cx="3864334" cy="102571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39746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Do we have a team or a working group of individuals?</a:t>
            </a:r>
          </a:p>
        </p:txBody>
      </p:sp>
    </p:spTree>
    <p:extLst>
      <p:ext uri="{BB962C8B-B14F-4D97-AF65-F5344CB8AC3E}">
        <p14:creationId xmlns:p14="http://schemas.microsoft.com/office/powerpoint/2010/main" val="117092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#1</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Anyone on the team should be able to pick up any story and work on it</a:t>
            </a:r>
          </a:p>
          <a:p>
            <a:r>
              <a:rPr lang="en-US" dirty="0"/>
              <a:t>If not, you have a working group of individuals, not a team</a:t>
            </a:r>
          </a:p>
          <a:p>
            <a:r>
              <a:rPr lang="en-US" dirty="0"/>
              <a:t>Also you have knowledge silos</a:t>
            </a:r>
          </a:p>
          <a:p>
            <a:r>
              <a:rPr lang="en-US" dirty="0"/>
              <a:t>Actively work to get rid of them</a:t>
            </a:r>
          </a:p>
          <a:p>
            <a:r>
              <a:rPr lang="en-US" dirty="0"/>
              <a:t>Avoid “</a:t>
            </a:r>
            <a:r>
              <a:rPr lang="en-US" dirty="0" err="1"/>
              <a:t>pairrages</a:t>
            </a:r>
            <a:r>
              <a:rPr lang="en-US" dirty="0"/>
              <a:t>” if you pair program</a:t>
            </a:r>
          </a:p>
        </p:txBody>
      </p:sp>
    </p:spTree>
    <p:extLst>
      <p:ext uri="{BB962C8B-B14F-4D97-AF65-F5344CB8AC3E}">
        <p14:creationId xmlns:p14="http://schemas.microsoft.com/office/powerpoint/2010/main" val="125991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do teams collaborate with one another?</a:t>
            </a:r>
          </a:p>
        </p:txBody>
      </p:sp>
    </p:spTree>
    <p:extLst>
      <p:ext uri="{BB962C8B-B14F-4D97-AF65-F5344CB8AC3E}">
        <p14:creationId xmlns:p14="http://schemas.microsoft.com/office/powerpoint/2010/main" val="409678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#2</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should not be locking down repos, by default they should be open to the “internal public”</a:t>
            </a:r>
          </a:p>
          <a:p>
            <a:r>
              <a:rPr lang="en-US" dirty="0"/>
              <a:t>Promotes inner source</a:t>
            </a:r>
          </a:p>
          <a:p>
            <a:r>
              <a:rPr lang="en-US" dirty="0"/>
              <a:t>Allows teams to collaborate and share code</a:t>
            </a:r>
          </a:p>
          <a:p>
            <a:r>
              <a:rPr lang="en-US" dirty="0"/>
              <a:t>Helps break down tension of “what does that other team even do?”</a:t>
            </a:r>
          </a:p>
          <a:p>
            <a:r>
              <a:rPr lang="en-US" dirty="0"/>
              <a:t>Cross-team tech </a:t>
            </a:r>
            <a:r>
              <a:rPr lang="en-US" dirty="0" err="1"/>
              <a:t>levelings</a:t>
            </a:r>
            <a:r>
              <a:rPr lang="en-US" dirty="0"/>
              <a:t>, lean coffees, presentations</a:t>
            </a:r>
          </a:p>
          <a:p>
            <a:r>
              <a:rPr lang="en-US" dirty="0"/>
              <a:t>Forced cross-pollination via hackathons</a:t>
            </a:r>
          </a:p>
        </p:txBody>
      </p:sp>
    </p:spTree>
    <p:extLst>
      <p:ext uri="{BB962C8B-B14F-4D97-AF65-F5344CB8AC3E}">
        <p14:creationId xmlns:p14="http://schemas.microsoft.com/office/powerpoint/2010/main" val="115435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Question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How are we attracting the best talent?</a:t>
            </a:r>
          </a:p>
        </p:txBody>
      </p:sp>
    </p:spTree>
    <p:extLst>
      <p:ext uri="{BB962C8B-B14F-4D97-AF65-F5344CB8AC3E}">
        <p14:creationId xmlns:p14="http://schemas.microsoft.com/office/powerpoint/2010/main" val="353417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Community – Opinion #3</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Talent attracts talent</a:t>
            </a:r>
          </a:p>
          <a:p>
            <a:r>
              <a:rPr lang="en-US" dirty="0"/>
              <a:t>Putting a single senior engineer on a team is a recipe for burnout, super hero syndrome, and knowledge silos</a:t>
            </a:r>
          </a:p>
          <a:p>
            <a:r>
              <a:rPr lang="en-US" dirty="0"/>
              <a:t>Pay needs to be in-line with at least local markets</a:t>
            </a:r>
          </a:p>
          <a:p>
            <a:r>
              <a:rPr lang="en-US" dirty="0"/>
              <a:t>Product needs vision to rally behind</a:t>
            </a:r>
          </a:p>
        </p:txBody>
      </p:sp>
    </p:spTree>
    <p:extLst>
      <p:ext uri="{BB962C8B-B14F-4D97-AF65-F5344CB8AC3E}">
        <p14:creationId xmlns:p14="http://schemas.microsoft.com/office/powerpoint/2010/main" val="284633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404624"/>
            <a:ext cx="10515600" cy="6027511"/>
          </a:xfrm>
        </p:spPr>
        <p:txBody>
          <a:bodyPr>
            <a:normAutofit/>
          </a:bodyPr>
          <a:lstStyle/>
          <a:p>
            <a:pPr algn="ctr"/>
            <a:r>
              <a:rPr lang="en-US" sz="7200" dirty="0">
                <a:solidFill>
                  <a:schemeClr val="bg1"/>
                </a:solidFill>
                <a:latin typeface="+mn-lt"/>
              </a:rPr>
              <a:t>Questions about Community?</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3B5AFC16-69E6-027E-2AD4-056A4486D717}"/>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FB57623E-94D5-D97E-F39F-A2D63EAA30F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934F533F-F150-FA6B-0903-59C4952AB7D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9715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Autonomy, Master, Purpose, and Community</a:t>
            </a:r>
          </a:p>
          <a:p>
            <a:r>
              <a:rPr lang="en-US" dirty="0"/>
              <a:t>Ideas to take back to your organization</a:t>
            </a:r>
          </a:p>
          <a:p>
            <a:r>
              <a:rPr lang="en-US" dirty="0"/>
              <a:t>Questions &gt; Opinions</a:t>
            </a:r>
          </a:p>
        </p:txBody>
      </p:sp>
    </p:spTree>
    <p:extLst>
      <p:ext uri="{BB962C8B-B14F-4D97-AF65-F5344CB8AC3E}">
        <p14:creationId xmlns:p14="http://schemas.microsoft.com/office/powerpoint/2010/main" val="351772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Stuff I’ve </a:t>
            </a:r>
            <a:r>
              <a:rPr lang="en-US">
                <a:solidFill>
                  <a:schemeClr val="bg1">
                    <a:lumMod val="65000"/>
                  </a:schemeClr>
                </a:solidFill>
              </a:rPr>
              <a:t>Heard Clients Say</a:t>
            </a:r>
            <a:endParaRPr lang="en-US" dirty="0">
              <a:solidFill>
                <a:schemeClr val="bg1">
                  <a:lumMod val="65000"/>
                </a:schemeClr>
              </a:solidFill>
            </a:endParaRP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spend all our time firefighting.”</a:t>
            </a:r>
          </a:p>
          <a:p>
            <a:r>
              <a:rPr lang="en-US" dirty="0"/>
              <a:t>“We don’t get time to prioritize tech debt.”</a:t>
            </a:r>
          </a:p>
          <a:p>
            <a:r>
              <a:rPr lang="en-US" dirty="0"/>
              <a:t>“We don’t have great insights into our systems.”</a:t>
            </a:r>
          </a:p>
          <a:p>
            <a:r>
              <a:rPr lang="en-US" dirty="0"/>
              <a:t>“Our data is bad.”</a:t>
            </a:r>
          </a:p>
          <a:p>
            <a:r>
              <a:rPr lang="en-US" dirty="0"/>
              <a:t>“We have one guy who knows everything, if he leaves we’re screwed.”</a:t>
            </a:r>
          </a:p>
          <a:p>
            <a:r>
              <a:rPr lang="en-US" dirty="0"/>
              <a:t>“We need to upskill our developers.”</a:t>
            </a:r>
          </a:p>
          <a:p>
            <a:r>
              <a:rPr lang="en-US" dirty="0"/>
              <a:t>“The architects make all the decisions.”</a:t>
            </a:r>
          </a:p>
          <a:p>
            <a:r>
              <a:rPr lang="en-US" dirty="0"/>
              <a:t>“I don’t know what problem this solution is solving.”</a:t>
            </a:r>
          </a:p>
        </p:txBody>
      </p:sp>
    </p:spTree>
    <p:extLst>
      <p:ext uri="{BB962C8B-B14F-4D97-AF65-F5344CB8AC3E}">
        <p14:creationId xmlns:p14="http://schemas.microsoft.com/office/powerpoint/2010/main" val="18464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Contact: ssauber@leantechniques.com</a:t>
            </a: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6" name="Group 5">
            <a:extLst>
              <a:ext uri="{FF2B5EF4-FFF2-40B4-BE49-F238E27FC236}">
                <a16:creationId xmlns:a16="http://schemas.microsoft.com/office/drawing/2014/main" id="{FA317392-27D1-BDE7-E0D7-600E64D47858}"/>
              </a:ext>
            </a:extLst>
          </p:cNvPr>
          <p:cNvGrpSpPr/>
          <p:nvPr/>
        </p:nvGrpSpPr>
        <p:grpSpPr>
          <a:xfrm>
            <a:off x="5121263" y="6025442"/>
            <a:ext cx="2130724" cy="474323"/>
            <a:chOff x="9970651" y="6185410"/>
            <a:chExt cx="2130724" cy="474323"/>
          </a:xfrm>
        </p:grpSpPr>
        <p:sp>
          <p:nvSpPr>
            <p:cNvPr id="7" name="Subtitle 2">
              <a:extLst>
                <a:ext uri="{FF2B5EF4-FFF2-40B4-BE49-F238E27FC236}">
                  <a16:creationId xmlns:a16="http://schemas.microsoft.com/office/drawing/2014/main" id="{CAEDCF79-6369-3312-C72B-E492C2FFC56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072B5C07-DFD0-2B15-9503-90458218B79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0988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grpSp>
        <p:nvGrpSpPr>
          <p:cNvPr id="6" name="Group 5">
            <a:extLst>
              <a:ext uri="{FF2B5EF4-FFF2-40B4-BE49-F238E27FC236}">
                <a16:creationId xmlns:a16="http://schemas.microsoft.com/office/drawing/2014/main" id="{CE0D3713-F3EF-9907-AE2C-81CAE8EE1032}"/>
              </a:ext>
            </a:extLst>
          </p:cNvPr>
          <p:cNvGrpSpPr/>
          <p:nvPr/>
        </p:nvGrpSpPr>
        <p:grpSpPr>
          <a:xfrm>
            <a:off x="5121263" y="6025442"/>
            <a:ext cx="2130724" cy="474323"/>
            <a:chOff x="9970651" y="6185410"/>
            <a:chExt cx="2130724" cy="474323"/>
          </a:xfrm>
        </p:grpSpPr>
        <p:sp>
          <p:nvSpPr>
            <p:cNvPr id="8" name="Subtitle 2">
              <a:extLst>
                <a:ext uri="{FF2B5EF4-FFF2-40B4-BE49-F238E27FC236}">
                  <a16:creationId xmlns:a16="http://schemas.microsoft.com/office/drawing/2014/main" id="{AC058655-0A4D-A435-8AF1-E64E0CA276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9" name="Rectangle 8">
              <a:extLst>
                <a:ext uri="{FF2B5EF4-FFF2-40B4-BE49-F238E27FC236}">
                  <a16:creationId xmlns:a16="http://schemas.microsoft.com/office/drawing/2014/main" id="{813CAB7E-EB4B-279D-5799-DD0F5243C897}"/>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9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Stuff I’ve </a:t>
            </a:r>
            <a:r>
              <a:rPr lang="en-US">
                <a:solidFill>
                  <a:schemeClr val="bg1">
                    <a:lumMod val="65000"/>
                  </a:schemeClr>
                </a:solidFill>
              </a:rPr>
              <a:t>Heard Clients Say</a:t>
            </a:r>
            <a:endParaRPr lang="en-US" dirty="0">
              <a:solidFill>
                <a:schemeClr val="bg1">
                  <a:lumMod val="65000"/>
                </a:schemeClr>
              </a:solidFill>
            </a:endParaRPr>
          </a:p>
        </p:txBody>
      </p:sp>
      <p:sp>
        <p:nvSpPr>
          <p:cNvPr id="3" name="Content Placeholder 2"/>
          <p:cNvSpPr>
            <a:spLocks noGrp="1"/>
          </p:cNvSpPr>
          <p:nvPr>
            <p:ph idx="1"/>
          </p:nvPr>
        </p:nvSpPr>
        <p:spPr>
          <a:xfrm>
            <a:off x="838200" y="1825624"/>
            <a:ext cx="10976332" cy="4779637"/>
          </a:xfrm>
        </p:spPr>
        <p:txBody>
          <a:bodyPr>
            <a:normAutofit/>
          </a:bodyPr>
          <a:lstStyle/>
          <a:p>
            <a:r>
              <a:rPr lang="en-US" dirty="0"/>
              <a:t>“We can’t find anyone to hire.”</a:t>
            </a:r>
          </a:p>
          <a:p>
            <a:r>
              <a:rPr lang="en-US" dirty="0"/>
              <a:t>“We (the business) don’t think IT can deliver.”</a:t>
            </a:r>
          </a:p>
          <a:p>
            <a:r>
              <a:rPr lang="en-US" dirty="0"/>
              <a:t>“They (the business) always change their minds!”</a:t>
            </a:r>
          </a:p>
          <a:p>
            <a:r>
              <a:rPr lang="en-US" dirty="0"/>
              <a:t>“This other team always gets in our way.”</a:t>
            </a:r>
          </a:p>
          <a:p>
            <a:r>
              <a:rPr lang="en-US" dirty="0"/>
              <a:t>“We don’t have time to do that.”</a:t>
            </a:r>
          </a:p>
          <a:p>
            <a:r>
              <a:rPr lang="en-US" dirty="0"/>
              <a:t>“Our estimates aren’t reliable.”</a:t>
            </a:r>
          </a:p>
          <a:p>
            <a:r>
              <a:rPr lang="en-US" dirty="0"/>
              <a:t>“We only ship once every 6 months.”</a:t>
            </a:r>
          </a:p>
          <a:p>
            <a:r>
              <a:rPr lang="en-US" dirty="0"/>
              <a:t>“No one is using what we’ve built.”</a:t>
            </a:r>
          </a:p>
        </p:txBody>
      </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Uhh</a:t>
            </a:r>
            <a:r>
              <a:rPr lang="en-US" dirty="0">
                <a:solidFill>
                  <a:schemeClr val="bg1">
                    <a:lumMod val="65000"/>
                  </a:schemeClr>
                </a:solidFill>
              </a:rPr>
              <a:t>… that’s a lot… what do I do?</a:t>
            </a:r>
          </a:p>
        </p:txBody>
      </p:sp>
      <p:sp>
        <p:nvSpPr>
          <p:cNvPr id="3" name="Content Placeholder 2"/>
          <p:cNvSpPr>
            <a:spLocks noGrp="1"/>
          </p:cNvSpPr>
          <p:nvPr>
            <p:ph idx="1"/>
          </p:nvPr>
        </p:nvSpPr>
        <p:spPr>
          <a:xfrm>
            <a:off x="838200" y="1818753"/>
            <a:ext cx="10976332" cy="4779637"/>
          </a:xfrm>
        </p:spPr>
        <p:txBody>
          <a:bodyPr>
            <a:normAutofit/>
          </a:bodyPr>
          <a:lstStyle/>
          <a:p>
            <a:r>
              <a:rPr lang="en-US" dirty="0"/>
              <a:t>Does any of that sound familiar?</a:t>
            </a:r>
          </a:p>
          <a:p>
            <a:r>
              <a:rPr lang="en-US" dirty="0"/>
              <a:t>Everything I just went over was a people problem</a:t>
            </a:r>
          </a:p>
          <a:p>
            <a:r>
              <a:rPr lang="en-US" dirty="0"/>
              <a:t>Everything I just went over can be fixed (I’ve seen it)</a:t>
            </a:r>
          </a:p>
          <a:p>
            <a:r>
              <a:rPr lang="en-US" dirty="0"/>
              <a:t>Where do I start?</a:t>
            </a:r>
          </a:p>
        </p:txBody>
      </p:sp>
      <p:pic>
        <p:nvPicPr>
          <p:cNvPr id="5122" name="Picture 2" descr="Force Choke | The Evil Wiki | Fandom">
            <a:extLst>
              <a:ext uri="{FF2B5EF4-FFF2-40B4-BE49-F238E27FC236}">
                <a16:creationId xmlns:a16="http://schemas.microsoft.com/office/drawing/2014/main" id="{E905BC00-07F8-A759-F783-05D25321B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810" y="1636900"/>
            <a:ext cx="6525995" cy="447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7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subTnLst>
                                    <p:set>
                                      <p:cBhvr override="childStyle">
                                        <p:cTn dur="1" fill="hold" display="0" masterRel="nextClick" afterEffect="1"/>
                                        <p:tgtEl>
                                          <p:spTgt spid="512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Drive by Daniel Pink</a:t>
            </a:r>
          </a:p>
        </p:txBody>
      </p:sp>
      <p:sp>
        <p:nvSpPr>
          <p:cNvPr id="3" name="Content Placeholder 2"/>
          <p:cNvSpPr>
            <a:spLocks noGrp="1"/>
          </p:cNvSpPr>
          <p:nvPr>
            <p:ph idx="1"/>
          </p:nvPr>
        </p:nvSpPr>
        <p:spPr>
          <a:xfrm>
            <a:off x="838200" y="1825624"/>
            <a:ext cx="10976332" cy="4779637"/>
          </a:xfrm>
        </p:spPr>
        <p:txBody>
          <a:bodyPr>
            <a:normAutofit/>
          </a:bodyPr>
          <a:lstStyle/>
          <a:p>
            <a:r>
              <a:rPr lang="en-US" dirty="0"/>
              <a:t>Based on 40+ years of psychology</a:t>
            </a:r>
          </a:p>
          <a:p>
            <a:r>
              <a:rPr lang="en-US" dirty="0"/>
              <a:t>Explores what motivates us</a:t>
            </a:r>
          </a:p>
          <a:p>
            <a:r>
              <a:rPr lang="en-US" dirty="0"/>
              <a:t>Intrinsic vs Extrinsic motivation</a:t>
            </a:r>
          </a:p>
          <a:p>
            <a:r>
              <a:rPr lang="en-US" dirty="0"/>
              <a:t>Extrinsic motivation fails with knowledge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F79D4EDF-1BF1-8D40-440A-65CF90BDD8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203" y="1869997"/>
            <a:ext cx="3171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49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26970</TotalTime>
  <Words>2267</Words>
  <Application>Microsoft Office PowerPoint</Application>
  <PresentationFormat>Widescreen</PresentationFormat>
  <Paragraphs>352</Paragraphs>
  <Slides>61</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Avoid the Dark Side: Creating Healthy,  High Performing Engineering Organizations</vt:lpstr>
      <vt:lpstr>Audience</vt:lpstr>
      <vt:lpstr>Agenda</vt:lpstr>
      <vt:lpstr>Goals</vt:lpstr>
      <vt:lpstr>Who am I? </vt:lpstr>
      <vt:lpstr>Stuff I’ve Heard Clients Say</vt:lpstr>
      <vt:lpstr>Stuff I’ve Heard Clients Say</vt:lpstr>
      <vt:lpstr>Uhh… that’s a lot… what do I do?</vt:lpstr>
      <vt:lpstr>Drive by Daniel Pink</vt:lpstr>
      <vt:lpstr>Drive by Daniel Pink</vt:lpstr>
      <vt:lpstr>PowerPoint Presentation</vt:lpstr>
      <vt:lpstr>PowerPoint Presentation</vt:lpstr>
      <vt:lpstr>What do you mean by Purpose?</vt:lpstr>
      <vt:lpstr>Purpose - Question #1</vt:lpstr>
      <vt:lpstr>Purpose - Opinion #1</vt:lpstr>
      <vt:lpstr>Purpose - Question #2</vt:lpstr>
      <vt:lpstr>Purpose - Opinion #2</vt:lpstr>
      <vt:lpstr>Questions about  Purpose? Contact: ssauber@leantechniques.com</vt:lpstr>
      <vt:lpstr>Autonomy</vt:lpstr>
      <vt:lpstr>What do you mean by Autonomy?</vt:lpstr>
      <vt:lpstr>Autonomy - Question #1</vt:lpstr>
      <vt:lpstr>Autonomy - Opinion #1</vt:lpstr>
      <vt:lpstr>Autonomy - Question #2</vt:lpstr>
      <vt:lpstr>Autonomy - Opinion #2</vt:lpstr>
      <vt:lpstr>DORA Metrics</vt:lpstr>
      <vt:lpstr>Autonomy - Question #3</vt:lpstr>
      <vt:lpstr>Autonomy - Opinion #3</vt:lpstr>
      <vt:lpstr>Autonomy - Question #4</vt:lpstr>
      <vt:lpstr>Autonomy - Opinion #4</vt:lpstr>
      <vt:lpstr>Questions about Autonomy? Contact: ssauber@leantechniques.com</vt:lpstr>
      <vt:lpstr>Mastery</vt:lpstr>
      <vt:lpstr>Mastery – Question #1</vt:lpstr>
      <vt:lpstr>Mastery – Opinion #1</vt:lpstr>
      <vt:lpstr>Mastery – Question #2</vt:lpstr>
      <vt:lpstr>Mastery – Opinion #2</vt:lpstr>
      <vt:lpstr>Mastery – Question #3</vt:lpstr>
      <vt:lpstr>Mastery – Opinion #3</vt:lpstr>
      <vt:lpstr>Mastery – Question(s) #4</vt:lpstr>
      <vt:lpstr>Mastery – Opinion #4</vt:lpstr>
      <vt:lpstr>Mastery – Question #5 </vt:lpstr>
      <vt:lpstr>Mastery – Opinion #5 </vt:lpstr>
      <vt:lpstr>Mastery – Question #6</vt:lpstr>
      <vt:lpstr>Mastery – Opinion #6</vt:lpstr>
      <vt:lpstr>Mastery – Question #7</vt:lpstr>
      <vt:lpstr>Mastery – Opinion #7</vt:lpstr>
      <vt:lpstr>Mastery – Question #8</vt:lpstr>
      <vt:lpstr>Mastery – Opinion #8</vt:lpstr>
      <vt:lpstr>Mastery – Question #9</vt:lpstr>
      <vt:lpstr>Mastery – Opinion #9</vt:lpstr>
      <vt:lpstr>Questions about Mastery? Contact: ssauber@leantechniques.com</vt:lpstr>
      <vt:lpstr>PowerPoint Presentation</vt:lpstr>
      <vt:lpstr>Community – Question #1</vt:lpstr>
      <vt:lpstr>Community – Opinion #1</vt:lpstr>
      <vt:lpstr>Community – Question #2</vt:lpstr>
      <vt:lpstr>Community – Opinion #2</vt:lpstr>
      <vt:lpstr>Community – Question #3</vt:lpstr>
      <vt:lpstr>Community – Opinion #3</vt:lpstr>
      <vt:lpstr>Questions about Community? Contact: ssauber@leantechniques.com</vt:lpstr>
      <vt:lpstr>Takeaways</vt:lpstr>
      <vt:lpstr>Questions? Contact: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Healthy, High Performing Engineering Organizations</dc:title>
  <dc:creator>Scott Sauber</dc:creator>
  <cp:lastModifiedBy>Scott</cp:lastModifiedBy>
  <cp:revision>203</cp:revision>
  <dcterms:created xsi:type="dcterms:W3CDTF">2020-03-08T20:31:35Z</dcterms:created>
  <dcterms:modified xsi:type="dcterms:W3CDTF">2023-05-05T13:30:13Z</dcterms:modified>
</cp:coreProperties>
</file>