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57" r:id="rId3"/>
    <p:sldId id="274" r:id="rId4"/>
    <p:sldId id="277" r:id="rId5"/>
    <p:sldId id="258" r:id="rId6"/>
    <p:sldId id="278" r:id="rId7"/>
    <p:sldId id="259" r:id="rId8"/>
    <p:sldId id="260" r:id="rId9"/>
    <p:sldId id="279" r:id="rId10"/>
    <p:sldId id="280" r:id="rId11"/>
    <p:sldId id="261" r:id="rId12"/>
    <p:sldId id="276" r:id="rId13"/>
    <p:sldId id="262"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0"/>
            <a:ext cx="7772400" cy="1470025"/>
          </a:xfrm>
        </p:spPr>
        <p:txBody>
          <a:bodyPr>
            <a:normAutofit/>
          </a:bodyPr>
          <a:lstStyle/>
          <a:p>
            <a:r>
              <a:rPr lang="en-US" sz="3200" dirty="0"/>
              <a:t>Empowering </a:t>
            </a:r>
            <a:r>
              <a:rPr lang="en-US" sz="3200"/>
              <a:t>Renewable Energy </a:t>
            </a:r>
            <a:r>
              <a:rPr lang="en-US" sz="3200" dirty="0"/>
              <a:t>for Sustainable Development </a:t>
            </a:r>
            <a:br>
              <a:rPr lang="en-US" sz="3200" b="1" dirty="0"/>
            </a:br>
            <a:r>
              <a:rPr lang="en-IN" sz="2000" dirty="0"/>
              <a:t>31/05/24 to 30/07/24</a:t>
            </a:r>
            <a:endParaRPr lang="en-US" sz="3200" b="1" dirty="0"/>
          </a:p>
        </p:txBody>
      </p:sp>
      <p:sp>
        <p:nvSpPr>
          <p:cNvPr id="3" name="Subtitle 2"/>
          <p:cNvSpPr>
            <a:spLocks noGrp="1"/>
          </p:cNvSpPr>
          <p:nvPr>
            <p:ph type="subTitle" idx="1"/>
          </p:nvPr>
        </p:nvSpPr>
        <p:spPr>
          <a:xfrm>
            <a:off x="1676400" y="2743200"/>
            <a:ext cx="6400800" cy="1143000"/>
          </a:xfrm>
        </p:spPr>
        <p:txBody>
          <a:bodyPr>
            <a:normAutofit fontScale="92500" lnSpcReduction="10000"/>
          </a:bodyPr>
          <a:lstStyle/>
          <a:p>
            <a:r>
              <a:rPr lang="en-US" sz="2400" b="1" dirty="0">
                <a:solidFill>
                  <a:schemeClr val="tx1"/>
                </a:solidFill>
              </a:rPr>
              <a:t>Presented by:</a:t>
            </a:r>
          </a:p>
          <a:p>
            <a:r>
              <a:rPr lang="en-US" sz="2400" i="1" dirty="0">
                <a:solidFill>
                  <a:schemeClr val="tx1"/>
                </a:solidFill>
              </a:rPr>
              <a:t>DEEPAK JHA</a:t>
            </a:r>
          </a:p>
          <a:p>
            <a:r>
              <a:rPr lang="en-US" sz="2400" i="1" dirty="0">
                <a:solidFill>
                  <a:schemeClr val="tx1"/>
                </a:solidFill>
              </a:rPr>
              <a:t>Computer Science and Engineering</a:t>
            </a:r>
          </a:p>
        </p:txBody>
      </p:sp>
      <p:sp>
        <p:nvSpPr>
          <p:cNvPr id="4" name="Footer Placeholder 3"/>
          <p:cNvSpPr>
            <a:spLocks noGrp="1"/>
          </p:cNvSpPr>
          <p:nvPr>
            <p:ph type="ftr" sz="quarter" idx="11"/>
          </p:nvPr>
        </p:nvSpPr>
        <p:spPr/>
        <p:txBody>
          <a:bodyPr/>
          <a:lstStyle/>
          <a:p>
            <a:r>
              <a:rPr lang="en-US" dirty="0">
                <a:solidFill>
                  <a:schemeClr val="tx1"/>
                </a:solidFill>
              </a:rPr>
              <a:t>Deepak Jha</a:t>
            </a:r>
          </a:p>
        </p:txBody>
      </p:sp>
      <p:sp>
        <p:nvSpPr>
          <p:cNvPr id="5" name="Subtitle 2"/>
          <p:cNvSpPr txBox="1">
            <a:spLocks/>
          </p:cNvSpPr>
          <p:nvPr/>
        </p:nvSpPr>
        <p:spPr>
          <a:xfrm>
            <a:off x="228600" y="4419600"/>
            <a:ext cx="2819400"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t>Enrollment</a:t>
            </a:r>
            <a:r>
              <a:rPr kumimoji="0" lang="en-US" sz="1400" b="1" i="0" u="none" strike="noStrike" kern="1200" cap="none" spc="0" normalizeH="0" noProof="0" dirty="0">
                <a:ln>
                  <a:noFill/>
                </a:ln>
                <a:effectLst/>
                <a:uLnTx/>
                <a:uFillTx/>
                <a:latin typeface="+mn-lt"/>
                <a:ea typeface="+mn-ea"/>
                <a:cs typeface="+mn-cs"/>
              </a:rPr>
              <a:t> Number: 21CS002312</a:t>
            </a:r>
            <a:endParaRPr kumimoji="0" lang="en-US" sz="1400" b="1" i="0" u="none" strike="noStrike" kern="1200" cap="none" spc="0" normalizeH="0" baseline="0" noProof="0" dirty="0">
              <a:ln>
                <a:noFill/>
              </a:ln>
              <a:effectLst/>
              <a:uLnTx/>
              <a:uFillTx/>
              <a:latin typeface="+mn-lt"/>
              <a:ea typeface="+mn-ea"/>
              <a:cs typeface="+mn-cs"/>
            </a:endParaRPr>
          </a:p>
        </p:txBody>
      </p:sp>
      <p:sp>
        <p:nvSpPr>
          <p:cNvPr id="6" name="Subtitle 2"/>
          <p:cNvSpPr txBox="1">
            <a:spLocks/>
          </p:cNvSpPr>
          <p:nvPr/>
        </p:nvSpPr>
        <p:spPr>
          <a:xfrm>
            <a:off x="6324600" y="4343400"/>
            <a:ext cx="2743200"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effectLst/>
                <a:uLnTx/>
                <a:uFillTx/>
                <a:latin typeface="+mn-lt"/>
                <a:ea typeface="+mn-ea"/>
                <a:cs typeface="+mn-cs"/>
              </a:rPr>
              <a:t>Supervisor:</a:t>
            </a:r>
            <a:br>
              <a:rPr kumimoji="0" lang="en-US" sz="1400" b="1" i="0" u="none" strike="noStrike" kern="1200" cap="none" spc="0" normalizeH="0" baseline="0" noProof="0" dirty="0">
                <a:ln>
                  <a:noFill/>
                </a:ln>
                <a:effectLst/>
                <a:uLnTx/>
                <a:uFillTx/>
                <a:latin typeface="+mn-lt"/>
                <a:ea typeface="+mn-ea"/>
                <a:cs typeface="+mn-cs"/>
              </a:rPr>
            </a:br>
            <a:r>
              <a:rPr kumimoji="0" lang="en-US" sz="1400" b="1" i="0" u="none" strike="noStrike" kern="1200" cap="none" spc="0" normalizeH="0" baseline="0" noProof="0" dirty="0">
                <a:ln>
                  <a:noFill/>
                </a:ln>
                <a:effectLst/>
                <a:uLnTx/>
                <a:uFillTx/>
                <a:latin typeface="+mn-lt"/>
                <a:ea typeface="+mn-ea"/>
                <a:cs typeface="+mn-cs"/>
              </a:rPr>
              <a:t>DR. RUCHI DOSHI</a:t>
            </a:r>
            <a:br>
              <a:rPr kumimoji="0" lang="en-US" sz="1400" b="1" i="0" u="none" strike="noStrike" kern="1200" cap="none" spc="0" normalizeH="0" baseline="0" noProof="0" dirty="0">
                <a:ln>
                  <a:noFill/>
                </a:ln>
                <a:effectLst/>
                <a:uLnTx/>
                <a:uFillTx/>
                <a:latin typeface="+mn-lt"/>
                <a:ea typeface="+mn-ea"/>
                <a:cs typeface="+mn-cs"/>
              </a:rPr>
            </a:br>
            <a:r>
              <a:rPr kumimoji="0" lang="en-US" sz="1400" b="1" i="0" u="none" strike="noStrike" kern="1200" cap="none" spc="0" normalizeH="0" baseline="0" noProof="0" dirty="0">
                <a:ln>
                  <a:noFill/>
                </a:ln>
                <a:effectLst/>
                <a:uLnTx/>
                <a:uFillTx/>
                <a:latin typeface="+mn-lt"/>
                <a:ea typeface="+mn-ea"/>
                <a:cs typeface="+mn-cs"/>
              </a:rPr>
              <a:t>DIRECTOR &amp; CEO</a:t>
            </a:r>
            <a:br>
              <a:rPr kumimoji="0" lang="en-US" sz="1400" b="1" i="0" u="none" strike="noStrike" kern="1200" cap="none" spc="0" normalizeH="0" baseline="0" noProof="0" dirty="0">
                <a:ln>
                  <a:noFill/>
                </a:ln>
                <a:effectLst/>
                <a:uLnTx/>
                <a:uFillTx/>
                <a:latin typeface="+mn-lt"/>
                <a:ea typeface="+mn-ea"/>
                <a:cs typeface="+mn-cs"/>
              </a:rPr>
            </a:br>
            <a:r>
              <a:rPr kumimoji="0" lang="en-US" sz="1400" b="1" i="0" u="none" strike="noStrike" kern="1200" cap="none" spc="0" normalizeH="0" baseline="0" noProof="0" dirty="0">
                <a:ln>
                  <a:noFill/>
                </a:ln>
                <a:effectLst/>
                <a:uLnTx/>
                <a:uFillTx/>
                <a:latin typeface="+mn-lt"/>
                <a:ea typeface="+mn-ea"/>
                <a:cs typeface="+mn-cs"/>
              </a:rPr>
              <a:t>(</a:t>
            </a:r>
            <a:r>
              <a:rPr lang="en-IN" sz="1400" b="0" i="0" u="none" strike="noStrike" dirty="0">
                <a:solidFill>
                  <a:srgbClr val="000000"/>
                </a:solidFill>
                <a:effectLst/>
                <a:latin typeface="-webkit-standard"/>
              </a:rPr>
              <a:t>ResAIShala)</a:t>
            </a:r>
            <a:endParaRPr kumimoji="0" lang="en-US" sz="1400" b="1" i="0" u="none" strike="noStrike" kern="1200" cap="none" spc="0" normalizeH="0" baseline="0" noProof="0" dirty="0">
              <a:ln>
                <a:noFill/>
              </a:ln>
              <a:effectLst/>
              <a:uLnTx/>
              <a:uFillTx/>
              <a:latin typeface="+mn-lt"/>
              <a:ea typeface="+mn-ea"/>
              <a:cs typeface="+mn-cs"/>
            </a:endParaRPr>
          </a:p>
        </p:txBody>
      </p:sp>
      <p:sp>
        <p:nvSpPr>
          <p:cNvPr id="7" name="Date Placeholder 6"/>
          <p:cNvSpPr>
            <a:spLocks noGrp="1"/>
          </p:cNvSpPr>
          <p:nvPr>
            <p:ph type="dt" sz="half" idx="10"/>
          </p:nvPr>
        </p:nvSpPr>
        <p:spPr/>
        <p:txBody>
          <a:bodyPr/>
          <a:lstStyle/>
          <a:p>
            <a:r>
              <a:rPr lang="en-US" dirty="0">
                <a:solidFill>
                  <a:schemeClr val="tx1"/>
                </a:solidFill>
              </a:rPr>
              <a:t>CSE</a:t>
            </a:r>
          </a:p>
        </p:txBody>
      </p:sp>
      <p:sp>
        <p:nvSpPr>
          <p:cNvPr id="8" name="Slide Number Placeholder 7"/>
          <p:cNvSpPr>
            <a:spLocks noGrp="1"/>
          </p:cNvSpPr>
          <p:nvPr>
            <p:ph type="sldNum" sz="quarter" idx="12"/>
          </p:nvPr>
        </p:nvSpPr>
        <p:spPr/>
        <p:txBody>
          <a:bodyPr/>
          <a:lstStyle/>
          <a:p>
            <a:r>
              <a:rPr lang="en-US" dirty="0">
                <a:solidFill>
                  <a:schemeClr val="tx1"/>
                </a:solidFill>
              </a:rPr>
              <a:t>1</a:t>
            </a:r>
          </a:p>
        </p:txBody>
      </p:sp>
      <p:pic>
        <p:nvPicPr>
          <p:cNvPr id="10" name="Picture 9" descr="A logo with lines and a tree&#10;&#10;Description automatically generated">
            <a:extLst>
              <a:ext uri="{FF2B5EF4-FFF2-40B4-BE49-F238E27FC236}">
                <a16:creationId xmlns:a16="http://schemas.microsoft.com/office/drawing/2014/main" id="{F12DC4E8-49D1-A45D-C738-102942E07097}"/>
              </a:ext>
            </a:extLst>
          </p:cNvPr>
          <p:cNvPicPr>
            <a:picLocks noChangeAspect="1"/>
          </p:cNvPicPr>
          <p:nvPr/>
        </p:nvPicPr>
        <p:blipFill>
          <a:blip r:embed="rId2"/>
          <a:stretch>
            <a:fillRect/>
          </a:stretch>
        </p:blipFill>
        <p:spPr>
          <a:xfrm>
            <a:off x="0" y="0"/>
            <a:ext cx="685800" cy="685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10">
            <a:extLst>
              <a:ext uri="{FF2B5EF4-FFF2-40B4-BE49-F238E27FC236}">
                <a16:creationId xmlns:a16="http://schemas.microsoft.com/office/drawing/2014/main" id="{03DBC6C8-C47A-8328-FDD9-9848FAD4BCAE}"/>
              </a:ext>
            </a:extLst>
          </p:cNvPr>
          <p:cNvPicPr>
            <a:picLocks noChangeAspect="1"/>
          </p:cNvPicPr>
          <p:nvPr/>
        </p:nvPicPr>
        <p:blipFill>
          <a:blip r:embed="rId2"/>
          <a:stretch>
            <a:fillRect/>
          </a:stretch>
        </p:blipFill>
        <p:spPr>
          <a:xfrm>
            <a:off x="1224116" y="766916"/>
            <a:ext cx="6695768" cy="5782035"/>
          </a:xfrm>
          <a:prstGeom prst="rect">
            <a:avLst/>
          </a:prstGeom>
        </p:spPr>
      </p:pic>
    </p:spTree>
    <p:extLst>
      <p:ext uri="{BB962C8B-B14F-4D97-AF65-F5344CB8AC3E}">
        <p14:creationId xmlns:p14="http://schemas.microsoft.com/office/powerpoint/2010/main" val="360227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0" u="none" strike="noStrike" dirty="0">
                <a:solidFill>
                  <a:srgbClr val="000000"/>
                </a:solidFill>
                <a:effectLst/>
              </a:rPr>
              <a:t>Lessons Learned</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IN" sz="1800" b="1" i="0" u="none" strike="noStrike" dirty="0">
                <a:solidFill>
                  <a:srgbClr val="000000"/>
                </a:solidFill>
                <a:effectLst/>
              </a:rPr>
              <a:t>Key Takeaways:</a:t>
            </a:r>
          </a:p>
          <a:p>
            <a:pPr marL="0" indent="0" algn="just">
              <a:buNone/>
            </a:pPr>
            <a:r>
              <a:rPr lang="en-US" sz="1800" b="1" i="0" dirty="0">
                <a:effectLst/>
              </a:rPr>
              <a:t>	User Interface:</a:t>
            </a:r>
            <a:r>
              <a:rPr lang="en-US" sz="1800" b="0" i="0" dirty="0">
                <a:effectLst/>
              </a:rPr>
              <a:t> The system was designed with a user-friendly control page for 	toggling device statuses.</a:t>
            </a:r>
          </a:p>
          <a:p>
            <a:pPr marL="0" indent="0" algn="just">
              <a:buNone/>
            </a:pPr>
            <a:r>
              <a:rPr lang="en-US" sz="1800" b="1" i="0" dirty="0">
                <a:effectLst/>
              </a:rPr>
              <a:t>	Energy Calculation:</a:t>
            </a:r>
            <a:r>
              <a:rPr lang="en-US" sz="1800" b="0" i="0" dirty="0">
                <a:effectLst/>
              </a:rPr>
              <a:t> A robust algorithm calculates the total energy consumption, 	taking device statuses into account.</a:t>
            </a:r>
          </a:p>
          <a:p>
            <a:pPr marL="0" indent="0" algn="just">
              <a:buNone/>
            </a:pPr>
            <a:r>
              <a:rPr lang="en-US" sz="1800" b="1" i="0" dirty="0">
                <a:effectLst/>
              </a:rPr>
              <a:t>	API Integration:</a:t>
            </a:r>
            <a:r>
              <a:rPr lang="en-US" sz="1800" b="0" i="0" dirty="0">
                <a:effectLst/>
              </a:rPr>
              <a:t> A well-defined API enables seamless interaction with the client, 	exchanging data and providing a JSON response.</a:t>
            </a:r>
          </a:p>
          <a:p>
            <a:pPr marL="0" indent="0" algn="just">
              <a:buNone/>
            </a:pPr>
            <a:endParaRPr lang="en-IN" sz="1800" b="1" dirty="0">
              <a:solidFill>
                <a:srgbClr val="000000"/>
              </a:solidFill>
            </a:endParaRPr>
          </a:p>
          <a:p>
            <a:pPr algn="just">
              <a:buFont typeface="Arial" panose="020B0604020202020204" pitchFamily="34" charset="0"/>
              <a:buChar char="•"/>
            </a:pPr>
            <a:r>
              <a:rPr lang="en-IN" sz="1800" b="1" i="0" u="none" strike="noStrike" dirty="0">
                <a:solidFill>
                  <a:srgbClr val="000000"/>
                </a:solidFill>
                <a:effectLst/>
              </a:rPr>
              <a:t>Challenges Overcome:</a:t>
            </a:r>
            <a:r>
              <a:rPr lang="en-IN" sz="1800" b="0" i="0" u="none" strike="noStrike" dirty="0">
                <a:solidFill>
                  <a:srgbClr val="000000"/>
                </a:solidFill>
                <a:effectLst/>
              </a:rPr>
              <a:t> </a:t>
            </a:r>
            <a:r>
              <a:rPr lang="en-US" sz="1800" b="0" i="0" dirty="0">
                <a:effectLst/>
              </a:rPr>
              <a:t>The system that manages devices and their energy consumption. It handles user interactions, data updates, and communication with the client. The system is not scalable and does not handles dynamic data updates efficiently.</a:t>
            </a:r>
            <a:endParaRPr lang="en-IN" sz="1800" b="0" i="0" u="none" strike="noStrike" dirty="0">
              <a:effectLst/>
            </a:endParaRPr>
          </a:p>
        </p:txBody>
      </p:sp>
      <p:pic>
        <p:nvPicPr>
          <p:cNvPr id="4" name="Picture 3" descr="A logo with lines and a tree&#10;&#10;Description automatically generated">
            <a:extLst>
              <a:ext uri="{FF2B5EF4-FFF2-40B4-BE49-F238E27FC236}">
                <a16:creationId xmlns:a16="http://schemas.microsoft.com/office/drawing/2014/main" id="{EF3CA874-D5EB-7A72-21CD-A90FE1600EFD}"/>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047BA7DB-2704-C72D-8E2B-5BA33E7EAAB8}"/>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55BB486D-C185-7B5B-3786-479AFFFC496F}"/>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04DE1C3E-F9A0-BBBD-6A5A-600603E567C5}"/>
              </a:ext>
            </a:extLst>
          </p:cNvPr>
          <p:cNvSpPr>
            <a:spLocks noGrp="1"/>
          </p:cNvSpPr>
          <p:nvPr>
            <p:ph type="sldNum" sz="quarter" idx="12"/>
          </p:nvPr>
        </p:nvSpPr>
        <p:spPr>
          <a:xfrm>
            <a:off x="6553200" y="6356350"/>
            <a:ext cx="2133600" cy="365125"/>
          </a:xfrm>
        </p:spPr>
        <p:txBody>
          <a:bodyPr/>
          <a:lstStyle/>
          <a:p>
            <a:r>
              <a:rPr lang="en-US" dirty="0">
                <a:solidFill>
                  <a:schemeClr val="tx1"/>
                </a:solidFill>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and Results</a:t>
            </a:r>
            <a:endParaRPr b="1" dirty="0"/>
          </a:p>
        </p:txBody>
      </p:sp>
      <p:sp>
        <p:nvSpPr>
          <p:cNvPr id="3" name="Content Placeholder 2"/>
          <p:cNvSpPr>
            <a:spLocks noGrp="1"/>
          </p:cNvSpPr>
          <p:nvPr>
            <p:ph idx="1"/>
          </p:nvPr>
        </p:nvSpPr>
        <p:spPr/>
        <p:txBody>
          <a:bodyPr>
            <a:noAutofit/>
          </a:bodyPr>
          <a:lstStyle/>
          <a:p>
            <a:pPr marL="0" indent="0" algn="just">
              <a:buNone/>
            </a:pPr>
            <a:r>
              <a:rPr lang="en-US" sz="1800" dirty="0"/>
              <a:t>The "Empowering Renewable for Sustainable Development" project effectively highlighted how Big Data Analytics can revolutionize renewable energy technologies. It identified innovative applications for grid management and predictive maintenance, offering crucial insights into enhancing efficiency and sustainability. The research, published in IEEE, underscored the project's impact, while the development of a demand management website provided a practical tool that demonstrated these concepts in action. Together, these efforts advanced both theoretical understanding and practical solutions,  contributing to a more efficient and sustainable energy future. Big data analytics has the ability to revolutionize the field of renewable energy research and accelerate the shift to sustainable energy sources. Stakeholders may maximize energy creation, distribution, and consumption by utilizing massive volumes of data from many sources, such as weather forecasts, energy production data, and grid operations. This will raise the efficiency, depend ability, and affordability of renewable energy systems. Big data analytics will be crucial in enabling new opportunities and optimizing the potential of renewable energy as it remains an essential element in tackling global issues like energy security and climate change. </a:t>
            </a:r>
            <a:endParaRPr lang="en-IN" sz="1800" b="0" i="0" u="none" strike="noStrike" dirty="0">
              <a:solidFill>
                <a:srgbClr val="000000"/>
              </a:solidFill>
              <a:effectLst/>
            </a:endParaRPr>
          </a:p>
        </p:txBody>
      </p:sp>
      <p:pic>
        <p:nvPicPr>
          <p:cNvPr id="4" name="Picture 3" descr="A logo with lines and a tree&#10;&#10;Description automatically generated">
            <a:extLst>
              <a:ext uri="{FF2B5EF4-FFF2-40B4-BE49-F238E27FC236}">
                <a16:creationId xmlns:a16="http://schemas.microsoft.com/office/drawing/2014/main" id="{10DFBE56-EEB6-FD4C-D462-F9167A628DE4}"/>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336B7720-7281-5C4A-4A9D-E6FC910BB16C}"/>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FF93582F-6EA8-992E-089E-43ADB99EC441}"/>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1F4460AE-4FE3-01FC-50B6-856ECC9BEE7C}"/>
              </a:ext>
            </a:extLst>
          </p:cNvPr>
          <p:cNvSpPr>
            <a:spLocks noGrp="1"/>
          </p:cNvSpPr>
          <p:nvPr>
            <p:ph type="sldNum" sz="quarter" idx="12"/>
          </p:nvPr>
        </p:nvSpPr>
        <p:spPr>
          <a:xfrm>
            <a:off x="6553200" y="6356350"/>
            <a:ext cx="2133600" cy="365125"/>
          </a:xfrm>
        </p:spPr>
        <p:txBody>
          <a:bodyPr/>
          <a:lstStyle/>
          <a:p>
            <a:r>
              <a:rPr lang="en-US" dirty="0">
                <a:solidFill>
                  <a:schemeClr val="tx1"/>
                </a:solidFill>
              </a:rPr>
              <a:t>11</a:t>
            </a:r>
          </a:p>
        </p:txBody>
      </p:sp>
    </p:spTree>
    <p:extLst>
      <p:ext uri="{BB962C8B-B14F-4D97-AF65-F5344CB8AC3E}">
        <p14:creationId xmlns:p14="http://schemas.microsoft.com/office/powerpoint/2010/main" val="341512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endParaRPr b="1"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1800" b="1" dirty="0"/>
              <a:t>Improved Predictive Analytics</a:t>
            </a:r>
            <a:r>
              <a:rPr lang="en-US" sz="1800" dirty="0"/>
              <a:t>: Upcoming advancements in this field will concentrate on raising the precision and level of detail in projections for renewable energy. This includes applying cutting-edge machine learning methods to better understand complicated linkages and non-linear dynamics in renewable energy systems, such as ensemble models and deep learning. </a:t>
            </a:r>
          </a:p>
          <a:p>
            <a:pPr algn="just">
              <a:buFont typeface="Arial" panose="020B0604020202020204" pitchFamily="34" charset="0"/>
              <a:buChar char="•"/>
            </a:pPr>
            <a:r>
              <a:rPr lang="en-US" sz="1800" b="1" dirty="0"/>
              <a:t>Edge Computing</a:t>
            </a:r>
            <a:r>
              <a:rPr lang="en-US" sz="1800" dirty="0"/>
              <a:t>: Real-time data processing and analytics at the network’s edge, nearer renewable energy sources, will be possible with the rise of edge computing technology. The responsiveness and efficiency of renewable energy systems will be improved by this decentralization of computing resources, especially in situations when energy generation is dispersed or remote. </a:t>
            </a:r>
          </a:p>
          <a:p>
            <a:pPr algn="just">
              <a:buFont typeface="Arial" panose="020B0604020202020204" pitchFamily="34" charset="0"/>
              <a:buChar char="•"/>
            </a:pPr>
            <a:r>
              <a:rPr lang="en-US" sz="1800" b="1" dirty="0"/>
              <a:t>Integration with IoT and Sensor Networks</a:t>
            </a:r>
            <a:r>
              <a:rPr lang="en-US" sz="1800" dirty="0"/>
              <a:t>: More thorough monitoring and control of renewable energy sources will be made possible by the integration of big data analytics with Internet of Things (IoT) devices and sensor networks. </a:t>
            </a:r>
            <a:endParaRPr lang="en-IN" sz="1800" b="0" i="0" u="none" strike="noStrike" dirty="0">
              <a:solidFill>
                <a:srgbClr val="000000"/>
              </a:solidFill>
              <a:effectLst/>
            </a:endParaRPr>
          </a:p>
        </p:txBody>
      </p:sp>
      <p:pic>
        <p:nvPicPr>
          <p:cNvPr id="4" name="Picture 3" descr="A logo with lines and a tree&#10;&#10;Description automatically generated">
            <a:extLst>
              <a:ext uri="{FF2B5EF4-FFF2-40B4-BE49-F238E27FC236}">
                <a16:creationId xmlns:a16="http://schemas.microsoft.com/office/drawing/2014/main" id="{10DFBE56-EEB6-FD4C-D462-F9167A628DE4}"/>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4E784BC4-DC21-1E31-B481-F7583F865900}"/>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4C356254-501B-5E5B-1606-B6F20690E06A}"/>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2333242B-2462-4E04-45AE-A8824EF28A1C}"/>
              </a:ext>
            </a:extLst>
          </p:cNvPr>
          <p:cNvSpPr>
            <a:spLocks noGrp="1"/>
          </p:cNvSpPr>
          <p:nvPr>
            <p:ph type="sldNum" sz="quarter" idx="12"/>
          </p:nvPr>
        </p:nvSpPr>
        <p:spPr>
          <a:xfrm>
            <a:off x="6553200" y="6356350"/>
            <a:ext cx="2133600" cy="365125"/>
          </a:xfrm>
        </p:spPr>
        <p:txBody>
          <a:bodyPr/>
          <a:lstStyle/>
          <a:p>
            <a:r>
              <a:rPr lang="en-US" dirty="0">
                <a:solidFill>
                  <a:schemeClr val="tx1"/>
                </a:solidFill>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Mentor </a:t>
            </a:r>
            <a:r>
              <a:rPr dirty="0"/>
              <a:t>Contact Information</a:t>
            </a:r>
          </a:p>
        </p:txBody>
      </p:sp>
      <p:sp>
        <p:nvSpPr>
          <p:cNvPr id="3" name="Content Placeholder 2"/>
          <p:cNvSpPr>
            <a:spLocks noGrp="1"/>
          </p:cNvSpPr>
          <p:nvPr>
            <p:ph idx="1"/>
          </p:nvPr>
        </p:nvSpPr>
        <p:spPr/>
        <p:txBody>
          <a:bodyPr>
            <a:noAutofit/>
          </a:bodyPr>
          <a:lstStyle/>
          <a:p>
            <a:pPr marL="0" indent="0">
              <a:buNone/>
            </a:pPr>
            <a:r>
              <a:rPr lang="en-US" b="1" dirty="0"/>
              <a:t>Mentor / Coordinator:</a:t>
            </a:r>
            <a:endParaRPr lang="en-US" dirty="0"/>
          </a:p>
          <a:p>
            <a:pPr>
              <a:buFont typeface="Arial" panose="020B0604020202020204" pitchFamily="34" charset="0"/>
              <a:buChar char="•"/>
            </a:pPr>
            <a:r>
              <a:rPr lang="en-US" b="1" dirty="0"/>
              <a:t>Name:</a:t>
            </a:r>
            <a:r>
              <a:rPr lang="en-US" dirty="0"/>
              <a:t> </a:t>
            </a:r>
            <a:r>
              <a:rPr lang="en-US" dirty="0">
                <a:cs typeface="Times New Roman" panose="02020603050405020304" pitchFamily="18" charset="0"/>
              </a:rPr>
              <a:t>Dr. Kamal Kant Hiran</a:t>
            </a:r>
          </a:p>
          <a:p>
            <a:pPr>
              <a:buFont typeface="Arial" panose="020B0604020202020204" pitchFamily="34" charset="0"/>
              <a:buChar char="•"/>
            </a:pPr>
            <a:r>
              <a:rPr lang="en-US" b="1" dirty="0"/>
              <a:t>Email: </a:t>
            </a:r>
            <a:r>
              <a:rPr lang="en-US" dirty="0"/>
              <a:t>resaishala@gmail.com</a:t>
            </a:r>
          </a:p>
          <a:p>
            <a:pPr>
              <a:buFont typeface="Arial" panose="020B0604020202020204" pitchFamily="34" charset="0"/>
              <a:buChar char="•"/>
            </a:pPr>
            <a:r>
              <a:rPr lang="en-US" b="1" dirty="0"/>
              <a:t>Phone Number: </a:t>
            </a:r>
            <a:r>
              <a:rPr lang="en-US" dirty="0"/>
              <a:t>+91 8860209177</a:t>
            </a:r>
            <a:endParaRPr lang="en-US" dirty="0">
              <a:cs typeface="Times New Roman" panose="02020603050405020304" pitchFamily="18" charset="0"/>
            </a:endParaRPr>
          </a:p>
          <a:p>
            <a:pPr marL="0" indent="0">
              <a:buNone/>
            </a:pPr>
            <a:r>
              <a:rPr lang="en-US" b="1" dirty="0"/>
              <a:t>Department Office:</a:t>
            </a:r>
            <a:endParaRPr lang="en-US" dirty="0"/>
          </a:p>
          <a:p>
            <a:pPr algn="just">
              <a:buFont typeface="Arial" panose="020B0604020202020204" pitchFamily="34" charset="0"/>
              <a:buChar char="•"/>
            </a:pPr>
            <a:r>
              <a:rPr lang="en-US" b="1" dirty="0">
                <a:cs typeface="Times New Roman" panose="02020603050405020304" pitchFamily="18" charset="0"/>
              </a:rPr>
              <a:t>Address: </a:t>
            </a:r>
            <a:r>
              <a:rPr lang="en-US" dirty="0">
                <a:cs typeface="Times New Roman" panose="02020603050405020304" pitchFamily="18" charset="0"/>
              </a:rPr>
              <a:t>25, Gokulpura, North Ayad, University Road, Udaipur</a:t>
            </a:r>
            <a:endParaRPr lang="en-US" i="0" dirty="0">
              <a:solidFill>
                <a:srgbClr val="000000"/>
              </a:solidFill>
              <a:effectLst/>
              <a:highlight>
                <a:srgbClr val="FFFFFF"/>
              </a:highlight>
              <a:cs typeface="Times New Roman" panose="02020603050405020304" pitchFamily="18" charset="0"/>
            </a:endParaRPr>
          </a:p>
          <a:p>
            <a:pPr>
              <a:buFont typeface="Arial" panose="020B0604020202020204" pitchFamily="34" charset="0"/>
              <a:buChar char="•"/>
            </a:pPr>
            <a:r>
              <a:rPr lang="en-US" b="1" dirty="0">
                <a:cs typeface="Times New Roman" panose="02020603050405020304" pitchFamily="18" charset="0"/>
              </a:rPr>
              <a:t>Website:</a:t>
            </a:r>
            <a:r>
              <a:rPr lang="en-US" dirty="0">
                <a:cs typeface="Times New Roman" panose="02020603050405020304" pitchFamily="18" charset="0"/>
              </a:rPr>
              <a:t> https://resaishala.com/</a:t>
            </a:r>
          </a:p>
        </p:txBody>
      </p:sp>
      <p:pic>
        <p:nvPicPr>
          <p:cNvPr id="4" name="Picture 3" descr="A logo with lines and a tree&#10;&#10;Description automatically generated">
            <a:extLst>
              <a:ext uri="{FF2B5EF4-FFF2-40B4-BE49-F238E27FC236}">
                <a16:creationId xmlns:a16="http://schemas.microsoft.com/office/drawing/2014/main" id="{C9DCEFF6-6FDB-E156-B742-6008EF7AE8EA}"/>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149C3E80-7481-D380-CCC4-F16A32E034FE}"/>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0C8C27F0-2BDF-7645-B923-C54FFF94E92A}"/>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2CADBA24-F2B7-1657-F1EC-25A4E6189E51}"/>
              </a:ext>
            </a:extLst>
          </p:cNvPr>
          <p:cNvSpPr>
            <a:spLocks noGrp="1"/>
          </p:cNvSpPr>
          <p:nvPr>
            <p:ph type="sldNum" sz="quarter" idx="12"/>
          </p:nvPr>
        </p:nvSpPr>
        <p:spPr>
          <a:xfrm>
            <a:off x="6553200" y="6356350"/>
            <a:ext cx="2133600" cy="365125"/>
          </a:xfrm>
        </p:spPr>
        <p:txBody>
          <a:bodyPr/>
          <a:lstStyle/>
          <a:p>
            <a:r>
              <a:rPr lang="en-US" dirty="0">
                <a:solidFill>
                  <a:schemeClr val="tx1"/>
                </a:solidFill>
              </a:rPr>
              <a:t>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Internship Certificate</a:t>
            </a:r>
            <a:endParaRPr dirty="0"/>
          </a:p>
        </p:txBody>
      </p:sp>
      <p:pic>
        <p:nvPicPr>
          <p:cNvPr id="4" name="Picture 3" descr="A logo with lines and a tree&#10;&#10;Description automatically generated">
            <a:extLst>
              <a:ext uri="{FF2B5EF4-FFF2-40B4-BE49-F238E27FC236}">
                <a16:creationId xmlns:a16="http://schemas.microsoft.com/office/drawing/2014/main" id="{824C8A0E-C4AD-1EC3-EA75-87119A957745}"/>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B679BB41-5380-4628-4B7F-A8EED3D142C4}"/>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44CD186F-13E7-6CF6-14BC-71A62D0B7807}"/>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B7E9085E-18EC-45EB-B3A0-0313F832A2D8}"/>
              </a:ext>
            </a:extLst>
          </p:cNvPr>
          <p:cNvSpPr>
            <a:spLocks noGrp="1"/>
          </p:cNvSpPr>
          <p:nvPr>
            <p:ph type="sldNum" sz="quarter" idx="12"/>
          </p:nvPr>
        </p:nvSpPr>
        <p:spPr>
          <a:xfrm>
            <a:off x="6553200" y="6356350"/>
            <a:ext cx="2133600" cy="365125"/>
          </a:xfrm>
        </p:spPr>
        <p:txBody>
          <a:bodyPr/>
          <a:lstStyle/>
          <a:p>
            <a:r>
              <a:rPr lang="en-US" dirty="0">
                <a:solidFill>
                  <a:schemeClr val="tx1"/>
                </a:solidFill>
              </a:rPr>
              <a:t>2</a:t>
            </a:r>
          </a:p>
        </p:txBody>
      </p:sp>
      <p:pic>
        <p:nvPicPr>
          <p:cNvPr id="8" name="Content Placeholder 7">
            <a:extLst>
              <a:ext uri="{FF2B5EF4-FFF2-40B4-BE49-F238E27FC236}">
                <a16:creationId xmlns:a16="http://schemas.microsoft.com/office/drawing/2014/main" id="{3FE5ADB3-4A03-F8D2-CEB8-073CF8C9FA8B}"/>
              </a:ext>
            </a:extLst>
          </p:cNvPr>
          <p:cNvPicPr>
            <a:picLocks noGrp="1" noChangeAspect="1"/>
          </p:cNvPicPr>
          <p:nvPr>
            <p:ph idx="1"/>
          </p:nvPr>
        </p:nvPicPr>
        <p:blipFill>
          <a:blip r:embed="rId3"/>
          <a:srcRect/>
          <a:stretch/>
        </p:blipFill>
        <p:spPr>
          <a:xfrm>
            <a:off x="2590800" y="1600200"/>
            <a:ext cx="4882896" cy="45259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dirty="0"/>
          </a:p>
        </p:txBody>
      </p:sp>
      <p:sp>
        <p:nvSpPr>
          <p:cNvPr id="3" name="Content Placeholder 2"/>
          <p:cNvSpPr>
            <a:spLocks noGrp="1"/>
          </p:cNvSpPr>
          <p:nvPr>
            <p:ph idx="1"/>
          </p:nvPr>
        </p:nvSpPr>
        <p:spPr/>
        <p:txBody>
          <a:bodyPr>
            <a:normAutofit fontScale="55000" lnSpcReduction="20000"/>
          </a:bodyPr>
          <a:lstStyle/>
          <a:p>
            <a:pPr algn="just"/>
            <a:r>
              <a:rPr lang="en-IN" b="1" dirty="0"/>
              <a:t>Company Name and Brief Description:</a:t>
            </a:r>
            <a:r>
              <a:rPr lang="en-IN" dirty="0"/>
              <a:t> </a:t>
            </a:r>
          </a:p>
          <a:p>
            <a:pPr marL="0" indent="0" algn="just">
              <a:buNone/>
            </a:pPr>
            <a:r>
              <a:rPr lang="en-IN" b="1" dirty="0"/>
              <a:t>	</a:t>
            </a:r>
            <a:r>
              <a:rPr lang="en-US" b="1" dirty="0"/>
              <a:t>ResAIShala Technocrats Pvt. Ltd.</a:t>
            </a:r>
            <a:r>
              <a:rPr lang="en-US" dirty="0"/>
              <a:t> is an innovative startup dedicated to transforming the learning experience by providing hands-on education in emerging technologies. Specializing in fields such as Artificial Intelligence, Robotics, and the Internet of Things (IoT), ResAIShala aims to bridge the gap between traditional education and the skills required for the future workforce. With a commitment to excellence, innovation, and inclusivity, the company empowers learners of all ages to become future leaders and innovators through comprehensive courses, expert instruction, and a supportive community.</a:t>
            </a:r>
          </a:p>
          <a:p>
            <a:pPr algn="just"/>
            <a:r>
              <a:rPr lang="en-US" b="1" dirty="0"/>
              <a:t>Overview of the Internship Program:</a:t>
            </a:r>
          </a:p>
          <a:p>
            <a:pPr marL="0" indent="0" algn="just">
              <a:buNone/>
            </a:pPr>
            <a:r>
              <a:rPr lang="en-US" dirty="0"/>
              <a:t>	During my research internship at ResAIShala, I was immersed in an environment that emphasized the practical application of cutting-edge technologies such as Machine Learning, Big Data, and the Internet of Things (IoT). The internship provided a platform for conducting in-depth research, resulting in the creation of multiple research papers. The highlight of my internship was the successful publication of a paper in IEEE, demonstrating my ability to contribute meaningful and impactful research to the field.</a:t>
            </a:r>
            <a:endParaRPr lang="en-US" b="1" dirty="0"/>
          </a:p>
        </p:txBody>
      </p:sp>
      <p:pic>
        <p:nvPicPr>
          <p:cNvPr id="4" name="Picture 3" descr="A logo with lines and a tree&#10;&#10;Description automatically generated">
            <a:extLst>
              <a:ext uri="{FF2B5EF4-FFF2-40B4-BE49-F238E27FC236}">
                <a16:creationId xmlns:a16="http://schemas.microsoft.com/office/drawing/2014/main" id="{824C8A0E-C4AD-1EC3-EA75-87119A957745}"/>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E15948BA-233B-26E5-18E3-5D46AB25441B}"/>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2DAE2BA7-3AF8-58E5-321E-D622FB21D1E0}"/>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9CFCE441-B25E-18AB-D961-F68B62383DF8}"/>
              </a:ext>
            </a:extLst>
          </p:cNvPr>
          <p:cNvSpPr>
            <a:spLocks noGrp="1"/>
          </p:cNvSpPr>
          <p:nvPr>
            <p:ph type="sldNum" sz="quarter" idx="12"/>
          </p:nvPr>
        </p:nvSpPr>
        <p:spPr>
          <a:xfrm>
            <a:off x="6553200" y="6356350"/>
            <a:ext cx="2133600" cy="365125"/>
          </a:xfrm>
        </p:spPr>
        <p:txBody>
          <a:bodyPr/>
          <a:lstStyle/>
          <a:p>
            <a:r>
              <a:rPr lang="en-US" dirty="0">
                <a:solidFill>
                  <a:schemeClr val="tx1"/>
                </a:solidFill>
              </a:rPr>
              <a:t>3</a:t>
            </a:r>
          </a:p>
        </p:txBody>
      </p:sp>
    </p:spTree>
    <p:extLst>
      <p:ext uri="{BB962C8B-B14F-4D97-AF65-F5344CB8AC3E}">
        <p14:creationId xmlns:p14="http://schemas.microsoft.com/office/powerpoint/2010/main" val="179379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21FF-1FC8-9B4A-0FE2-F9DB0E54AC7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7F9AA5F-B142-C18B-9E46-91E0BCDF36BB}"/>
              </a:ext>
            </a:extLst>
          </p:cNvPr>
          <p:cNvSpPr>
            <a:spLocks noGrp="1"/>
          </p:cNvSpPr>
          <p:nvPr>
            <p:ph idx="1"/>
          </p:nvPr>
        </p:nvSpPr>
        <p:spPr/>
        <p:txBody>
          <a:bodyPr>
            <a:normAutofit/>
          </a:bodyPr>
          <a:lstStyle/>
          <a:p>
            <a:pPr algn="just"/>
            <a:r>
              <a:rPr lang="en-US" sz="1800" b="1" dirty="0"/>
              <a:t>Importance of the Internship:</a:t>
            </a:r>
          </a:p>
          <a:p>
            <a:pPr marL="0" indent="0" algn="just">
              <a:buNone/>
            </a:pPr>
            <a:r>
              <a:rPr lang="en-US" sz="1800" dirty="0"/>
              <a:t>	The internship was pivotal in advancing my research skills, particularly in the areas of Big Data Analytics and Renewable Energy. Your most significant involvement was in authoring and publishing the paper titled </a:t>
            </a:r>
            <a:r>
              <a:rPr lang="en-US" sz="1800" b="1" dirty="0"/>
              <a:t>"Empowering Renewable Energy: A Comprehensive Analysis of Big Data Analytics in Innovation, Efficiency, and Sustainability."</a:t>
            </a:r>
            <a:r>
              <a:rPr lang="en-US" sz="1800" dirty="0"/>
              <a:t> This paper explores the transformative role of Big Data Analytics in enhancing renewable energy technologies. It highlights critical applications such as grid management, optimization algorithms, and predictive analytics, demonstrating how Big Data can drive innovation and improve efficiency in the renewable energy sector.</a:t>
            </a:r>
          </a:p>
          <a:p>
            <a:pPr algn="just"/>
            <a:endParaRPr lang="en-IN" dirty="0"/>
          </a:p>
        </p:txBody>
      </p:sp>
      <p:sp>
        <p:nvSpPr>
          <p:cNvPr id="7" name="TextBox 6">
            <a:extLst>
              <a:ext uri="{FF2B5EF4-FFF2-40B4-BE49-F238E27FC236}">
                <a16:creationId xmlns:a16="http://schemas.microsoft.com/office/drawing/2014/main" id="{D7847E39-CBE8-2A40-9786-FB708ECA695D}"/>
              </a:ext>
            </a:extLst>
          </p:cNvPr>
          <p:cNvSpPr txBox="1"/>
          <p:nvPr/>
        </p:nvSpPr>
        <p:spPr>
          <a:xfrm>
            <a:off x="434051" y="6214030"/>
            <a:ext cx="1857736" cy="276999"/>
          </a:xfrm>
          <a:prstGeom prst="rect">
            <a:avLst/>
          </a:prstGeom>
          <a:noFill/>
        </p:spPr>
        <p:txBody>
          <a:bodyPr wrap="square">
            <a:spAutoFit/>
          </a:bodyPr>
          <a:lstStyle/>
          <a:p>
            <a:r>
              <a:rPr lang="en-US" sz="1200" dirty="0">
                <a:solidFill>
                  <a:schemeClr val="tx1"/>
                </a:solidFill>
              </a:rPr>
              <a:t>CSE</a:t>
            </a:r>
          </a:p>
        </p:txBody>
      </p:sp>
      <p:sp>
        <p:nvSpPr>
          <p:cNvPr id="9" name="TextBox 8">
            <a:extLst>
              <a:ext uri="{FF2B5EF4-FFF2-40B4-BE49-F238E27FC236}">
                <a16:creationId xmlns:a16="http://schemas.microsoft.com/office/drawing/2014/main" id="{B859147E-D6D5-5C2C-CEF6-D5CE2B62F6F8}"/>
              </a:ext>
            </a:extLst>
          </p:cNvPr>
          <p:cNvSpPr txBox="1"/>
          <p:nvPr/>
        </p:nvSpPr>
        <p:spPr>
          <a:xfrm>
            <a:off x="4114800" y="6214029"/>
            <a:ext cx="1591519" cy="246221"/>
          </a:xfrm>
          <a:prstGeom prst="rect">
            <a:avLst/>
          </a:prstGeom>
          <a:noFill/>
        </p:spPr>
        <p:txBody>
          <a:bodyPr wrap="square">
            <a:spAutoFit/>
          </a:bodyPr>
          <a:lstStyle/>
          <a:p>
            <a:r>
              <a:rPr lang="en-US" sz="1000" dirty="0">
                <a:solidFill>
                  <a:schemeClr val="tx1"/>
                </a:solidFill>
              </a:rPr>
              <a:t>Deepak Jha</a:t>
            </a:r>
          </a:p>
        </p:txBody>
      </p:sp>
      <p:sp>
        <p:nvSpPr>
          <p:cNvPr id="11" name="TextBox 10">
            <a:extLst>
              <a:ext uri="{FF2B5EF4-FFF2-40B4-BE49-F238E27FC236}">
                <a16:creationId xmlns:a16="http://schemas.microsoft.com/office/drawing/2014/main" id="{A20DC775-A58E-FA71-CAF4-BED598AD21D9}"/>
              </a:ext>
            </a:extLst>
          </p:cNvPr>
          <p:cNvSpPr txBox="1"/>
          <p:nvPr/>
        </p:nvSpPr>
        <p:spPr>
          <a:xfrm>
            <a:off x="6531015" y="6214030"/>
            <a:ext cx="1996633" cy="276999"/>
          </a:xfrm>
          <a:prstGeom prst="rect">
            <a:avLst/>
          </a:prstGeom>
          <a:noFill/>
        </p:spPr>
        <p:txBody>
          <a:bodyPr wrap="square">
            <a:spAutoFit/>
          </a:bodyPr>
          <a:lstStyle/>
          <a:p>
            <a:pPr algn="r"/>
            <a:r>
              <a:rPr lang="en-US" sz="1200" dirty="0">
                <a:solidFill>
                  <a:schemeClr val="tx1"/>
                </a:solidFill>
              </a:rPr>
              <a:t>4</a:t>
            </a:r>
          </a:p>
        </p:txBody>
      </p:sp>
    </p:spTree>
    <p:extLst>
      <p:ext uri="{BB962C8B-B14F-4D97-AF65-F5344CB8AC3E}">
        <p14:creationId xmlns:p14="http://schemas.microsoft.com/office/powerpoint/2010/main" val="161115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Internship</a:t>
            </a:r>
            <a:r>
              <a:rPr lang="en-US" dirty="0"/>
              <a:t> Objectives</a:t>
            </a:r>
            <a:endParaRPr dirty="0"/>
          </a:p>
        </p:txBody>
      </p:sp>
      <p:sp>
        <p:nvSpPr>
          <p:cNvPr id="3" name="Content Placeholder 2"/>
          <p:cNvSpPr>
            <a:spLocks noGrp="1"/>
          </p:cNvSpPr>
          <p:nvPr>
            <p:ph idx="1"/>
          </p:nvPr>
        </p:nvSpPr>
        <p:spPr/>
        <p:txBody>
          <a:bodyPr>
            <a:noAutofit/>
          </a:bodyPr>
          <a:lstStyle/>
          <a:p>
            <a:pPr algn="just"/>
            <a:r>
              <a:rPr sz="1800" b="1" dirty="0"/>
              <a:t>Duration:</a:t>
            </a:r>
            <a:r>
              <a:rPr sz="1800" dirty="0"/>
              <a:t> 2 Months (</a:t>
            </a:r>
            <a:r>
              <a:rPr lang="en-US" sz="1800" dirty="0"/>
              <a:t>31/05/24 to 30/07/24</a:t>
            </a:r>
            <a:r>
              <a:rPr sz="1800" dirty="0"/>
              <a:t>)</a:t>
            </a:r>
          </a:p>
          <a:p>
            <a:pPr algn="just"/>
            <a:r>
              <a:rPr sz="1800" b="1" dirty="0"/>
              <a:t>Location:</a:t>
            </a:r>
            <a:r>
              <a:rPr sz="1800" dirty="0"/>
              <a:t> </a:t>
            </a:r>
            <a:r>
              <a:rPr lang="en-US" sz="1800" dirty="0"/>
              <a:t>Udaipur, Rajasthan</a:t>
            </a:r>
            <a:endParaRPr sz="1800" dirty="0"/>
          </a:p>
          <a:p>
            <a:pPr algn="just"/>
            <a:r>
              <a:rPr sz="1800" b="1" dirty="0"/>
              <a:t>Internship Type: </a:t>
            </a:r>
            <a:r>
              <a:rPr lang="en-US" sz="1800" dirty="0"/>
              <a:t>Full-time</a:t>
            </a:r>
          </a:p>
          <a:p>
            <a:pPr algn="just"/>
            <a:r>
              <a:rPr lang="en-IN" sz="1800" b="1" dirty="0"/>
              <a:t>Company's Expectations:</a:t>
            </a:r>
          </a:p>
          <a:p>
            <a:pPr algn="just">
              <a:buFont typeface="Wingdings" panose="05000000000000000000" pitchFamily="2" charset="2"/>
              <a:buChar char="Ø"/>
            </a:pPr>
            <a:r>
              <a:rPr lang="en-US" sz="1800" dirty="0"/>
              <a:t>Conducting in-depth research on emerging technologies such as AIML, Robotics, and the Internet of Things (IoT).</a:t>
            </a:r>
          </a:p>
          <a:p>
            <a:pPr algn="just">
              <a:buFont typeface="Wingdings" panose="05000000000000000000" pitchFamily="2" charset="2"/>
              <a:buChar char="Ø"/>
            </a:pPr>
            <a:r>
              <a:rPr lang="en-US" sz="1800" dirty="0"/>
              <a:t>Authoring research papers on topics related to Big Data Analytics and Renewable Energy, specifically focusing on how these technologies can drive innovation and efficiency in the renewable energy sector.</a:t>
            </a:r>
          </a:p>
          <a:p>
            <a:pPr algn="just">
              <a:buFont typeface="Wingdings" panose="05000000000000000000" pitchFamily="2" charset="2"/>
              <a:buChar char="Ø"/>
            </a:pPr>
            <a:r>
              <a:rPr lang="en-US" sz="1800" dirty="0"/>
              <a:t>Utilizing advanced tools and methodologies to analyze data and develop insights that contribute to academic and practical advancements.</a:t>
            </a:r>
            <a:endParaRPr lang="en-IN" sz="1800" dirty="0"/>
          </a:p>
        </p:txBody>
      </p:sp>
      <p:pic>
        <p:nvPicPr>
          <p:cNvPr id="4" name="Picture 3" descr="A logo with lines and a tree&#10;&#10;Description automatically generated">
            <a:extLst>
              <a:ext uri="{FF2B5EF4-FFF2-40B4-BE49-F238E27FC236}">
                <a16:creationId xmlns:a16="http://schemas.microsoft.com/office/drawing/2014/main" id="{1F6AFC7D-130A-995B-CC04-119605204DF0}"/>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E8F103C5-1205-4A13-15F0-F06332B9AE91}"/>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96258FEA-655D-E5EF-1481-2C232237AD6F}"/>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77E661CA-32FD-D81A-89AF-F7E91ADEB28D}"/>
              </a:ext>
            </a:extLst>
          </p:cNvPr>
          <p:cNvSpPr>
            <a:spLocks noGrp="1"/>
          </p:cNvSpPr>
          <p:nvPr>
            <p:ph type="sldNum" sz="quarter" idx="12"/>
          </p:nvPr>
        </p:nvSpPr>
        <p:spPr>
          <a:xfrm>
            <a:off x="6553200" y="6356350"/>
            <a:ext cx="2133600" cy="365125"/>
          </a:xfrm>
        </p:spPr>
        <p:txBody>
          <a:bodyPr/>
          <a:lstStyle/>
          <a:p>
            <a:r>
              <a:rPr lang="en-US" dirty="0">
                <a:solidFill>
                  <a:schemeClr val="tx1"/>
                </a:solidFill>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640C-FCD9-276C-5251-09C78B6888F3}"/>
              </a:ext>
            </a:extLst>
          </p:cNvPr>
          <p:cNvSpPr>
            <a:spLocks noGrp="1"/>
          </p:cNvSpPr>
          <p:nvPr>
            <p:ph type="title"/>
          </p:nvPr>
        </p:nvSpPr>
        <p:spPr/>
        <p:txBody>
          <a:bodyPr/>
          <a:lstStyle/>
          <a:p>
            <a:r>
              <a:rPr lang="en-IN" dirty="0"/>
              <a:t>Internship Objectives</a:t>
            </a:r>
          </a:p>
        </p:txBody>
      </p:sp>
      <p:sp>
        <p:nvSpPr>
          <p:cNvPr id="3" name="Content Placeholder 2">
            <a:extLst>
              <a:ext uri="{FF2B5EF4-FFF2-40B4-BE49-F238E27FC236}">
                <a16:creationId xmlns:a16="http://schemas.microsoft.com/office/drawing/2014/main" id="{86A1B8D6-0957-B839-AC0E-4F9123E34B18}"/>
              </a:ext>
            </a:extLst>
          </p:cNvPr>
          <p:cNvSpPr>
            <a:spLocks noGrp="1"/>
          </p:cNvSpPr>
          <p:nvPr>
            <p:ph idx="1"/>
          </p:nvPr>
        </p:nvSpPr>
        <p:spPr/>
        <p:txBody>
          <a:bodyPr>
            <a:normAutofit/>
          </a:bodyPr>
          <a:lstStyle/>
          <a:p>
            <a:pPr algn="just"/>
            <a:r>
              <a:rPr lang="en-IN" sz="1800" b="1" dirty="0"/>
              <a:t>Internship Objective:</a:t>
            </a:r>
            <a:r>
              <a:rPr lang="en-IN" sz="1800" dirty="0"/>
              <a:t> </a:t>
            </a:r>
          </a:p>
          <a:p>
            <a:pPr algn="just">
              <a:buFont typeface="Wingdings" panose="05000000000000000000" pitchFamily="2" charset="2"/>
              <a:buChar char="Ø"/>
            </a:pPr>
            <a:r>
              <a:rPr lang="en-US" sz="1800" dirty="0"/>
              <a:t>Successfully authored and published a research paper titled "Empowering Renewable Energy: A Comprehensive Analysis of Big Data Analytics in Innovation, Efficiency, and Sustainability" in IEEE.</a:t>
            </a:r>
          </a:p>
          <a:p>
            <a:pPr algn="just">
              <a:buFont typeface="Wingdings" panose="05000000000000000000" pitchFamily="2" charset="2"/>
              <a:buChar char="Ø"/>
            </a:pPr>
            <a:r>
              <a:rPr lang="en-US" sz="1800" dirty="0"/>
              <a:t>Explored and documented how Big Data Analytics can enhance renewable energy technologies, including applications in grid management, optimization algorithms, and predictive analytics.</a:t>
            </a:r>
          </a:p>
          <a:p>
            <a:pPr algn="just">
              <a:buFont typeface="Wingdings" panose="05000000000000000000" pitchFamily="2" charset="2"/>
              <a:buChar char="Ø"/>
            </a:pPr>
            <a:r>
              <a:rPr lang="en-US" sz="1800" dirty="0"/>
              <a:t>Demonstrated a significant contribution to understanding and advancing the role of emerging technologies in addressing global challenges like climate change.</a:t>
            </a:r>
            <a:endParaRPr lang="en-IN" sz="1800" dirty="0"/>
          </a:p>
          <a:p>
            <a:pPr algn="just"/>
            <a:endParaRPr lang="en-IN" sz="1800" dirty="0"/>
          </a:p>
        </p:txBody>
      </p:sp>
      <p:sp>
        <p:nvSpPr>
          <p:cNvPr id="5" name="TextBox 4">
            <a:extLst>
              <a:ext uri="{FF2B5EF4-FFF2-40B4-BE49-F238E27FC236}">
                <a16:creationId xmlns:a16="http://schemas.microsoft.com/office/drawing/2014/main" id="{4130D894-EBED-DB85-BAA5-96CC91791C0E}"/>
              </a:ext>
            </a:extLst>
          </p:cNvPr>
          <p:cNvSpPr txBox="1"/>
          <p:nvPr/>
        </p:nvSpPr>
        <p:spPr>
          <a:xfrm>
            <a:off x="457200" y="6214030"/>
            <a:ext cx="1441048" cy="276999"/>
          </a:xfrm>
          <a:prstGeom prst="rect">
            <a:avLst/>
          </a:prstGeom>
          <a:noFill/>
        </p:spPr>
        <p:txBody>
          <a:bodyPr wrap="square">
            <a:spAutoFit/>
          </a:bodyPr>
          <a:lstStyle/>
          <a:p>
            <a:r>
              <a:rPr lang="en-US" sz="1200" dirty="0">
                <a:solidFill>
                  <a:schemeClr val="tx1"/>
                </a:solidFill>
              </a:rPr>
              <a:t>CSE</a:t>
            </a:r>
          </a:p>
        </p:txBody>
      </p:sp>
      <p:sp>
        <p:nvSpPr>
          <p:cNvPr id="7" name="TextBox 6">
            <a:extLst>
              <a:ext uri="{FF2B5EF4-FFF2-40B4-BE49-F238E27FC236}">
                <a16:creationId xmlns:a16="http://schemas.microsoft.com/office/drawing/2014/main" id="{08AD5F11-5285-BDA9-98F2-AF59BBE5B937}"/>
              </a:ext>
            </a:extLst>
          </p:cNvPr>
          <p:cNvSpPr txBox="1"/>
          <p:nvPr/>
        </p:nvSpPr>
        <p:spPr>
          <a:xfrm>
            <a:off x="3961435" y="6214029"/>
            <a:ext cx="1915610" cy="246221"/>
          </a:xfrm>
          <a:prstGeom prst="rect">
            <a:avLst/>
          </a:prstGeom>
          <a:noFill/>
        </p:spPr>
        <p:txBody>
          <a:bodyPr wrap="square">
            <a:spAutoFit/>
          </a:bodyPr>
          <a:lstStyle/>
          <a:p>
            <a:r>
              <a:rPr lang="en-US" sz="1000" dirty="0">
                <a:solidFill>
                  <a:schemeClr val="tx1"/>
                </a:solidFill>
              </a:rPr>
              <a:t>Deepak Jha</a:t>
            </a:r>
          </a:p>
        </p:txBody>
      </p:sp>
      <p:sp>
        <p:nvSpPr>
          <p:cNvPr id="9" name="TextBox 8">
            <a:extLst>
              <a:ext uri="{FF2B5EF4-FFF2-40B4-BE49-F238E27FC236}">
                <a16:creationId xmlns:a16="http://schemas.microsoft.com/office/drawing/2014/main" id="{E0C1B373-65E2-8F96-D472-9F1B0B229664}"/>
              </a:ext>
            </a:extLst>
          </p:cNvPr>
          <p:cNvSpPr txBox="1"/>
          <p:nvPr/>
        </p:nvSpPr>
        <p:spPr>
          <a:xfrm>
            <a:off x="6771190" y="6214028"/>
            <a:ext cx="1915610" cy="276999"/>
          </a:xfrm>
          <a:prstGeom prst="rect">
            <a:avLst/>
          </a:prstGeom>
          <a:noFill/>
        </p:spPr>
        <p:txBody>
          <a:bodyPr wrap="square">
            <a:spAutoFit/>
          </a:bodyPr>
          <a:lstStyle/>
          <a:p>
            <a:pPr algn="r"/>
            <a:r>
              <a:rPr lang="en-US" sz="1200" dirty="0">
                <a:solidFill>
                  <a:schemeClr val="tx1"/>
                </a:solidFill>
              </a:rPr>
              <a:t>6</a:t>
            </a:r>
          </a:p>
        </p:txBody>
      </p:sp>
    </p:spTree>
    <p:extLst>
      <p:ext uri="{BB962C8B-B14F-4D97-AF65-F5344CB8AC3E}">
        <p14:creationId xmlns:p14="http://schemas.microsoft.com/office/powerpoint/2010/main" val="119499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u="none" strike="noStrike" dirty="0">
                <a:solidFill>
                  <a:srgbClr val="000000"/>
                </a:solidFill>
                <a:effectLst/>
                <a:latin typeface="-webkit-standard"/>
              </a:rPr>
              <a:t>Key Project &amp; Responsibilities</a:t>
            </a:r>
            <a:endParaRPr dirty="0"/>
          </a:p>
        </p:txBody>
      </p:sp>
      <p:sp>
        <p:nvSpPr>
          <p:cNvPr id="3" name="Content Placeholder 2"/>
          <p:cNvSpPr>
            <a:spLocks noGrp="1"/>
          </p:cNvSpPr>
          <p:nvPr>
            <p:ph idx="1"/>
          </p:nvPr>
        </p:nvSpPr>
        <p:spPr/>
        <p:txBody>
          <a:bodyPr>
            <a:normAutofit/>
          </a:bodyPr>
          <a:lstStyle/>
          <a:p>
            <a:pPr marL="0" indent="0" algn="just">
              <a:buNone/>
            </a:pPr>
            <a:r>
              <a:rPr lang="en-IN" sz="2000" b="1" i="0" u="none" strike="noStrike" dirty="0">
                <a:solidFill>
                  <a:srgbClr val="000000"/>
                </a:solidFill>
                <a:effectLst/>
              </a:rPr>
              <a:t>Project Title: </a:t>
            </a:r>
            <a:r>
              <a:rPr lang="en-US" sz="2000" b="1" dirty="0">
                <a:effectLst/>
                <a:ea typeface="Times New Roman" panose="02020603050405020304" pitchFamily="18" charset="0"/>
              </a:rPr>
              <a:t>Empowering Renewable for Sustainable Development</a:t>
            </a:r>
            <a:endParaRPr lang="en-IN" sz="2000" b="0" i="0" u="none" strike="noStrike" dirty="0">
              <a:solidFill>
                <a:srgbClr val="000000"/>
              </a:solidFill>
              <a:effectLst/>
            </a:endParaRPr>
          </a:p>
          <a:p>
            <a:pPr lvl="1" algn="just">
              <a:buFont typeface="Wingdings" panose="05000000000000000000" pitchFamily="2" charset="2"/>
              <a:buChar char="Ø"/>
            </a:pPr>
            <a:r>
              <a:rPr lang="en-US" sz="1800" dirty="0"/>
              <a:t>The project focused on analyzing the impact of Big Data Analytics on renewable energy technologies, aiming to enhance innovation, efficiency, and sustainability.</a:t>
            </a:r>
            <a:endParaRPr lang="en-IN" sz="1800" b="0" i="0" u="none" strike="noStrike" dirty="0">
              <a:solidFill>
                <a:srgbClr val="000000"/>
              </a:solidFill>
              <a:effectLst/>
            </a:endParaRPr>
          </a:p>
          <a:p>
            <a:pPr lvl="1" algn="just">
              <a:buFont typeface="Wingdings" panose="05000000000000000000" pitchFamily="2" charset="2"/>
              <a:buChar char="Ø"/>
            </a:pPr>
            <a:r>
              <a:rPr lang="en-US" sz="1800" dirty="0"/>
              <a:t>Conducted comprehensive research and analysis on the role of Big Data in renewable energy. Authored the research paper that was published in IEEE, detailing key applications such as grid management and predictive analytics. </a:t>
            </a:r>
          </a:p>
          <a:p>
            <a:pPr lvl="1" algn="just">
              <a:buFont typeface="Wingdings" panose="05000000000000000000" pitchFamily="2" charset="2"/>
              <a:buChar char="Ø"/>
            </a:pPr>
            <a:r>
              <a:rPr lang="en-US" sz="1800" dirty="0"/>
              <a:t>Developed a website on demand management in smart grids to complement the research</a:t>
            </a:r>
          </a:p>
          <a:p>
            <a:pPr lvl="1" algn="just">
              <a:buFont typeface="Arial" panose="020B0604020202020204" pitchFamily="34" charset="0"/>
              <a:buChar char="•"/>
            </a:pPr>
            <a:r>
              <a:rPr lang="en-US" sz="1800" b="1" dirty="0"/>
              <a:t>Technologies/Tools used</a:t>
            </a:r>
            <a:r>
              <a:rPr lang="en-US" sz="1800" dirty="0"/>
              <a:t>: Big Data Analytics, Google Trends, Overleaf, HTML, CSS, JavaScript, Python, and Flask.</a:t>
            </a:r>
          </a:p>
          <a:p>
            <a:pPr marL="742950" lvl="1" indent="-285750" algn="just">
              <a:buFont typeface="Arial" panose="020B0604020202020204" pitchFamily="34" charset="0"/>
              <a:buChar char="•"/>
            </a:pPr>
            <a:r>
              <a:rPr lang="en-IN" sz="1800" b="1" i="0" u="none" strike="noStrike" dirty="0">
                <a:solidFill>
                  <a:srgbClr val="000000"/>
                </a:solidFill>
                <a:effectLst/>
              </a:rPr>
              <a:t>List of Skills:</a:t>
            </a:r>
            <a:r>
              <a:rPr lang="en-IN" sz="1800" b="0" i="0" u="none" strike="noStrike" dirty="0">
                <a:solidFill>
                  <a:srgbClr val="000000"/>
                </a:solidFill>
                <a:effectLst/>
              </a:rPr>
              <a:t> </a:t>
            </a:r>
            <a:r>
              <a:rPr lang="en-IN" sz="1800" dirty="0"/>
              <a:t> Research and Data Analysis, Python, JavaScript</a:t>
            </a:r>
            <a:endParaRPr lang="en-IN" sz="1800" b="0" i="0" u="none" strike="noStrike" dirty="0">
              <a:solidFill>
                <a:srgbClr val="000000"/>
              </a:solidFill>
              <a:effectLst/>
            </a:endParaRPr>
          </a:p>
        </p:txBody>
      </p:sp>
      <p:pic>
        <p:nvPicPr>
          <p:cNvPr id="4" name="Picture 3" descr="A logo with lines and a tree&#10;&#10;Description automatically generated">
            <a:extLst>
              <a:ext uri="{FF2B5EF4-FFF2-40B4-BE49-F238E27FC236}">
                <a16:creationId xmlns:a16="http://schemas.microsoft.com/office/drawing/2014/main" id="{C370AC7A-3EEE-4F18-2E5D-131E5C583DE5}"/>
              </a:ext>
            </a:extLst>
          </p:cNvPr>
          <p:cNvPicPr>
            <a:picLocks noChangeAspect="1"/>
          </p:cNvPicPr>
          <p:nvPr/>
        </p:nvPicPr>
        <p:blipFill>
          <a:blip r:embed="rId2"/>
          <a:stretch>
            <a:fillRect/>
          </a:stretch>
        </p:blipFill>
        <p:spPr>
          <a:xfrm>
            <a:off x="0" y="12032"/>
            <a:ext cx="685800" cy="685800"/>
          </a:xfrm>
          <a:prstGeom prst="rect">
            <a:avLst/>
          </a:prstGeom>
        </p:spPr>
      </p:pic>
      <p:sp>
        <p:nvSpPr>
          <p:cNvPr id="5" name="Footer Placeholder 3">
            <a:extLst>
              <a:ext uri="{FF2B5EF4-FFF2-40B4-BE49-F238E27FC236}">
                <a16:creationId xmlns:a16="http://schemas.microsoft.com/office/drawing/2014/main" id="{F5865BA9-0875-A934-4D56-BDBC1760B547}"/>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8BEFEB38-5A24-9F40-490E-D8EBE74143D5}"/>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30C7B2D5-EA1F-032E-BBA5-2C254CE679A8}"/>
              </a:ext>
            </a:extLst>
          </p:cNvPr>
          <p:cNvSpPr>
            <a:spLocks noGrp="1"/>
          </p:cNvSpPr>
          <p:nvPr>
            <p:ph type="sldNum" sz="quarter" idx="12"/>
          </p:nvPr>
        </p:nvSpPr>
        <p:spPr>
          <a:xfrm>
            <a:off x="6553200" y="6356350"/>
            <a:ext cx="2133600" cy="365125"/>
          </a:xfrm>
        </p:spPr>
        <p:txBody>
          <a:bodyPr/>
          <a:lstStyle/>
          <a:p>
            <a:r>
              <a:rPr lang="en-US" dirty="0">
                <a:solidFill>
                  <a:schemeClr val="tx1"/>
                </a:solidFill>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endParaRPr dirty="0"/>
          </a:p>
        </p:txBody>
      </p:sp>
      <p:sp>
        <p:nvSpPr>
          <p:cNvPr id="3" name="Content Placeholder 2"/>
          <p:cNvSpPr>
            <a:spLocks noGrp="1"/>
          </p:cNvSpPr>
          <p:nvPr>
            <p:ph idx="1"/>
          </p:nvPr>
        </p:nvSpPr>
        <p:spPr/>
        <p:txBody>
          <a:bodyPr>
            <a:normAutofit fontScale="70000" lnSpcReduction="20000"/>
          </a:bodyPr>
          <a:lstStyle/>
          <a:p>
            <a:pPr algn="just"/>
            <a:r>
              <a:rPr lang="en-IN" b="1" i="0" u="none" strike="noStrike" dirty="0">
                <a:solidFill>
                  <a:srgbClr val="000000"/>
                </a:solidFill>
                <a:effectLst/>
              </a:rPr>
              <a:t>Project Description:</a:t>
            </a:r>
            <a:r>
              <a:rPr lang="en-IN" b="0" i="0" u="none" strike="noStrike" dirty="0">
                <a:solidFill>
                  <a:srgbClr val="000000"/>
                </a:solidFill>
                <a:effectLst/>
              </a:rPr>
              <a:t> </a:t>
            </a:r>
            <a:r>
              <a:rPr lang="en-US" dirty="0"/>
              <a:t>Its goal was to showcase innovative applications that improve efficiency and sustainability, ultimately providing insights into integrating Big Data for better grid management and predictive maintenance.</a:t>
            </a:r>
          </a:p>
          <a:p>
            <a:pPr algn="just"/>
            <a:r>
              <a:rPr lang="en-IN" b="1" i="0" u="none" strike="noStrike" dirty="0">
                <a:solidFill>
                  <a:srgbClr val="000000"/>
                </a:solidFill>
                <a:effectLst/>
              </a:rPr>
              <a:t>Focus on impact: </a:t>
            </a:r>
            <a:r>
              <a:rPr lang="en-US" dirty="0"/>
              <a:t>The project significantly advanced the understanding of how Big Data can be leveraged to improve renewable energy systems. The website shows how a user can control their electricity use by reviewing their total energy consumption. It also promotes towards sustainable development by encouraging user to use solar panels.</a:t>
            </a:r>
          </a:p>
          <a:p>
            <a:pPr algn="just"/>
            <a:r>
              <a:rPr lang="en-IN" b="1" i="0" u="none" strike="noStrike" dirty="0">
                <a:solidFill>
                  <a:srgbClr val="000000"/>
                </a:solidFill>
                <a:effectLst/>
              </a:rPr>
              <a:t>Key Achievements/Outcomes:</a:t>
            </a:r>
            <a:r>
              <a:rPr lang="en-US" dirty="0"/>
              <a:t> Published a research paper in IEEE in </a:t>
            </a:r>
            <a:r>
              <a:rPr lang="en-IN" b="1" dirty="0"/>
              <a:t>International Conference on 2024</a:t>
            </a:r>
            <a:r>
              <a:rPr lang="en-US" dirty="0"/>
              <a:t> </a:t>
            </a:r>
            <a:r>
              <a:rPr lang="en-US" b="1" dirty="0"/>
              <a:t>Emerging Trends in Networks and Computer Communications (ETNCC). </a:t>
            </a:r>
            <a:r>
              <a:rPr lang="en-US" dirty="0"/>
              <a:t>Also developed a functional website for demand management, enhancing practical application of research findings. </a:t>
            </a:r>
          </a:p>
        </p:txBody>
      </p:sp>
      <p:pic>
        <p:nvPicPr>
          <p:cNvPr id="4" name="Picture 3" descr="A logo with lines and a tree&#10;&#10;Description automatically generated">
            <a:extLst>
              <a:ext uri="{FF2B5EF4-FFF2-40B4-BE49-F238E27FC236}">
                <a16:creationId xmlns:a16="http://schemas.microsoft.com/office/drawing/2014/main" id="{6494458E-E53F-2D2B-3A20-18C1C9662300}"/>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F3B0F583-3487-546A-40B9-EBD25AD30065}"/>
              </a:ext>
            </a:extLst>
          </p:cNvPr>
          <p:cNvSpPr>
            <a:spLocks noGrp="1"/>
          </p:cNvSpPr>
          <p:nvPr>
            <p:ph type="ftr" sz="quarter" idx="11"/>
          </p:nvPr>
        </p:nvSpPr>
        <p:spPr>
          <a:xfrm>
            <a:off x="3124200" y="6356350"/>
            <a:ext cx="2895600" cy="365125"/>
          </a:xfrm>
        </p:spPr>
        <p:txBody>
          <a:bodyPr/>
          <a:lstStyle/>
          <a:p>
            <a:r>
              <a:rPr lang="en-US" dirty="0">
                <a:solidFill>
                  <a:schemeClr val="tx1"/>
                </a:solidFill>
              </a:rPr>
              <a:t>Deepak Jha</a:t>
            </a:r>
          </a:p>
        </p:txBody>
      </p:sp>
      <p:sp>
        <p:nvSpPr>
          <p:cNvPr id="6" name="Date Placeholder 6">
            <a:extLst>
              <a:ext uri="{FF2B5EF4-FFF2-40B4-BE49-F238E27FC236}">
                <a16:creationId xmlns:a16="http://schemas.microsoft.com/office/drawing/2014/main" id="{2C72F298-22E3-2A9B-97E2-FC73023A970B}"/>
              </a:ext>
            </a:extLst>
          </p:cNvPr>
          <p:cNvSpPr>
            <a:spLocks noGrp="1"/>
          </p:cNvSpPr>
          <p:nvPr>
            <p:ph type="dt" sz="half" idx="10"/>
          </p:nvPr>
        </p:nvSpPr>
        <p:spPr>
          <a:xfrm>
            <a:off x="457200" y="6356350"/>
            <a:ext cx="2133600" cy="365125"/>
          </a:xfrm>
        </p:spPr>
        <p:txBody>
          <a:bodyPr/>
          <a:lstStyle/>
          <a:p>
            <a:r>
              <a:rPr lang="en-US" dirty="0">
                <a:solidFill>
                  <a:schemeClr val="tx1"/>
                </a:solidFill>
              </a:rPr>
              <a:t>CSE</a:t>
            </a:r>
          </a:p>
        </p:txBody>
      </p:sp>
      <p:sp>
        <p:nvSpPr>
          <p:cNvPr id="7" name="Slide Number Placeholder 7">
            <a:extLst>
              <a:ext uri="{FF2B5EF4-FFF2-40B4-BE49-F238E27FC236}">
                <a16:creationId xmlns:a16="http://schemas.microsoft.com/office/drawing/2014/main" id="{3605BBE9-4571-D9F0-1863-65D25E3B7E66}"/>
              </a:ext>
            </a:extLst>
          </p:cNvPr>
          <p:cNvSpPr>
            <a:spLocks noGrp="1"/>
          </p:cNvSpPr>
          <p:nvPr>
            <p:ph type="sldNum" sz="quarter" idx="12"/>
          </p:nvPr>
        </p:nvSpPr>
        <p:spPr>
          <a:xfrm>
            <a:off x="6553200" y="6356350"/>
            <a:ext cx="2133600" cy="365125"/>
          </a:xfrm>
        </p:spPr>
        <p:txBody>
          <a:bodyPr/>
          <a:lstStyle/>
          <a:p>
            <a:r>
              <a:rPr lang="en-US" dirty="0">
                <a:solidFill>
                  <a:schemeClr val="tx1"/>
                </a:solidFill>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816C-F4B8-018D-E12A-9A144390B4FB}"/>
              </a:ext>
            </a:extLst>
          </p:cNvPr>
          <p:cNvSpPr>
            <a:spLocks noGrp="1"/>
          </p:cNvSpPr>
          <p:nvPr>
            <p:ph type="title"/>
          </p:nvPr>
        </p:nvSpPr>
        <p:spPr>
          <a:xfrm>
            <a:off x="457200" y="274638"/>
            <a:ext cx="8229600" cy="822642"/>
          </a:xfrm>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13C7BA99-FD62-537C-731B-321E209DC1DA}"/>
              </a:ext>
            </a:extLst>
          </p:cNvPr>
          <p:cNvSpPr>
            <a:spLocks noGrp="1"/>
          </p:cNvSpPr>
          <p:nvPr>
            <p:ph idx="1"/>
          </p:nvPr>
        </p:nvSpPr>
        <p:spPr>
          <a:xfrm>
            <a:off x="457200" y="1097280"/>
            <a:ext cx="8229600" cy="5028883"/>
          </a:xfrm>
        </p:spPr>
        <p:txBody>
          <a:bodyPr/>
          <a:lstStyle/>
          <a:p>
            <a:r>
              <a:rPr lang="en-IN" b="1" i="0" u="none" strike="noStrike" dirty="0">
                <a:solidFill>
                  <a:srgbClr val="000000"/>
                </a:solidFill>
                <a:effectLst/>
              </a:rPr>
              <a:t>Visuals:</a:t>
            </a:r>
            <a:r>
              <a:rPr lang="en-IN" b="0" i="0" u="none" strike="noStrike" dirty="0">
                <a:solidFill>
                  <a:srgbClr val="000000"/>
                </a:solidFill>
                <a:effectLst/>
              </a:rPr>
              <a:t> </a:t>
            </a:r>
            <a:endParaRPr lang="en-IN" dirty="0"/>
          </a:p>
          <a:p>
            <a:endParaRPr lang="en-IN" dirty="0"/>
          </a:p>
          <a:p>
            <a:endParaRPr lang="en-IN" dirty="0"/>
          </a:p>
          <a:p>
            <a:endParaRPr lang="en-IN" dirty="0"/>
          </a:p>
          <a:p>
            <a:endParaRPr lang="en-IN" dirty="0"/>
          </a:p>
          <a:p>
            <a:endParaRPr lang="en-IN" dirty="0"/>
          </a:p>
          <a:p>
            <a:pPr marL="0" indent="0" algn="ctr">
              <a:buNone/>
            </a:pPr>
            <a:r>
              <a:rPr lang="en-IN" sz="1800" dirty="0"/>
              <a:t>	File Structure</a:t>
            </a:r>
          </a:p>
        </p:txBody>
      </p:sp>
      <p:pic>
        <p:nvPicPr>
          <p:cNvPr id="9" name="Picture 8">
            <a:extLst>
              <a:ext uri="{FF2B5EF4-FFF2-40B4-BE49-F238E27FC236}">
                <a16:creationId xmlns:a16="http://schemas.microsoft.com/office/drawing/2014/main" id="{86622868-93C3-3033-89F6-2DF27491339C}"/>
              </a:ext>
            </a:extLst>
          </p:cNvPr>
          <p:cNvPicPr>
            <a:picLocks noChangeAspect="1"/>
          </p:cNvPicPr>
          <p:nvPr/>
        </p:nvPicPr>
        <p:blipFill>
          <a:blip r:embed="rId2"/>
          <a:stretch>
            <a:fillRect/>
          </a:stretch>
        </p:blipFill>
        <p:spPr>
          <a:xfrm>
            <a:off x="1848465" y="2408166"/>
            <a:ext cx="5671300" cy="2041668"/>
          </a:xfrm>
          <a:prstGeom prst="rect">
            <a:avLst/>
          </a:prstGeom>
        </p:spPr>
      </p:pic>
      <p:sp>
        <p:nvSpPr>
          <p:cNvPr id="13" name="TextBox 12">
            <a:extLst>
              <a:ext uri="{FF2B5EF4-FFF2-40B4-BE49-F238E27FC236}">
                <a16:creationId xmlns:a16="http://schemas.microsoft.com/office/drawing/2014/main" id="{A4E01CF6-D9A8-A301-C44F-5DBFB05EAAB8}"/>
              </a:ext>
            </a:extLst>
          </p:cNvPr>
          <p:cNvSpPr txBox="1"/>
          <p:nvPr/>
        </p:nvSpPr>
        <p:spPr>
          <a:xfrm>
            <a:off x="457200" y="6306363"/>
            <a:ext cx="1441048" cy="276999"/>
          </a:xfrm>
          <a:prstGeom prst="rect">
            <a:avLst/>
          </a:prstGeom>
          <a:noFill/>
        </p:spPr>
        <p:txBody>
          <a:bodyPr wrap="square">
            <a:spAutoFit/>
          </a:bodyPr>
          <a:lstStyle/>
          <a:p>
            <a:r>
              <a:rPr lang="en-US" sz="1200" dirty="0">
                <a:solidFill>
                  <a:schemeClr val="tx1"/>
                </a:solidFill>
              </a:rPr>
              <a:t>CSE</a:t>
            </a:r>
          </a:p>
        </p:txBody>
      </p:sp>
      <p:sp>
        <p:nvSpPr>
          <p:cNvPr id="15" name="TextBox 14">
            <a:extLst>
              <a:ext uri="{FF2B5EF4-FFF2-40B4-BE49-F238E27FC236}">
                <a16:creationId xmlns:a16="http://schemas.microsoft.com/office/drawing/2014/main" id="{CD34205A-903C-3EB4-488A-8B14E3DE6420}"/>
              </a:ext>
            </a:extLst>
          </p:cNvPr>
          <p:cNvSpPr txBox="1"/>
          <p:nvPr/>
        </p:nvSpPr>
        <p:spPr>
          <a:xfrm>
            <a:off x="4183509" y="6306361"/>
            <a:ext cx="2066081" cy="246221"/>
          </a:xfrm>
          <a:prstGeom prst="rect">
            <a:avLst/>
          </a:prstGeom>
          <a:noFill/>
        </p:spPr>
        <p:txBody>
          <a:bodyPr wrap="square">
            <a:spAutoFit/>
          </a:bodyPr>
          <a:lstStyle/>
          <a:p>
            <a:r>
              <a:rPr lang="en-US" sz="1000" dirty="0">
                <a:solidFill>
                  <a:schemeClr val="tx1"/>
                </a:solidFill>
              </a:rPr>
              <a:t>Deepak Jha</a:t>
            </a:r>
          </a:p>
        </p:txBody>
      </p:sp>
      <p:sp>
        <p:nvSpPr>
          <p:cNvPr id="17" name="TextBox 16">
            <a:extLst>
              <a:ext uri="{FF2B5EF4-FFF2-40B4-BE49-F238E27FC236}">
                <a16:creationId xmlns:a16="http://schemas.microsoft.com/office/drawing/2014/main" id="{C52FBABB-B219-EEF3-5FD0-54E11BF5A84F}"/>
              </a:ext>
            </a:extLst>
          </p:cNvPr>
          <p:cNvSpPr txBox="1"/>
          <p:nvPr/>
        </p:nvSpPr>
        <p:spPr>
          <a:xfrm>
            <a:off x="7002684" y="6306362"/>
            <a:ext cx="1684116" cy="276999"/>
          </a:xfrm>
          <a:prstGeom prst="rect">
            <a:avLst/>
          </a:prstGeom>
          <a:noFill/>
        </p:spPr>
        <p:txBody>
          <a:bodyPr wrap="square">
            <a:spAutoFit/>
          </a:bodyPr>
          <a:lstStyle/>
          <a:p>
            <a:pPr algn="r"/>
            <a:r>
              <a:rPr lang="en-US" sz="1200" dirty="0">
                <a:solidFill>
                  <a:schemeClr val="tx1"/>
                </a:solidFill>
              </a:rPr>
              <a:t>9</a:t>
            </a:r>
          </a:p>
        </p:txBody>
      </p:sp>
    </p:spTree>
    <p:extLst>
      <p:ext uri="{BB962C8B-B14F-4D97-AF65-F5344CB8AC3E}">
        <p14:creationId xmlns:p14="http://schemas.microsoft.com/office/powerpoint/2010/main" val="2356516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TotalTime>
  <Words>1347</Words>
  <Application>Microsoft Office PowerPoint</Application>
  <PresentationFormat>On-screen Show (4:3)</PresentationFormat>
  <Paragraphs>107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-webkit-standard</vt:lpstr>
      <vt:lpstr>Wingdings</vt:lpstr>
      <vt:lpstr>Office Theme</vt:lpstr>
      <vt:lpstr>Empowering Renewable Energy for Sustainable Development  31/05/24 to 30/07/24</vt:lpstr>
      <vt:lpstr>Internship Certificate</vt:lpstr>
      <vt:lpstr>Introduction</vt:lpstr>
      <vt:lpstr>Introduction</vt:lpstr>
      <vt:lpstr>Internship Objectives</vt:lpstr>
      <vt:lpstr>Internship Objectives</vt:lpstr>
      <vt:lpstr>Key Project &amp; Responsibilities</vt:lpstr>
      <vt:lpstr>Project Description</vt:lpstr>
      <vt:lpstr>Project Description</vt:lpstr>
      <vt:lpstr>PowerPoint Presentation</vt:lpstr>
      <vt:lpstr>Lessons Learned</vt:lpstr>
      <vt:lpstr>Conclusion and Results</vt:lpstr>
      <vt:lpstr>Future Work</vt:lpstr>
      <vt:lpstr>Mentor Contact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[Insert Date]</dc:title>
  <dc:subject/>
  <dc:creator/>
  <cp:keywords/>
  <dc:description>generated using python-pptx</dc:description>
  <cp:lastModifiedBy>Varnika Gupta</cp:lastModifiedBy>
  <cp:revision>46</cp:revision>
  <dcterms:created xsi:type="dcterms:W3CDTF">2013-01-27T09:14:16Z</dcterms:created>
  <dcterms:modified xsi:type="dcterms:W3CDTF">2024-08-27T18:03:16Z</dcterms:modified>
  <cp:category/>
</cp:coreProperties>
</file>