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368000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22463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15A59-4B70-4A74-A240-51BF1CAEC61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029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195988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15A59-4B70-4A74-A240-51BF1CAEC61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3034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834580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389404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421970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372850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0FD4-62C2-4E7C-AFB7-CEB6545B2CD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410469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122559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A0FD4-62C2-4E7C-AFB7-CEB6545B2CD8}"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19457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A0FD4-62C2-4E7C-AFB7-CEB6545B2CD8}"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28059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A0FD4-62C2-4E7C-AFB7-CEB6545B2CD8}"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3464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20648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A0FD4-62C2-4E7C-AFB7-CEB6545B2CD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C15A59-4B70-4A74-A240-51BF1CAEC617}" type="slidenum">
              <a:rPr lang="en-IN" smtClean="0"/>
              <a:t>‹#›</a:t>
            </a:fld>
            <a:endParaRPr lang="en-IN"/>
          </a:p>
        </p:txBody>
      </p:sp>
    </p:spTree>
    <p:extLst>
      <p:ext uri="{BB962C8B-B14F-4D97-AF65-F5344CB8AC3E}">
        <p14:creationId xmlns:p14="http://schemas.microsoft.com/office/powerpoint/2010/main" val="299633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CA0FD4-62C2-4E7C-AFB7-CEB6545B2CD8}" type="datetimeFigureOut">
              <a:rPr lang="en-IN" smtClean="0"/>
              <a:t>22-02-2023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C15A59-4B70-4A74-A240-51BF1CAEC617}" type="slidenum">
              <a:rPr lang="en-IN" smtClean="0"/>
              <a:t>‹#›</a:t>
            </a:fld>
            <a:endParaRPr lang="en-IN"/>
          </a:p>
        </p:txBody>
      </p:sp>
    </p:spTree>
    <p:extLst>
      <p:ext uri="{BB962C8B-B14F-4D97-AF65-F5344CB8AC3E}">
        <p14:creationId xmlns:p14="http://schemas.microsoft.com/office/powerpoint/2010/main" val="136571537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6533-00FB-22C8-C63C-D5AA04AE8EB9}"/>
              </a:ext>
            </a:extLst>
          </p:cNvPr>
          <p:cNvSpPr>
            <a:spLocks noGrp="1"/>
          </p:cNvSpPr>
          <p:nvPr>
            <p:ph type="ctrTitle"/>
          </p:nvPr>
        </p:nvSpPr>
        <p:spPr>
          <a:xfrm>
            <a:off x="3640666" y="532184"/>
            <a:ext cx="7766936" cy="1646302"/>
          </a:xfrm>
        </p:spPr>
        <p:txBody>
          <a:bodyPr>
            <a:normAutofit fontScale="90000"/>
          </a:bodyPr>
          <a:lstStyle/>
          <a:p>
            <a:r>
              <a:rPr lang="en-IN" dirty="0"/>
              <a:t>Lead Scoring Case Study</a:t>
            </a:r>
          </a:p>
        </p:txBody>
      </p:sp>
      <p:sp>
        <p:nvSpPr>
          <p:cNvPr id="3" name="Subtitle 2">
            <a:extLst>
              <a:ext uri="{FF2B5EF4-FFF2-40B4-BE49-F238E27FC236}">
                <a16:creationId xmlns:a16="http://schemas.microsoft.com/office/drawing/2014/main" id="{6F199202-7D09-B1AC-D4D7-3F309A50F77D}"/>
              </a:ext>
            </a:extLst>
          </p:cNvPr>
          <p:cNvSpPr>
            <a:spLocks noGrp="1"/>
          </p:cNvSpPr>
          <p:nvPr>
            <p:ph type="subTitle" idx="1"/>
          </p:nvPr>
        </p:nvSpPr>
        <p:spPr>
          <a:xfrm>
            <a:off x="3684210" y="3511922"/>
            <a:ext cx="7766936" cy="1096899"/>
          </a:xfrm>
        </p:spPr>
        <p:txBody>
          <a:bodyPr>
            <a:noAutofit/>
          </a:bodyPr>
          <a:lstStyle/>
          <a:p>
            <a:pPr algn="l"/>
            <a:r>
              <a:rPr lang="en-US" sz="2000" b="1" u="sng" dirty="0">
                <a:solidFill>
                  <a:schemeClr val="tx1"/>
                </a:solidFill>
              </a:rPr>
              <a:t>Group Members:</a:t>
            </a:r>
          </a:p>
          <a:p>
            <a:pPr algn="l"/>
            <a:r>
              <a:rPr lang="en-US" sz="2000" dirty="0">
                <a:solidFill>
                  <a:schemeClr val="tx1"/>
                </a:solidFill>
              </a:rPr>
              <a:t>1. Manish Kumar Dabhade</a:t>
            </a:r>
          </a:p>
          <a:p>
            <a:pPr algn="l"/>
            <a:r>
              <a:rPr lang="en-IN" sz="2000" dirty="0">
                <a:solidFill>
                  <a:schemeClr val="tx1"/>
                </a:solidFill>
              </a:rPr>
              <a:t>2. Dharan R</a:t>
            </a:r>
          </a:p>
          <a:p>
            <a:pPr algn="l"/>
            <a:r>
              <a:rPr lang="en-IN" sz="2000" dirty="0">
                <a:solidFill>
                  <a:schemeClr val="tx1"/>
                </a:solidFill>
              </a:rPr>
              <a:t>3. Deepak Raja S</a:t>
            </a:r>
          </a:p>
          <a:p>
            <a:pPr algn="l"/>
            <a:endParaRPr lang="en-IN" sz="2000" dirty="0"/>
          </a:p>
          <a:p>
            <a:pPr algn="l"/>
            <a:endParaRPr lang="en-IN" sz="2000" dirty="0"/>
          </a:p>
        </p:txBody>
      </p:sp>
    </p:spTree>
    <p:extLst>
      <p:ext uri="{BB962C8B-B14F-4D97-AF65-F5344CB8AC3E}">
        <p14:creationId xmlns:p14="http://schemas.microsoft.com/office/powerpoint/2010/main" val="403690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632585"/>
            <a:ext cx="7766936" cy="1646302"/>
          </a:xfrm>
        </p:spPr>
        <p:txBody>
          <a:bodyPr/>
          <a:lstStyle/>
          <a:p>
            <a:r>
              <a:rPr lang="en-US" dirty="0"/>
              <a:t>Model Building</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1959430" y="266765"/>
            <a:ext cx="9884228" cy="1126283"/>
          </a:xfrm>
        </p:spPr>
        <p:txBody>
          <a:bodyPr>
            <a:noAutofit/>
          </a:bodyPr>
          <a:lstStyle/>
          <a:p>
            <a:pPr algn="l"/>
            <a:endParaRPr lang="en-IN" sz="1900" b="0" i="0" u="none" strike="noStrike" baseline="0" dirty="0">
              <a:solidFill>
                <a:srgbClr val="000000"/>
              </a:solidFill>
              <a:latin typeface="Wingdings 3" panose="05040102010807070707" pitchFamily="18" charset="2"/>
            </a:endParaRPr>
          </a:p>
          <a:p>
            <a:endParaRPr lang="en-IN" sz="1900" b="0" i="0" u="none" strike="noStrike" baseline="0" dirty="0">
              <a:latin typeface="Wingdings 3" panose="05040102010807070707" pitchFamily="18" charset="2"/>
            </a:endParaRPr>
          </a:p>
          <a:p>
            <a:pPr marL="342900" indent="-342900" algn="just">
              <a:buFont typeface="Arial" panose="020B0604020202020204" pitchFamily="34" charset="0"/>
              <a:buChar char="•"/>
            </a:pPr>
            <a:r>
              <a:rPr lang="en-US" sz="1900" dirty="0">
                <a:solidFill>
                  <a:schemeClr val="tx1">
                    <a:lumMod val="85000"/>
                    <a:lumOff val="15000"/>
                  </a:schemeClr>
                </a:solidFill>
                <a:latin typeface="+mj-lt"/>
                <a:ea typeface="+mj-ea"/>
                <a:cs typeface="+mj-cs"/>
              </a:rPr>
              <a:t>Dividing the data into train and test data sets in the ratio of 70% and 30%. </a:t>
            </a:r>
          </a:p>
          <a:p>
            <a:pPr algn="just"/>
            <a:endParaRPr lang="en-US" sz="7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1900" dirty="0">
                <a:solidFill>
                  <a:schemeClr val="tx1">
                    <a:lumMod val="85000"/>
                    <a:lumOff val="15000"/>
                  </a:schemeClr>
                </a:solidFill>
                <a:latin typeface="+mj-lt"/>
                <a:ea typeface="+mj-ea"/>
                <a:cs typeface="+mj-cs"/>
              </a:rPr>
              <a:t>Performing feature scaling.</a:t>
            </a:r>
          </a:p>
          <a:p>
            <a:pPr algn="just"/>
            <a:endParaRPr lang="en-US" sz="7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1900" dirty="0">
                <a:solidFill>
                  <a:schemeClr val="tx1">
                    <a:lumMod val="85000"/>
                    <a:lumOff val="15000"/>
                  </a:schemeClr>
                </a:solidFill>
                <a:latin typeface="+mj-lt"/>
                <a:ea typeface="+mj-ea"/>
                <a:cs typeface="+mj-cs"/>
              </a:rPr>
              <a:t>Use RFE for feature selection.</a:t>
            </a:r>
          </a:p>
          <a:p>
            <a:pPr marL="342900" indent="-342900" algn="just">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1900" dirty="0">
                <a:solidFill>
                  <a:schemeClr val="tx1">
                    <a:lumMod val="85000"/>
                    <a:lumOff val="15000"/>
                  </a:schemeClr>
                </a:solidFill>
                <a:latin typeface="+mj-lt"/>
                <a:ea typeface="+mj-ea"/>
                <a:cs typeface="+mj-cs"/>
              </a:rPr>
              <a:t>Running RFE with 15 variables as output.</a:t>
            </a:r>
          </a:p>
          <a:p>
            <a:pPr marL="342900" indent="-342900">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1900" dirty="0">
                <a:solidFill>
                  <a:schemeClr val="tx1">
                    <a:lumMod val="85000"/>
                    <a:lumOff val="15000"/>
                  </a:schemeClr>
                </a:solidFill>
                <a:latin typeface="+mj-lt"/>
                <a:ea typeface="+mj-ea"/>
                <a:cs typeface="+mj-cs"/>
              </a:rPr>
              <a:t>Moving forward with stable model 4 having significant p-values. </a:t>
            </a:r>
          </a:p>
          <a:p>
            <a:pPr marL="342900" indent="-342900">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1900" dirty="0">
                <a:solidFill>
                  <a:schemeClr val="tx1">
                    <a:lumMod val="85000"/>
                    <a:lumOff val="15000"/>
                  </a:schemeClr>
                </a:solidFill>
                <a:latin typeface="+mj-lt"/>
                <a:ea typeface="+mj-ea"/>
                <a:cs typeface="+mj-cs"/>
              </a:rPr>
              <a:t>Calculation VIF values.</a:t>
            </a:r>
          </a:p>
          <a:p>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1900" dirty="0">
                <a:solidFill>
                  <a:schemeClr val="tx1">
                    <a:lumMod val="85000"/>
                    <a:lumOff val="15000"/>
                  </a:schemeClr>
                </a:solidFill>
                <a:latin typeface="+mj-lt"/>
                <a:ea typeface="+mj-ea"/>
                <a:cs typeface="+mj-cs"/>
              </a:rPr>
              <a:t>Creating predictions and metric calculation.</a:t>
            </a:r>
          </a:p>
          <a:p>
            <a:pPr marL="342900" indent="-342900">
              <a:buFont typeface="Arial" panose="020B0604020202020204" pitchFamily="34" charset="0"/>
              <a:buChar char="•"/>
            </a:pPr>
            <a:endParaRPr lang="en-IN"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1900" dirty="0">
                <a:solidFill>
                  <a:schemeClr val="tx1">
                    <a:lumMod val="85000"/>
                    <a:lumOff val="15000"/>
                  </a:schemeClr>
                </a:solidFill>
                <a:latin typeface="+mj-lt"/>
                <a:ea typeface="+mj-ea"/>
                <a:cs typeface="+mj-cs"/>
              </a:rPr>
              <a:t>Optimizing Cut-off (ROC Curve). </a:t>
            </a:r>
          </a:p>
          <a:p>
            <a:pPr marL="342900" indent="-342900">
              <a:buFont typeface="Arial" panose="020B0604020202020204" pitchFamily="34" charset="0"/>
              <a:buChar char="•"/>
            </a:pPr>
            <a:endParaRPr lang="en-IN"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1900" dirty="0">
                <a:solidFill>
                  <a:schemeClr val="tx1">
                    <a:lumMod val="85000"/>
                    <a:lumOff val="15000"/>
                  </a:schemeClr>
                </a:solidFill>
                <a:latin typeface="+mj-lt"/>
                <a:ea typeface="+mj-ea"/>
                <a:cs typeface="+mj-cs"/>
              </a:rPr>
              <a:t>Performing predictions on Test set.</a:t>
            </a:r>
          </a:p>
          <a:p>
            <a:pPr marL="342900" indent="-342900">
              <a:buFont typeface="Arial" panose="020B0604020202020204" pitchFamily="34" charset="0"/>
              <a:buChar char="•"/>
            </a:pPr>
            <a:endParaRPr lang="en-IN" sz="19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endParaRPr lang="en-IN" sz="19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endParaRPr lang="en-IN" sz="1900" dirty="0">
              <a:solidFill>
                <a:schemeClr val="tx1">
                  <a:lumMod val="85000"/>
                  <a:lumOff val="15000"/>
                </a:schemeClr>
              </a:solidFill>
              <a:latin typeface="+mj-lt"/>
              <a:ea typeface="+mj-ea"/>
              <a:cs typeface="+mj-cs"/>
            </a:endParaRPr>
          </a:p>
          <a:p>
            <a:endParaRPr lang="en-IN" sz="1900" dirty="0"/>
          </a:p>
        </p:txBody>
      </p:sp>
    </p:spTree>
    <p:extLst>
      <p:ext uri="{BB962C8B-B14F-4D97-AF65-F5344CB8AC3E}">
        <p14:creationId xmlns:p14="http://schemas.microsoft.com/office/powerpoint/2010/main" val="53569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lstStyle/>
          <a:p>
            <a:r>
              <a:rPr lang="en-US" dirty="0"/>
              <a:t>ROC Curve</a:t>
            </a:r>
            <a:endParaRPr lang="en-IN" dirty="0"/>
          </a:p>
        </p:txBody>
      </p:sp>
      <p:pic>
        <p:nvPicPr>
          <p:cNvPr id="7" name="Picture 6">
            <a:extLst>
              <a:ext uri="{FF2B5EF4-FFF2-40B4-BE49-F238E27FC236}">
                <a16:creationId xmlns:a16="http://schemas.microsoft.com/office/drawing/2014/main" id="{A8912BFD-A793-DA74-A87D-973469A24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682" y="1864017"/>
            <a:ext cx="4828381" cy="4756955"/>
          </a:xfrm>
          <a:prstGeom prst="rect">
            <a:avLst/>
          </a:prstGeom>
        </p:spPr>
      </p:pic>
    </p:spTree>
    <p:extLst>
      <p:ext uri="{BB962C8B-B14F-4D97-AF65-F5344CB8AC3E}">
        <p14:creationId xmlns:p14="http://schemas.microsoft.com/office/powerpoint/2010/main" val="160855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a:t>Plot of Accuracy, Sensitivity and Specificity</a:t>
            </a:r>
            <a:endParaRPr lang="en-IN" dirty="0"/>
          </a:p>
        </p:txBody>
      </p:sp>
      <p:pic>
        <p:nvPicPr>
          <p:cNvPr id="7" name="Picture 6">
            <a:extLst>
              <a:ext uri="{FF2B5EF4-FFF2-40B4-BE49-F238E27FC236}">
                <a16:creationId xmlns:a16="http://schemas.microsoft.com/office/drawing/2014/main" id="{1D7102B4-A553-CFAF-BAF6-B6A35471C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095" y="1872363"/>
            <a:ext cx="6378734" cy="4492550"/>
          </a:xfrm>
          <a:prstGeom prst="rect">
            <a:avLst/>
          </a:prstGeom>
        </p:spPr>
      </p:pic>
    </p:spTree>
    <p:extLst>
      <p:ext uri="{BB962C8B-B14F-4D97-AF65-F5344CB8AC3E}">
        <p14:creationId xmlns:p14="http://schemas.microsoft.com/office/powerpoint/2010/main" val="22912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a:bodyPr>
          <a:lstStyle/>
          <a:p>
            <a:r>
              <a:rPr lang="en-US" dirty="0"/>
              <a:t>Observations</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marL="342900" indent="-342900" algn="just">
              <a:buFont typeface="Arial" panose="020B0604020202020204" pitchFamily="34" charset="0"/>
              <a:buChar char="•"/>
            </a:pPr>
            <a:r>
              <a:rPr lang="en-US" sz="2000" dirty="0">
                <a:solidFill>
                  <a:schemeClr val="tx1"/>
                </a:solidFill>
              </a:rPr>
              <a:t>It was found that the variables that mattered the most in the potential buyers</a:t>
            </a:r>
          </a:p>
          <a:p>
            <a:pPr lvl="1" algn="just"/>
            <a:r>
              <a:rPr lang="en-US" sz="1800" dirty="0">
                <a:solidFill>
                  <a:schemeClr val="tx1">
                    <a:lumMod val="85000"/>
                    <a:lumOff val="15000"/>
                  </a:schemeClr>
                </a:solidFill>
                <a:latin typeface="+mj-lt"/>
                <a:ea typeface="+mj-ea"/>
                <a:cs typeface="+mj-cs"/>
              </a:rPr>
              <a:t>	(a) Total time spent on website.</a:t>
            </a:r>
          </a:p>
          <a:p>
            <a:pPr lvl="1" algn="just"/>
            <a:r>
              <a:rPr lang="en-US" sz="1800" dirty="0">
                <a:solidFill>
                  <a:schemeClr val="tx1">
                    <a:lumMod val="85000"/>
                    <a:lumOff val="15000"/>
                  </a:schemeClr>
                </a:solidFill>
                <a:latin typeface="+mj-lt"/>
                <a:ea typeface="+mj-ea"/>
                <a:cs typeface="+mj-cs"/>
              </a:rPr>
              <a:t>	(b) Total number of visits.</a:t>
            </a:r>
          </a:p>
          <a:p>
            <a:pPr algn="just"/>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solidFill>
              </a:rPr>
              <a:t>Current occupation is as a working professional, Direct traffic, Google, Keeping these in mind the X Education can flourish as they have a very high chance to get almost all the potential buyers to change their mind and buy their courses.</a:t>
            </a:r>
            <a:endParaRPr lang="en-IN" sz="2400" dirty="0">
              <a:solidFill>
                <a:schemeClr val="tx1"/>
              </a:solidFill>
            </a:endParaRPr>
          </a:p>
        </p:txBody>
      </p:sp>
    </p:spTree>
    <p:extLst>
      <p:ext uri="{BB962C8B-B14F-4D97-AF65-F5344CB8AC3E}">
        <p14:creationId xmlns:p14="http://schemas.microsoft.com/office/powerpoint/2010/main" val="419992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a:bodyPr>
          <a:lstStyle/>
          <a:p>
            <a:r>
              <a:rPr lang="en-US" dirty="0"/>
              <a:t>Conclusion</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chemeClr val="tx1"/>
              </a:solidFill>
              <a:latin typeface="Wingdings 3" panose="05040102010807070707" pitchFamily="18" charset="2"/>
            </a:endParaRPr>
          </a:p>
          <a:p>
            <a:endParaRPr lang="en-IN" sz="2400" dirty="0">
              <a:solidFill>
                <a:schemeClr val="tx1"/>
              </a:solidFill>
              <a:latin typeface="Wingdings 3" panose="05040102010807070707" pitchFamily="18" charset="2"/>
            </a:endParaRPr>
          </a:p>
          <a:p>
            <a:pPr marL="342900" indent="-342900">
              <a:buFont typeface="Arial" panose="020B0604020202020204" pitchFamily="34" charset="0"/>
              <a:buChar char="•"/>
            </a:pPr>
            <a:r>
              <a:rPr lang="en-US" sz="2000" dirty="0">
                <a:solidFill>
                  <a:schemeClr val="tx1"/>
                </a:solidFill>
              </a:rPr>
              <a:t>Accuracy, Sensitivity and Specificity values of test set are around 79%, 91% and 71% which are approximately closer to the respective values calculated using trained set.</a:t>
            </a:r>
          </a:p>
          <a:p>
            <a:pPr>
              <a:buFont typeface="+mj-lt"/>
              <a:buAutoNum type="arabicPeriod"/>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We have checked both Sensitivity-Specificity as well as Precision and Recall Metrics, we have considered the optimal cut off based on Sensitivity and Specificity for calculating the final prediction.</a:t>
            </a:r>
          </a:p>
          <a:p>
            <a:pPr>
              <a:buFont typeface="+mj-lt"/>
              <a:buAutoNum type="arabicPeriod"/>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Hence overall this model seems to be good.</a:t>
            </a:r>
          </a:p>
          <a:p>
            <a:endParaRPr lang="en-IN" sz="2400" dirty="0">
              <a:solidFill>
                <a:schemeClr val="tx1"/>
              </a:solidFill>
            </a:endParaRPr>
          </a:p>
        </p:txBody>
      </p:sp>
    </p:spTree>
    <p:extLst>
      <p:ext uri="{BB962C8B-B14F-4D97-AF65-F5344CB8AC3E}">
        <p14:creationId xmlns:p14="http://schemas.microsoft.com/office/powerpoint/2010/main" val="217516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6533-00FB-22C8-C63C-D5AA04AE8EB9}"/>
              </a:ext>
            </a:extLst>
          </p:cNvPr>
          <p:cNvSpPr>
            <a:spLocks noGrp="1"/>
          </p:cNvSpPr>
          <p:nvPr>
            <p:ph type="ctrTitle"/>
          </p:nvPr>
        </p:nvSpPr>
        <p:spPr>
          <a:xfrm>
            <a:off x="1507067" y="0"/>
            <a:ext cx="7766936" cy="1646302"/>
          </a:xfrm>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6F199202-7D09-B1AC-D4D7-3F309A50F77D}"/>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X Education sells online courses to industry professionals.</a:t>
            </a:r>
          </a:p>
          <a:p>
            <a:pPr algn="just"/>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X Education gets a lot of leads, its lead conversion rate is very poor. For example, if, say, they acquire 100 leads in a day, only about 30 of them are converted.</a:t>
            </a:r>
          </a:p>
          <a:p>
            <a:pPr algn="just"/>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To make this process more efficient, the company wishes to identify the most potential leads, also known as ‘Hot Leads’.</a:t>
            </a: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If they successfully identify this set of leads, the lead conversion rate should go up as the sales team will now be focusing more on communicating with the potential leads rather than making calls to everyone.</a:t>
            </a:r>
          </a:p>
          <a:p>
            <a:endParaRPr lang="en-IN" sz="2400" dirty="0"/>
          </a:p>
        </p:txBody>
      </p:sp>
    </p:spTree>
    <p:extLst>
      <p:ext uri="{BB962C8B-B14F-4D97-AF65-F5344CB8AC3E}">
        <p14:creationId xmlns:p14="http://schemas.microsoft.com/office/powerpoint/2010/main" val="29741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lstStyle/>
          <a:p>
            <a:r>
              <a:rPr lang="en-US" dirty="0"/>
              <a:t>Objectives</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136137"/>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algn="l"/>
            <a:endParaRPr lang="en-IN" sz="1800" b="0" i="0" u="none" strike="noStrike" baseline="0" dirty="0">
              <a:solidFill>
                <a:srgbClr val="000000"/>
              </a:solidFill>
              <a:latin typeface="Wingdings 3" panose="05040102010807070707" pitchFamily="18" charset="2"/>
            </a:endParaRPr>
          </a:p>
          <a:p>
            <a:endParaRPr lang="en-IN" sz="1800" b="0" i="0" u="none" strike="noStrike" baseline="0" dirty="0">
              <a:latin typeface="Wingdings 3" panose="05040102010807070707" pitchFamily="18" charset="2"/>
            </a:endParaRPr>
          </a:p>
          <a:p>
            <a:pPr marL="342900" indent="-342900">
              <a:buFont typeface="Arial" panose="020B0604020202020204" pitchFamily="34" charset="0"/>
              <a:buChar char="•"/>
            </a:pPr>
            <a:r>
              <a:rPr lang="en-US" sz="2000" dirty="0">
                <a:solidFill>
                  <a:schemeClr val="tx1">
                    <a:lumMod val="85000"/>
                    <a:lumOff val="15000"/>
                  </a:schemeClr>
                </a:solidFill>
                <a:latin typeface="+mj-lt"/>
                <a:ea typeface="+mj-ea"/>
                <a:cs typeface="+mj-cs"/>
              </a:rPr>
              <a:t>X education wants to select most promising leads,</a:t>
            </a:r>
            <a:r>
              <a:rPr lang="en-US" sz="2000" dirty="0">
                <a:solidFill>
                  <a:schemeClr val="tx1"/>
                </a:solidFill>
                <a:latin typeface="+mj-lt"/>
                <a:ea typeface="+mj-ea"/>
                <a:cs typeface="+mj-cs"/>
              </a:rPr>
              <a:t> </a:t>
            </a:r>
            <a:r>
              <a:rPr lang="en-US" sz="2000" dirty="0">
                <a:solidFill>
                  <a:schemeClr val="tx1"/>
                </a:solidFill>
              </a:rPr>
              <a:t>i.e. the leads that are most likely to convert into paying customers. </a:t>
            </a:r>
            <a:endParaRPr lang="en-US" sz="2000" dirty="0">
              <a:solidFill>
                <a:schemeClr val="tx1"/>
              </a:solidFill>
              <a:latin typeface="+mj-lt"/>
              <a:ea typeface="+mj-ea"/>
              <a:cs typeface="+mj-cs"/>
            </a:endParaRPr>
          </a:p>
          <a:p>
            <a:pPr marL="342900" indent="-342900">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2000" dirty="0">
                <a:solidFill>
                  <a:schemeClr val="tx1"/>
                </a:solidFill>
              </a:rPr>
              <a:t>Company wants to build a model so as to assign a lead score to each of the leads such that the customers with a higher lead score have a higher conversion chance and the customers with a lower lead score have a lower conversion chance.</a:t>
            </a:r>
            <a:endParaRPr lang="en-US" sz="2000" dirty="0">
              <a:solidFill>
                <a:schemeClr val="tx1"/>
              </a:solidFill>
              <a:latin typeface="+mj-lt"/>
              <a:ea typeface="+mj-ea"/>
              <a:cs typeface="+mj-cs"/>
            </a:endParaRPr>
          </a:p>
          <a:p>
            <a:pPr marL="342900" indent="-342900">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2000" dirty="0">
                <a:solidFill>
                  <a:schemeClr val="tx1">
                    <a:lumMod val="85000"/>
                    <a:lumOff val="15000"/>
                  </a:schemeClr>
                </a:solidFill>
                <a:latin typeface="+mj-lt"/>
                <a:ea typeface="+mj-ea"/>
                <a:cs typeface="+mj-cs"/>
              </a:rPr>
              <a:t>Deployment of the model for the future use.</a:t>
            </a:r>
          </a:p>
          <a:p>
            <a:endParaRPr lang="en-IN" sz="2400" dirty="0"/>
          </a:p>
        </p:txBody>
      </p:sp>
    </p:spTree>
    <p:extLst>
      <p:ext uri="{BB962C8B-B14F-4D97-AF65-F5344CB8AC3E}">
        <p14:creationId xmlns:p14="http://schemas.microsoft.com/office/powerpoint/2010/main" val="82048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a:t>Adopted Methodology</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marL="342900" indent="-342900">
              <a:buFont typeface="Arial" panose="020B0604020202020204" pitchFamily="34" charset="0"/>
              <a:buChar char="•"/>
            </a:pPr>
            <a:r>
              <a:rPr lang="en-US" sz="2000" dirty="0">
                <a:solidFill>
                  <a:schemeClr val="tx1">
                    <a:lumMod val="85000"/>
                    <a:lumOff val="15000"/>
                  </a:schemeClr>
                </a:solidFill>
                <a:latin typeface="+mj-lt"/>
                <a:ea typeface="+mj-ea"/>
                <a:cs typeface="+mj-cs"/>
              </a:rPr>
              <a:t>Data cleaning and data manipulation.</a:t>
            </a:r>
          </a:p>
          <a:p>
            <a:pPr marL="342900" indent="-342900">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2000" dirty="0">
                <a:solidFill>
                  <a:schemeClr val="tx1">
                    <a:lumMod val="85000"/>
                    <a:lumOff val="15000"/>
                  </a:schemeClr>
                </a:solidFill>
                <a:latin typeface="+mj-lt"/>
                <a:ea typeface="+mj-ea"/>
                <a:cs typeface="+mj-cs"/>
              </a:rPr>
              <a:t>EDA</a:t>
            </a:r>
          </a:p>
          <a:p>
            <a:pPr marL="342900" indent="-342900">
              <a:buFont typeface="Arial" panose="020B0604020202020204" pitchFamily="34" charset="0"/>
              <a:buChar char="•"/>
            </a:pPr>
            <a:endParaRPr lang="en-IN"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2000" dirty="0">
                <a:solidFill>
                  <a:schemeClr val="tx1">
                    <a:lumMod val="85000"/>
                    <a:lumOff val="15000"/>
                  </a:schemeClr>
                </a:solidFill>
                <a:latin typeface="+mj-lt"/>
                <a:ea typeface="+mj-ea"/>
                <a:cs typeface="+mj-cs"/>
              </a:rPr>
              <a:t>Feature Scaling &amp; Dummy Variables and encoding of the data.</a:t>
            </a:r>
          </a:p>
          <a:p>
            <a:pPr marL="342900" indent="-342900">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US" sz="2000" dirty="0">
                <a:solidFill>
                  <a:schemeClr val="tx1">
                    <a:lumMod val="85000"/>
                    <a:lumOff val="15000"/>
                  </a:schemeClr>
                </a:solidFill>
                <a:latin typeface="+mj-lt"/>
                <a:ea typeface="+mj-ea"/>
                <a:cs typeface="+mj-cs"/>
              </a:rPr>
              <a:t>Classification technique: logistic regression used for the model making and prediction.</a:t>
            </a:r>
          </a:p>
          <a:p>
            <a:pPr marL="342900" indent="-342900">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2000" dirty="0">
                <a:solidFill>
                  <a:schemeClr val="tx1">
                    <a:lumMod val="85000"/>
                    <a:lumOff val="15000"/>
                  </a:schemeClr>
                </a:solidFill>
                <a:latin typeface="+mj-lt"/>
                <a:ea typeface="+mj-ea"/>
                <a:cs typeface="+mj-cs"/>
              </a:rPr>
              <a:t>Validation of the model.</a:t>
            </a:r>
          </a:p>
          <a:p>
            <a:pPr marL="342900" indent="-342900">
              <a:buFont typeface="Arial" panose="020B0604020202020204" pitchFamily="34" charset="0"/>
              <a:buChar char="•"/>
            </a:pPr>
            <a:endParaRPr lang="en-IN"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2000" dirty="0">
                <a:solidFill>
                  <a:schemeClr val="tx1">
                    <a:lumMod val="85000"/>
                    <a:lumOff val="15000"/>
                  </a:schemeClr>
                </a:solidFill>
                <a:latin typeface="+mj-lt"/>
                <a:ea typeface="+mj-ea"/>
                <a:cs typeface="+mj-cs"/>
              </a:rPr>
              <a:t>Model presentation.</a:t>
            </a:r>
          </a:p>
          <a:p>
            <a:pPr marL="342900" indent="-342900">
              <a:buFont typeface="Arial" panose="020B0604020202020204" pitchFamily="34" charset="0"/>
              <a:buChar char="•"/>
            </a:pPr>
            <a:endParaRPr lang="en-IN" sz="700" dirty="0">
              <a:solidFill>
                <a:schemeClr val="tx1">
                  <a:lumMod val="85000"/>
                  <a:lumOff val="15000"/>
                </a:schemeClr>
              </a:solidFill>
              <a:latin typeface="+mj-lt"/>
              <a:ea typeface="+mj-ea"/>
              <a:cs typeface="+mj-cs"/>
            </a:endParaRPr>
          </a:p>
          <a:p>
            <a:pPr marL="342900" indent="-342900">
              <a:buFont typeface="Arial" panose="020B0604020202020204" pitchFamily="34" charset="0"/>
              <a:buChar char="•"/>
            </a:pPr>
            <a:r>
              <a:rPr lang="en-IN" sz="2000" dirty="0">
                <a:solidFill>
                  <a:schemeClr val="tx1">
                    <a:lumMod val="85000"/>
                    <a:lumOff val="15000"/>
                  </a:schemeClr>
                </a:solidFill>
                <a:latin typeface="+mj-lt"/>
                <a:ea typeface="+mj-ea"/>
                <a:cs typeface="+mj-cs"/>
              </a:rPr>
              <a:t>Conclusions and recommendations.</a:t>
            </a:r>
          </a:p>
          <a:p>
            <a:endParaRPr lang="en-IN" sz="2400" dirty="0"/>
          </a:p>
        </p:txBody>
      </p:sp>
    </p:spTree>
    <p:extLst>
      <p:ext uri="{BB962C8B-B14F-4D97-AF65-F5344CB8AC3E}">
        <p14:creationId xmlns:p14="http://schemas.microsoft.com/office/powerpoint/2010/main" val="248560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a:t>Data cleaning and Data manipulation</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Converting all the values to lower case.</a:t>
            </a:r>
          </a:p>
          <a:p>
            <a:pPr marL="342900" indent="-342900" algn="just">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Dropping ‘Lead Number’ and ‘Prospect ID’ as they have all unique values.</a:t>
            </a:r>
          </a:p>
          <a:p>
            <a:pPr algn="just"/>
            <a:endParaRPr lang="en-US" sz="7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Replacing 'Select' values with </a:t>
            </a:r>
            <a:r>
              <a:rPr lang="en-US" sz="2000" dirty="0" err="1">
                <a:solidFill>
                  <a:schemeClr val="tx1">
                    <a:lumMod val="85000"/>
                    <a:lumOff val="15000"/>
                  </a:schemeClr>
                </a:solidFill>
                <a:latin typeface="+mj-lt"/>
                <a:ea typeface="+mj-ea"/>
                <a:cs typeface="+mj-cs"/>
              </a:rPr>
              <a:t>NaN</a:t>
            </a:r>
            <a:r>
              <a:rPr lang="en-US" sz="2000" dirty="0">
                <a:solidFill>
                  <a:schemeClr val="tx1">
                    <a:lumMod val="85000"/>
                    <a:lumOff val="15000"/>
                  </a:schemeClr>
                </a:solidFill>
                <a:latin typeface="+mj-lt"/>
                <a:ea typeface="+mj-ea"/>
                <a:cs typeface="+mj-cs"/>
              </a:rPr>
              <a:t>.</a:t>
            </a:r>
          </a:p>
          <a:p>
            <a:pPr marL="342900" indent="-342900" algn="just">
              <a:buFont typeface="Arial" panose="020B0604020202020204" pitchFamily="34" charset="0"/>
              <a:buChar char="•"/>
            </a:pPr>
            <a:endParaRPr lang="en-US" sz="7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Handling Missing Values.</a:t>
            </a: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endParaRPr lang="en-IN" sz="2400" dirty="0"/>
          </a:p>
        </p:txBody>
      </p:sp>
    </p:spTree>
    <p:extLst>
      <p:ext uri="{BB962C8B-B14F-4D97-AF65-F5344CB8AC3E}">
        <p14:creationId xmlns:p14="http://schemas.microsoft.com/office/powerpoint/2010/main" val="344705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a:t>Exploratory Data Analysis</a:t>
            </a:r>
            <a:endParaRPr lang="en-IN" dirty="0"/>
          </a:p>
        </p:txBody>
      </p:sp>
      <p:sp>
        <p:nvSpPr>
          <p:cNvPr id="6" name="Subtitle 2">
            <a:extLst>
              <a:ext uri="{FF2B5EF4-FFF2-40B4-BE49-F238E27FC236}">
                <a16:creationId xmlns:a16="http://schemas.microsoft.com/office/drawing/2014/main" id="{DDEC1AF3-BAFA-8DC6-731E-2927B363FD0B}"/>
              </a:ext>
            </a:extLst>
          </p:cNvPr>
          <p:cNvSpPr>
            <a:spLocks noGrp="1"/>
          </p:cNvSpPr>
          <p:nvPr>
            <p:ph type="subTitle" idx="1"/>
          </p:nvPr>
        </p:nvSpPr>
        <p:spPr>
          <a:xfrm>
            <a:off x="2513014" y="909023"/>
            <a:ext cx="8915399" cy="1126283"/>
          </a:xfrm>
        </p:spPr>
        <p:txBody>
          <a:bodyPr>
            <a:noAutofit/>
          </a:bodyPr>
          <a:lstStyle/>
          <a:p>
            <a:pPr algn="l"/>
            <a:endParaRPr lang="en-IN" sz="2400" b="0" i="0" u="none" strike="noStrike" baseline="0" dirty="0">
              <a:solidFill>
                <a:srgbClr val="000000"/>
              </a:solidFill>
              <a:latin typeface="Wingdings 3" panose="05040102010807070707" pitchFamily="18" charset="2"/>
            </a:endParaRPr>
          </a:p>
          <a:p>
            <a:endParaRPr lang="en-IN" sz="2400" b="0" i="0" u="none" strike="noStrike" baseline="0" dirty="0">
              <a:latin typeface="Wingdings 3" panose="05040102010807070707" pitchFamily="18" charset="2"/>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Performed categorical attribute analysis.</a:t>
            </a:r>
          </a:p>
          <a:p>
            <a:pPr algn="just"/>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Imbalance in the data was not observed.</a:t>
            </a:r>
          </a:p>
          <a:p>
            <a:pPr algn="just"/>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Checked the correlation among variables using heatmap.</a:t>
            </a:r>
          </a:p>
          <a:p>
            <a:pPr marL="342900" indent="-342900" algn="just">
              <a:buFont typeface="Arial" panose="020B0604020202020204" pitchFamily="34" charset="0"/>
              <a:buChar char="•"/>
            </a:pPr>
            <a:endParaRPr lang="en-US" sz="2000" dirty="0">
              <a:solidFill>
                <a:schemeClr val="tx1">
                  <a:lumMod val="85000"/>
                  <a:lumOff val="15000"/>
                </a:schemeClr>
              </a:solidFill>
              <a:latin typeface="+mj-lt"/>
              <a:ea typeface="+mj-ea"/>
              <a:cs typeface="+mj-cs"/>
            </a:endParaRPr>
          </a:p>
          <a:p>
            <a:pPr marL="342900" indent="-342900" algn="just">
              <a:buFont typeface="Arial" panose="020B0604020202020204" pitchFamily="34" charset="0"/>
              <a:buChar char="•"/>
            </a:pPr>
            <a:r>
              <a:rPr lang="en-US" sz="2000" dirty="0">
                <a:solidFill>
                  <a:schemeClr val="tx1">
                    <a:lumMod val="85000"/>
                    <a:lumOff val="15000"/>
                  </a:schemeClr>
                </a:solidFill>
                <a:latin typeface="+mj-lt"/>
                <a:ea typeface="+mj-ea"/>
                <a:cs typeface="+mj-cs"/>
              </a:rPr>
              <a:t>Creating dummy variables.</a:t>
            </a:r>
          </a:p>
          <a:p>
            <a:endParaRPr lang="en-IN" sz="2400" dirty="0"/>
          </a:p>
        </p:txBody>
      </p:sp>
    </p:spTree>
    <p:extLst>
      <p:ext uri="{BB962C8B-B14F-4D97-AF65-F5344CB8AC3E}">
        <p14:creationId xmlns:p14="http://schemas.microsoft.com/office/powerpoint/2010/main" val="1156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err="1"/>
              <a:t>Visualzing</a:t>
            </a:r>
            <a:r>
              <a:rPr lang="en-US" dirty="0"/>
              <a:t>  variables for </a:t>
            </a:r>
            <a:r>
              <a:rPr lang="en-US" dirty="0" err="1"/>
              <a:t>imbalancing</a:t>
            </a:r>
            <a:endParaRPr lang="en-IN" dirty="0"/>
          </a:p>
        </p:txBody>
      </p:sp>
      <p:pic>
        <p:nvPicPr>
          <p:cNvPr id="7" name="Picture 6">
            <a:extLst>
              <a:ext uri="{FF2B5EF4-FFF2-40B4-BE49-F238E27FC236}">
                <a16:creationId xmlns:a16="http://schemas.microsoft.com/office/drawing/2014/main" id="{F5220380-D19C-3171-44AE-E260AC4A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67" y="1545438"/>
            <a:ext cx="8963518" cy="5312561"/>
          </a:xfrm>
          <a:prstGeom prst="rect">
            <a:avLst/>
          </a:prstGeom>
        </p:spPr>
      </p:pic>
    </p:spTree>
    <p:extLst>
      <p:ext uri="{BB962C8B-B14F-4D97-AF65-F5344CB8AC3E}">
        <p14:creationId xmlns:p14="http://schemas.microsoft.com/office/powerpoint/2010/main" val="31473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023258" y="0"/>
            <a:ext cx="11092542" cy="1646302"/>
          </a:xfrm>
        </p:spPr>
        <p:txBody>
          <a:bodyPr>
            <a:normAutofit fontScale="90000"/>
          </a:bodyPr>
          <a:lstStyle/>
          <a:p>
            <a:r>
              <a:rPr lang="en-US" dirty="0"/>
              <a:t>Plot of Count Vs Specialization and ‘What is your current occupation</a:t>
            </a:r>
            <a:endParaRPr lang="en-IN" dirty="0"/>
          </a:p>
        </p:txBody>
      </p:sp>
      <p:pic>
        <p:nvPicPr>
          <p:cNvPr id="7" name="Picture 6">
            <a:extLst>
              <a:ext uri="{FF2B5EF4-FFF2-40B4-BE49-F238E27FC236}">
                <a16:creationId xmlns:a16="http://schemas.microsoft.com/office/drawing/2014/main" id="{05029309-CBC2-2330-E41F-38E10040B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078" y="1615671"/>
            <a:ext cx="6488001" cy="5249191"/>
          </a:xfrm>
          <a:prstGeom prst="rect">
            <a:avLst/>
          </a:prstGeom>
        </p:spPr>
      </p:pic>
    </p:spTree>
    <p:extLst>
      <p:ext uri="{BB962C8B-B14F-4D97-AF65-F5344CB8AC3E}">
        <p14:creationId xmlns:p14="http://schemas.microsoft.com/office/powerpoint/2010/main" val="282190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3B15E6-601A-6FDC-E690-03223EA5AF77}"/>
              </a:ext>
            </a:extLst>
          </p:cNvPr>
          <p:cNvSpPr>
            <a:spLocks noGrp="1"/>
          </p:cNvSpPr>
          <p:nvPr>
            <p:ph type="ctrTitle"/>
          </p:nvPr>
        </p:nvSpPr>
        <p:spPr>
          <a:xfrm>
            <a:off x="1507067" y="0"/>
            <a:ext cx="7766936" cy="1646302"/>
          </a:xfrm>
        </p:spPr>
        <p:txBody>
          <a:bodyPr>
            <a:normAutofit fontScale="90000"/>
          </a:bodyPr>
          <a:lstStyle/>
          <a:p>
            <a:r>
              <a:rPr lang="en-US" dirty="0"/>
              <a:t>Correlation among variables</a:t>
            </a:r>
            <a:endParaRPr lang="en-IN" dirty="0"/>
          </a:p>
        </p:txBody>
      </p:sp>
      <p:pic>
        <p:nvPicPr>
          <p:cNvPr id="7" name="Picture 6">
            <a:extLst>
              <a:ext uri="{FF2B5EF4-FFF2-40B4-BE49-F238E27FC236}">
                <a16:creationId xmlns:a16="http://schemas.microsoft.com/office/drawing/2014/main" id="{8EE0C89E-BF12-C949-C468-2F32680B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271" y="1581792"/>
            <a:ext cx="8148330" cy="5303074"/>
          </a:xfrm>
          <a:prstGeom prst="rect">
            <a:avLst/>
          </a:prstGeom>
        </p:spPr>
      </p:pic>
    </p:spTree>
    <p:extLst>
      <p:ext uri="{BB962C8B-B14F-4D97-AF65-F5344CB8AC3E}">
        <p14:creationId xmlns:p14="http://schemas.microsoft.com/office/powerpoint/2010/main" val="315608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149</TotalTime>
  <Words>577</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Lead Scoring Case Study</vt:lpstr>
      <vt:lpstr>Problem Statement</vt:lpstr>
      <vt:lpstr>Objectives</vt:lpstr>
      <vt:lpstr>Adopted Methodology</vt:lpstr>
      <vt:lpstr>Data cleaning and Data manipulation</vt:lpstr>
      <vt:lpstr>Exploratory Data Analysis</vt:lpstr>
      <vt:lpstr>Visualzing  variables for imbalancing</vt:lpstr>
      <vt:lpstr>Plot of Count Vs Specialization and ‘What is your current occupation</vt:lpstr>
      <vt:lpstr>Correlation among variables</vt:lpstr>
      <vt:lpstr>Model Building</vt:lpstr>
      <vt:lpstr>ROC Curve</vt:lpstr>
      <vt:lpstr>Plot of Accuracy, Sensitivity and Specificity</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Manish Kumar Dabhade</dc:creator>
  <cp:lastModifiedBy>Manish Kumar Dabhade</cp:lastModifiedBy>
  <cp:revision>8</cp:revision>
  <dcterms:created xsi:type="dcterms:W3CDTF">2023-02-22T14:22:55Z</dcterms:created>
  <dcterms:modified xsi:type="dcterms:W3CDTF">2023-02-22T16:52:42Z</dcterms:modified>
</cp:coreProperties>
</file>