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2.xml" ContentType="application/vnd.openxmlformats-officedocument.presentationml.notesSlide+xml"/>
  <Override PartName="/ppt/comments/comment7.xml" ContentType="application/vnd.openxmlformats-officedocument.presentationml.comments+xml"/>
  <Override PartName="/ppt/notesSlides/notesSlide3.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38"/>
  </p:notesMasterIdLst>
  <p:sldIdLst>
    <p:sldId id="256" r:id="rId4"/>
    <p:sldId id="257" r:id="rId5"/>
    <p:sldId id="282" r:id="rId6"/>
    <p:sldId id="292" r:id="rId7"/>
    <p:sldId id="260" r:id="rId8"/>
    <p:sldId id="262" r:id="rId9"/>
    <p:sldId id="272" r:id="rId10"/>
    <p:sldId id="258" r:id="rId11"/>
    <p:sldId id="261" r:id="rId12"/>
    <p:sldId id="286" r:id="rId13"/>
    <p:sldId id="259" r:id="rId14"/>
    <p:sldId id="263" r:id="rId15"/>
    <p:sldId id="266" r:id="rId16"/>
    <p:sldId id="284" r:id="rId17"/>
    <p:sldId id="267" r:id="rId18"/>
    <p:sldId id="268" r:id="rId19"/>
    <p:sldId id="269" r:id="rId20"/>
    <p:sldId id="270" r:id="rId21"/>
    <p:sldId id="271" r:id="rId22"/>
    <p:sldId id="297" r:id="rId23"/>
    <p:sldId id="295" r:id="rId24"/>
    <p:sldId id="296" r:id="rId25"/>
    <p:sldId id="298" r:id="rId26"/>
    <p:sldId id="300" r:id="rId27"/>
    <p:sldId id="299" r:id="rId28"/>
    <p:sldId id="301" r:id="rId29"/>
    <p:sldId id="277" r:id="rId30"/>
    <p:sldId id="279" r:id="rId31"/>
    <p:sldId id="283" r:id="rId32"/>
    <p:sldId id="285" r:id="rId33"/>
    <p:sldId id="290" r:id="rId34"/>
    <p:sldId id="288" r:id="rId35"/>
    <p:sldId id="289"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2admin" initials="p"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1686" autoAdjust="0"/>
  </p:normalViewPr>
  <p:slideViewPr>
    <p:cSldViewPr>
      <p:cViewPr varScale="1">
        <p:scale>
          <a:sx n="86" d="100"/>
          <a:sy n="86" d="100"/>
        </p:scale>
        <p:origin x="-126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25T23:25:43.241" idx="6">
    <p:pos x="4613" y="1419"/>
    <p:text>Electromigration is the mass transport of a metal due to the momentum transfer between conducting electrons and diffusing metal atoms</p:text>
  </p:cm>
  <p:cm authorId="0" dt="2016-05-25T23:30:11.255" idx="7">
    <p:pos x="4802" y="1426"/>
    <p:text>Although electromigration, in principle, exists whenever current flows through a metal wire, the conditions necessary for electromigration to be a problem simply did not exist back then. 
In bulk wires, such as those used for home circuitry, the maximum current density is to about 10,000 A/cm2 due to Joule heating. Any current density even modestly exceeding this value will produce enough heat to melt a metal wire; however, the driving force from electrons colliding into diffusing metal atoms would be insufficient to make electromigration a significant problem.</p:text>
  </p:cm>
  <p:cm authorId="0" dt="2016-05-25T23:36:37.867" idx="8">
    <p:pos x="4855" y="2132"/>
    <p:text>1966 when the IC made its commercial appearance. Cs were supposed to be very reliable and great hope was placed in their use. When the first ICs were placed into service, they failed within weeks. 
Since then, electromigration has not gone away, but it has come under control. </p:text>
  </p:cm>
  <p:cm authorId="0" dt="2016-05-25T23:52:59.081" idx="10">
    <p:pos x="1730" y="2299"/>
    <p:text>The experimental values found for the activation energy suggested grain boundary diffusion as the mass transport mechanism
</p:text>
  </p:cm>
  <p:cm authorId="0" dt="2016-05-25T23:53:55.031" idx="11">
    <p:pos x="2171" y="2300"/>
    <p:text>However, whether this empirical law holds or not depends entirely on whether the failures are nucleation or growth dominated. </p:text>
  </p:cm>
  <p:cm authorId="0" dt="2016-06-02T18:51:19.509" idx="9">
    <p:pos x="1969" y="2301"/>
    <p:text>In a perfect lattice, there is no resistance. Electrons move about in a periodic potential with no other interaction with the metal atoms. 
 The problem here is that a perfect lattice cannot exist above absolute zero due to missing atoms ("vacancies"), impurities, boundaries between crystals of different orientation ("grain boundaries"), and regions of imperfection ("dislocations").
 Perhaps even more important, at any temperature above 0ºK, atomic vibrations occur. These vibrations ("phonons") put a metal atom out its of perfect position about 1013 times each second and disturb the periodic potential, causing electron scattering.</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5-27T03:04:49.020" idx="13">
    <p:pos x="106" y="118"/>
    <p:text> Whenever we "conquer" electromigration, we enter new regimes where the demands of increased performance require that interconnect be more and more reliable under conditions where metallization is inherently less reliable. </p:text>
  </p:cm>
  <p:cm authorId="0" dt="2016-05-27T03:06:39.420" idx="5">
    <p:pos x="10" y="10"/>
    <p:text>Reliability in micro electronics packaging is very important.
For instance, if the probability of failure for a transistor is one in a million, and you have a million transistors, failure is very near certainty.
 And yet, a modern IC can have more than 10 million circuit elements. Therefore, for any acceptable reliability on the chip level, today's circuit elements must be among the most reliable things ever built. In addition, reliability must continue to increase as the complexity increases.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5-27T12:58:27.609" idx="17">
    <p:pos x="10" y="10"/>
    <p:text>The drifting electrons collide with the diffusing atoms, causing them to exchange positions with neighboring vacancies in the direction of electron flow. This results in the accumulation of atoms on the anode end and vacancies on the cathode end of the interconnection. Such behavior can lead to hillock and void formation, which can become short and open failures, respectively ^2 
</p:text>
  </p:cm>
  <p:cm authorId="0" dt="2016-05-27T12:59:55.161" idx="18">
    <p:pos x="4031" y="450"/>
    <p:text>Results showed that the local current density at the solder near the entrance of the Al trace was at least 10 times greater than the average value, a number obtained by assuming uniform current spreading in the passivation opening or under-bump-metallization (UBM) opening.
Current crowding occurred very seriously in the junction of the Al trace and the solder bump.
Besides the current crowding effect, Joule heating also plays a crucial role in the failure mechanism. Recently, findings indicate that a hot-spot exists near the entrance point of the Al trace due to localized Joule heating effect ^1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5-25T23:13:13.428" idx="2">
    <p:pos x="2638" y="1011"/>
    <p:text>The formation of a pancake-type void requires the diffusion of Sn, which operates by the vacancy mechanism and exhibits a higher activation energy;
 the excessive consumption of metallization layer requires the diffusion of metallization metal (typically Cu or Ni) through Sn, which operates by the interstitial mechanism and exhibits a lower activation energy.
 At higher temperatures, both Sn and Cu electromigration flux are important, and consequently void formation and metallization consumption operate simultaneously. At lower temperatures, the Sn electromigration flux is relatively unimportant, and the metallization layer, accordingly, is excessively consumed before the void forms</p:text>
  </p:cm>
  <p:cm authorId="0" dt="2016-05-27T13:05:20.820" idx="19">
    <p:pos x="2517" y="1756"/>
    <p:text>Serious current crowding and Joule heating effects play critical roles in the reliability failure mechanisms of solder joints. 
For solder joints with thin-film UBMs, voids initiate at the location with peak current density and with peak temperature. 
For solder joints with thick-film UBMs, the dissolution of UBM materials begins at a similar location and then gradually consumes the remaining UBMs.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6-06-02T19:30:08.638" idx="21">
    <p:pos x="3987" y="1851"/>
    <p:text>When the c axis of Sn grain is not aligned with the current direction, electro migration EM damage is dominated by Sn self-diffusion, which takes longer to occur.</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5-25T23:08:20.434" idx="1">
    <p:pos x="10" y="10"/>
    <p:text>the thermal vibrations of atoms in a potential energy ‘‘well” appear to be random. Therefore, the details of atomic diffusion are essentially stochastic</p:text>
  </p:cm>
  <p:cm authorId="0" dt="2016-05-25T23:15:12.853" idx="3">
    <p:pos x="106" y="106"/>
    <p:text> the collective behavior of large numbers of diffusing atoms can, on average, be quantified deterministically.
When an atom is diffusing on an atomic lattice, its trajectory from jump to jump is random (appropriately weighted according to the energetic landscape that the atom ‘‘sees”),
 but Fick’s second law of diffusion provides a deterministic equation relating the temporal composition gradient to the Laplacian </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6-05-25T23:59:35.605" idx="12">
    <p:pos x="10" y="10"/>
    <p:text>	
Activation Energy
The activation energy for self diffusion depends strongly on the diffusion mechanism. Diffusion can proceed through the lattice, or grain boundaries, and along interfaces or the surface.
 The lattice is the most difficult path with the highest activation energy (for Al DHlattice is about 1.4 eV), followed by the grain boundary (for Al, DHgrain boundary is about 0.6 eV ) and then the surface. In Al, the surface is generally not available due to the presence</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6-05-25T23:17:36.256" idx="4">
    <p:pos x="384" y="237"/>
    <p:text> a basic framework to study electromigration  considering differnt mechanism.
</p:text>
  </p:cm>
  <p:cm authorId="0" dt="2016-05-26T00:04:35.218" idx="14">
    <p:pos x="1597" y="462"/>
    <p:text>Electromigration as a design issue will be with us until we develop a room temperature superconductor with a critical current density of millions of amps per square centimeter that is compatible with semiconductor processing. Such a development is far in the future, and we must exercise diligence in controlling the beast and respect its potential.</p:text>
  </p:cm>
  <p:cm authorId="0" dt="2016-05-26T00:39:50.242" idx="16">
    <p:pos x="2560" y="479"/>
    <p:text>they have reported a significant amount of grain coarsening</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FD269-7806-49DE-8787-1DF5E3603746}" type="datetimeFigureOut">
              <a:rPr lang="en-US" smtClean="0"/>
              <a:t>6/1/2016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897FF0-2A90-4F0F-A534-ECF4D24541EB}" type="slidenum">
              <a:rPr lang="en-US" smtClean="0"/>
              <a:t>‹#›</a:t>
            </a:fld>
            <a:endParaRPr lang="en-US"/>
          </a:p>
        </p:txBody>
      </p:sp>
    </p:spTree>
    <p:extLst>
      <p:ext uri="{BB962C8B-B14F-4D97-AF65-F5344CB8AC3E}">
        <p14:creationId xmlns:p14="http://schemas.microsoft.com/office/powerpoint/2010/main" val="112317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97FF0-2A90-4F0F-A534-ECF4D24541EB}" type="slidenum">
              <a:rPr lang="en-US" smtClean="0"/>
              <a:t>10</a:t>
            </a:fld>
            <a:endParaRPr lang="en-US"/>
          </a:p>
        </p:txBody>
      </p:sp>
    </p:spTree>
    <p:extLst>
      <p:ext uri="{BB962C8B-B14F-4D97-AF65-F5344CB8AC3E}">
        <p14:creationId xmlns:p14="http://schemas.microsoft.com/office/powerpoint/2010/main" val="172944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97FF0-2A90-4F0F-A534-ECF4D24541EB}" type="slidenum">
              <a:rPr lang="en-US" smtClean="0"/>
              <a:t>14</a:t>
            </a:fld>
            <a:endParaRPr lang="en-US"/>
          </a:p>
        </p:txBody>
      </p:sp>
    </p:spTree>
    <p:extLst>
      <p:ext uri="{BB962C8B-B14F-4D97-AF65-F5344CB8AC3E}">
        <p14:creationId xmlns:p14="http://schemas.microsoft.com/office/powerpoint/2010/main" val="214471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97FF0-2A90-4F0F-A534-ECF4D24541EB}" type="slidenum">
              <a:rPr lang="en-US" smtClean="0"/>
              <a:t>27</a:t>
            </a:fld>
            <a:endParaRPr lang="en-US"/>
          </a:p>
        </p:txBody>
      </p:sp>
    </p:spTree>
    <p:extLst>
      <p:ext uri="{BB962C8B-B14F-4D97-AF65-F5344CB8AC3E}">
        <p14:creationId xmlns:p14="http://schemas.microsoft.com/office/powerpoint/2010/main" val="183898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9" name="Picture 38"/>
          <p:cNvPicPr/>
          <p:nvPr/>
        </p:nvPicPr>
        <p:blipFill>
          <a:blip r:embed="rId2"/>
          <a:stretch>
            <a:fillRect/>
          </a:stretch>
        </p:blipFill>
        <p:spPr>
          <a:xfrm>
            <a:off x="2079000" y="1604520"/>
            <a:ext cx="4984920" cy="3977280"/>
          </a:xfrm>
          <a:prstGeom prst="rect">
            <a:avLst/>
          </a:prstGeom>
          <a:ln>
            <a:noFill/>
          </a:ln>
        </p:spPr>
      </p:pic>
      <p:pic>
        <p:nvPicPr>
          <p:cNvPr id="40" name="Picture 3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80" name="Picture 79"/>
          <p:cNvPicPr/>
          <p:nvPr/>
        </p:nvPicPr>
        <p:blipFill>
          <a:blip r:embed="rId2"/>
          <a:stretch>
            <a:fillRect/>
          </a:stretch>
        </p:blipFill>
        <p:spPr>
          <a:xfrm>
            <a:off x="2079000" y="1604520"/>
            <a:ext cx="4984920" cy="3977280"/>
          </a:xfrm>
          <a:prstGeom prst="rect">
            <a:avLst/>
          </a:prstGeom>
          <a:ln>
            <a:noFill/>
          </a:ln>
        </p:spPr>
      </p:pic>
      <p:pic>
        <p:nvPicPr>
          <p:cNvPr id="81" name="Picture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9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9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0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1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1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1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1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1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1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2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21" name="Picture 120"/>
          <p:cNvPicPr/>
          <p:nvPr/>
        </p:nvPicPr>
        <p:blipFill>
          <a:blip r:embed="rId2"/>
          <a:stretch>
            <a:fillRect/>
          </a:stretch>
        </p:blipFill>
        <p:spPr>
          <a:xfrm>
            <a:off x="2079000" y="1604520"/>
            <a:ext cx="4984920" cy="3977280"/>
          </a:xfrm>
          <a:prstGeom prst="rect">
            <a:avLst/>
          </a:prstGeom>
          <a:ln>
            <a:noFill/>
          </a:ln>
        </p:spPr>
      </p:pic>
      <p:pic>
        <p:nvPicPr>
          <p:cNvPr id="122" name="Picture 12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7" name="CustomShape 1"/>
          <p:cNvSpPr/>
          <p:nvPr/>
        </p:nvSpPr>
        <p:spPr>
          <a:xfrm>
            <a:off x="0" y="0"/>
            <a:ext cx="9142560" cy="1371240"/>
          </a:xfrm>
          <a:prstGeom prst="rect">
            <a:avLst/>
          </a:prstGeom>
          <a:solidFill>
            <a:srgbClr val="000000"/>
          </a:solidFill>
          <a:ln>
            <a:noFill/>
          </a:ln>
        </p:spPr>
      </p:sp>
      <p:sp>
        <p:nvSpPr>
          <p:cNvPr id="8" name="Line 2"/>
          <p:cNvSpPr/>
          <p:nvPr/>
        </p:nvSpPr>
        <p:spPr>
          <a:xfrm>
            <a:off x="0" y="1371600"/>
            <a:ext cx="9142560" cy="1440"/>
          </a:xfrm>
          <a:prstGeom prst="line">
            <a:avLst/>
          </a:prstGeom>
          <a:ln w="76320">
            <a:solidFill>
              <a:srgbClr val="00B0EA"/>
            </a:solidFill>
            <a:miter/>
          </a:ln>
        </p:spPr>
      </p:sp>
      <p:sp>
        <p:nvSpPr>
          <p:cNvPr id="2" name="CustomShape 3"/>
          <p:cNvSpPr/>
          <p:nvPr/>
        </p:nvSpPr>
        <p:spPr>
          <a:xfrm>
            <a:off x="607320" y="6394320"/>
            <a:ext cx="6099480" cy="274320"/>
          </a:xfrm>
          <a:prstGeom prst="rect">
            <a:avLst/>
          </a:prstGeom>
          <a:noFill/>
          <a:ln>
            <a:noFill/>
          </a:ln>
        </p:spPr>
      </p:sp>
      <p:sp>
        <p:nvSpPr>
          <p:cNvPr id="3" name="PlaceHolder 4"/>
          <p:cNvSpPr>
            <a:spLocks noGrp="1"/>
          </p:cNvSpPr>
          <p:nvPr>
            <p:ph type="title"/>
          </p:nvPr>
        </p:nvSpPr>
        <p:spPr>
          <a:xfrm>
            <a:off x="685800" y="2130480"/>
            <a:ext cx="7772040" cy="1469520"/>
          </a:xfrm>
          <a:prstGeom prst="rect">
            <a:avLst/>
          </a:prstGeom>
        </p:spPr>
        <p:txBody>
          <a:bodyPr lIns="90000" tIns="46800" rIns="90000" bIns="46800" anchor="ctr"/>
          <a:lstStyle/>
          <a:p>
            <a:pPr>
              <a:lnSpc>
                <a:spcPct val="90000"/>
              </a:lnSpc>
            </a:pPr>
            <a:r>
              <a:rPr lang="en-US" sz="3400">
                <a:solidFill>
                  <a:srgbClr val="FFFFFF"/>
                </a:solidFill>
                <a:latin typeface="Calibri"/>
              </a:rPr>
              <a:t>Click to edit the title text formatClick to edit Master title style</a:t>
            </a:r>
            <a:endParaRPr/>
          </a:p>
        </p:txBody>
      </p:sp>
      <p:sp>
        <p:nvSpPr>
          <p:cNvPr id="4" name="PlaceHolder 5"/>
          <p:cNvSpPr>
            <a:spLocks noGrp="1"/>
          </p:cNvSpPr>
          <p:nvPr>
            <p:ph type="dt"/>
          </p:nvPr>
        </p:nvSpPr>
        <p:spPr>
          <a:xfrm>
            <a:off x="7114320" y="6394320"/>
            <a:ext cx="1741320" cy="272520"/>
          </a:xfrm>
          <a:prstGeom prst="rect">
            <a:avLst/>
          </a:prstGeom>
        </p:spPr>
        <p:txBody>
          <a:bodyPr lIns="90000" tIns="46800" rIns="90000" bIns="46800" anchor="ctr"/>
          <a:lstStyle/>
          <a:p>
            <a:endParaRPr/>
          </a:p>
        </p:txBody>
      </p:sp>
      <p:sp>
        <p:nvSpPr>
          <p:cNvPr id="5" name="PlaceHolder 6"/>
          <p:cNvSpPr>
            <a:spLocks noGrp="1"/>
          </p:cNvSpPr>
          <p:nvPr>
            <p:ph type="sldNum"/>
          </p:nvPr>
        </p:nvSpPr>
        <p:spPr>
          <a:xfrm>
            <a:off x="64440" y="6394320"/>
            <a:ext cx="391320" cy="272520"/>
          </a:xfrm>
          <a:prstGeom prst="rect">
            <a:avLst/>
          </a:prstGeom>
        </p:spPr>
        <p:txBody>
          <a:bodyPr lIns="90000" tIns="46800" rIns="90000" bIns="46800" anchor="ctr"/>
          <a:lstStyle/>
          <a:p>
            <a:pPr>
              <a:lnSpc>
                <a:spcPct val="100000"/>
              </a:lnSpc>
            </a:pPr>
            <a:fld id="{6064B820-700F-4F24-9940-C4218F29B077}" type="slidenum">
              <a:rPr lang="en-US">
                <a:solidFill>
                  <a:srgbClr val="000000"/>
                </a:solidFill>
                <a:latin typeface="Calibri"/>
                <a:ea typeface="DejaVu Sans"/>
              </a:rPr>
              <a:t>‹#›</a:t>
            </a:fld>
            <a:endParaRPr/>
          </a:p>
        </p:txBody>
      </p:sp>
      <p:sp>
        <p:nvSpPr>
          <p:cNvPr id="6"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2200">
                <a:latin typeface="Calibri"/>
              </a:rPr>
              <a:t>Click to edit the outline text format</a:t>
            </a:r>
            <a:endParaRPr/>
          </a:p>
          <a:p>
            <a:pPr lvl="1">
              <a:buSzPct val="75000"/>
              <a:buFont typeface="StarSymbol"/>
              <a:buChar char=""/>
            </a:pPr>
            <a:r>
              <a:rPr lang="en-US">
                <a:latin typeface="Calibri"/>
              </a:rPr>
              <a:t>Second Outline Level</a:t>
            </a:r>
            <a:endParaRPr/>
          </a:p>
          <a:p>
            <a:pPr lvl="2">
              <a:buSzPct val="45000"/>
              <a:buFont typeface="StarSymbol"/>
              <a:buChar char=""/>
            </a:pPr>
            <a:r>
              <a:rPr lang="en-US" sz="1600">
                <a:latin typeface="Calibri"/>
              </a:rPr>
              <a:t>Third Outline Level</a:t>
            </a:r>
            <a:endParaRPr/>
          </a:p>
          <a:p>
            <a:pPr lvl="3">
              <a:buSzPct val="75000"/>
              <a:buFont typeface="StarSymbol"/>
              <a:buChar char=""/>
            </a:pPr>
            <a:r>
              <a:rPr lang="en-US" sz="16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41" name="CustomShape 1"/>
          <p:cNvSpPr/>
          <p:nvPr/>
        </p:nvSpPr>
        <p:spPr>
          <a:xfrm>
            <a:off x="0" y="0"/>
            <a:ext cx="9142560" cy="1371240"/>
          </a:xfrm>
          <a:prstGeom prst="rect">
            <a:avLst/>
          </a:prstGeom>
          <a:solidFill>
            <a:srgbClr val="000000"/>
          </a:solidFill>
          <a:ln>
            <a:noFill/>
          </a:ln>
        </p:spPr>
      </p:sp>
      <p:sp>
        <p:nvSpPr>
          <p:cNvPr id="42" name="Line 2"/>
          <p:cNvSpPr/>
          <p:nvPr/>
        </p:nvSpPr>
        <p:spPr>
          <a:xfrm>
            <a:off x="0" y="1371600"/>
            <a:ext cx="9142560" cy="1440"/>
          </a:xfrm>
          <a:prstGeom prst="line">
            <a:avLst/>
          </a:prstGeom>
          <a:ln w="76320">
            <a:solidFill>
              <a:srgbClr val="00B0EA"/>
            </a:solidFill>
            <a:miter/>
          </a:ln>
        </p:spPr>
      </p:sp>
      <p:sp>
        <p:nvSpPr>
          <p:cNvPr id="43" name="CustomShape 3"/>
          <p:cNvSpPr/>
          <p:nvPr/>
        </p:nvSpPr>
        <p:spPr>
          <a:xfrm>
            <a:off x="607320" y="6394320"/>
            <a:ext cx="6099480" cy="274320"/>
          </a:xfrm>
          <a:prstGeom prst="rect">
            <a:avLst/>
          </a:prstGeom>
          <a:noFill/>
          <a:ln>
            <a:noFill/>
          </a:ln>
        </p:spPr>
      </p:sp>
      <p:sp>
        <p:nvSpPr>
          <p:cNvPr id="44" name="PlaceHolder 4"/>
          <p:cNvSpPr>
            <a:spLocks noGrp="1"/>
          </p:cNvSpPr>
          <p:nvPr>
            <p:ph type="title"/>
          </p:nvPr>
        </p:nvSpPr>
        <p:spPr>
          <a:xfrm>
            <a:off x="799920" y="127080"/>
            <a:ext cx="7541280" cy="1095120"/>
          </a:xfrm>
          <a:prstGeom prst="rect">
            <a:avLst/>
          </a:prstGeom>
        </p:spPr>
        <p:txBody>
          <a:bodyPr lIns="90000" tIns="46800" rIns="90000" bIns="46800" anchor="ctr"/>
          <a:lstStyle/>
          <a:p>
            <a:pPr>
              <a:lnSpc>
                <a:spcPct val="90000"/>
              </a:lnSpc>
            </a:pPr>
            <a:r>
              <a:rPr lang="en-US" sz="3400">
                <a:solidFill>
                  <a:srgbClr val="FFFFFF"/>
                </a:solidFill>
                <a:latin typeface="Calibri"/>
              </a:rPr>
              <a:t>Click to edit the title text formatClick to edit Master title style</a:t>
            </a:r>
            <a:endParaRPr/>
          </a:p>
        </p:txBody>
      </p:sp>
      <p:sp>
        <p:nvSpPr>
          <p:cNvPr id="45" name="PlaceHolder 5"/>
          <p:cNvSpPr>
            <a:spLocks noGrp="1"/>
          </p:cNvSpPr>
          <p:nvPr>
            <p:ph type="body"/>
          </p:nvPr>
        </p:nvSpPr>
        <p:spPr>
          <a:xfrm>
            <a:off x="799920" y="1714680"/>
            <a:ext cx="7541280" cy="4455720"/>
          </a:xfrm>
          <a:prstGeom prst="rect">
            <a:avLst/>
          </a:prstGeom>
        </p:spPr>
        <p:txBody>
          <a:bodyPr lIns="90000" tIns="46800" rIns="90000" bIns="46800"/>
          <a:lstStyle/>
          <a:p>
            <a:pPr>
              <a:buSzPct val="45000"/>
              <a:buFont typeface="StarSymbol"/>
              <a:buChar char=""/>
            </a:pPr>
            <a:r>
              <a:rPr lang="en-US" sz="2200">
                <a:solidFill>
                  <a:srgbClr val="FFFFFF"/>
                </a:solidFill>
                <a:latin typeface="Calibri"/>
              </a:rPr>
              <a:t>Click to edit the outline text format</a:t>
            </a:r>
            <a:endParaRPr/>
          </a:p>
          <a:p>
            <a:pPr lvl="1">
              <a:buSzPct val="75000"/>
              <a:buFont typeface="StarSymbol"/>
              <a:buChar char=""/>
            </a:pPr>
            <a:r>
              <a:rPr lang="en-US" sz="2200">
                <a:solidFill>
                  <a:srgbClr val="FFFFFF"/>
                </a:solidFill>
                <a:latin typeface="Calibri"/>
              </a:rPr>
              <a:t>Second Outline Level</a:t>
            </a:r>
            <a:endParaRPr/>
          </a:p>
          <a:p>
            <a:pPr lvl="2">
              <a:buSzPct val="45000"/>
              <a:buFont typeface="StarSymbol"/>
              <a:buChar char=""/>
            </a:pPr>
            <a:r>
              <a:rPr lang="en-US" sz="2200">
                <a:solidFill>
                  <a:srgbClr val="FFFFFF"/>
                </a:solidFill>
                <a:latin typeface="Calibri"/>
              </a:rPr>
              <a:t>Third Outline Level</a:t>
            </a:r>
            <a:endParaRPr/>
          </a:p>
          <a:p>
            <a:pPr lvl="3">
              <a:buSzPct val="75000"/>
              <a:buFont typeface="StarSymbol"/>
              <a:buChar char=""/>
            </a:pPr>
            <a:r>
              <a:rPr lang="en-US" sz="2200">
                <a:solidFill>
                  <a:srgbClr val="FFFFFF"/>
                </a:solidFill>
                <a:latin typeface="Calibri"/>
              </a:rPr>
              <a:t>Fourth Outline Level</a:t>
            </a:r>
            <a:endParaRPr/>
          </a:p>
          <a:p>
            <a:pPr lvl="4">
              <a:buSzPct val="45000"/>
              <a:buFont typeface="StarSymbol"/>
              <a:buChar char=""/>
            </a:pPr>
            <a:r>
              <a:rPr lang="en-US" sz="2200">
                <a:solidFill>
                  <a:srgbClr val="FFFFFF"/>
                </a:solidFill>
                <a:latin typeface="Calibri"/>
              </a:rPr>
              <a:t>Fifth Outline Level</a:t>
            </a:r>
            <a:endParaRPr/>
          </a:p>
          <a:p>
            <a:pPr lvl="5">
              <a:buSzPct val="45000"/>
              <a:buFont typeface="StarSymbol"/>
              <a:buChar char=""/>
            </a:pPr>
            <a:r>
              <a:rPr lang="en-US" sz="2200">
                <a:solidFill>
                  <a:srgbClr val="FFFFFF"/>
                </a:solidFill>
                <a:latin typeface="Calibri"/>
              </a:rPr>
              <a:t>Sixth Outline Level</a:t>
            </a:r>
            <a:endParaRPr/>
          </a:p>
          <a:p>
            <a:pPr>
              <a:lnSpc>
                <a:spcPct val="100000"/>
              </a:lnSpc>
            </a:pPr>
            <a:r>
              <a:rPr lang="en-US" sz="2200">
                <a:solidFill>
                  <a:srgbClr val="FFFFFF"/>
                </a:solidFill>
                <a:latin typeface="Calibri"/>
              </a:rPr>
              <a:t>Seventh Outline LevelClick to edit Master text styles</a:t>
            </a:r>
            <a:endParaRPr/>
          </a:p>
          <a:p>
            <a:r>
              <a:rPr lang="en-US" sz="2000">
                <a:solidFill>
                  <a:srgbClr val="FFFFFF"/>
                </a:solidFill>
                <a:latin typeface="Calibri"/>
              </a:rPr>
              <a:t>Second level</a:t>
            </a:r>
            <a:endParaRPr/>
          </a:p>
          <a:p>
            <a:r>
              <a:rPr lang="en-US">
                <a:solidFill>
                  <a:srgbClr val="FFFFFF"/>
                </a:solidFill>
                <a:latin typeface="Calibri"/>
              </a:rPr>
              <a:t>Third level</a:t>
            </a:r>
            <a:endParaRPr/>
          </a:p>
          <a:p>
            <a:r>
              <a:rPr lang="en-US" sz="1600">
                <a:solidFill>
                  <a:srgbClr val="FFFFFF"/>
                </a:solidFill>
                <a:latin typeface="Calibri"/>
              </a:rPr>
              <a:t>Fourth level</a:t>
            </a:r>
            <a:endParaRPr/>
          </a:p>
          <a:p>
            <a:r>
              <a:rPr lang="en-US" sz="1600">
                <a:solidFill>
                  <a:srgbClr val="FFFFFF"/>
                </a:solidFill>
                <a:latin typeface="Calibri"/>
              </a:rPr>
              <a:t>Fifth level</a:t>
            </a:r>
            <a:endParaRPr/>
          </a:p>
        </p:txBody>
      </p:sp>
      <p:sp>
        <p:nvSpPr>
          <p:cNvPr id="46" name="PlaceHolder 6"/>
          <p:cNvSpPr>
            <a:spLocks noGrp="1"/>
          </p:cNvSpPr>
          <p:nvPr>
            <p:ph type="dt"/>
          </p:nvPr>
        </p:nvSpPr>
        <p:spPr>
          <a:xfrm>
            <a:off x="7114320" y="6394320"/>
            <a:ext cx="1741320" cy="272520"/>
          </a:xfrm>
          <a:prstGeom prst="rect">
            <a:avLst/>
          </a:prstGeom>
        </p:spPr>
        <p:txBody>
          <a:bodyPr lIns="90000" tIns="46800" rIns="90000" bIns="46800" anchor="ctr"/>
          <a:lstStyle/>
          <a:p>
            <a:endParaRPr/>
          </a:p>
        </p:txBody>
      </p:sp>
      <p:sp>
        <p:nvSpPr>
          <p:cNvPr id="47" name="PlaceHolder 7"/>
          <p:cNvSpPr>
            <a:spLocks noGrp="1"/>
          </p:cNvSpPr>
          <p:nvPr>
            <p:ph type="sldNum"/>
          </p:nvPr>
        </p:nvSpPr>
        <p:spPr>
          <a:xfrm>
            <a:off x="64440" y="6394320"/>
            <a:ext cx="391320" cy="272520"/>
          </a:xfrm>
          <a:prstGeom prst="rect">
            <a:avLst/>
          </a:prstGeom>
        </p:spPr>
        <p:txBody>
          <a:bodyPr lIns="90000" tIns="46800" rIns="90000" bIns="46800" anchor="ctr"/>
          <a:lstStyle/>
          <a:p>
            <a:pPr>
              <a:lnSpc>
                <a:spcPct val="100000"/>
              </a:lnSpc>
            </a:pPr>
            <a:fld id="{C8D95B0D-9173-490F-B1BC-01B9593D851F}" type="slidenum">
              <a:rPr lang="en-US">
                <a:solidFill>
                  <a:srgbClr val="000000"/>
                </a:solidFill>
                <a:latin typeface="Calibri"/>
                <a:ea typeface="DejaVu Sans"/>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82" name="CustomShape 1"/>
          <p:cNvSpPr/>
          <p:nvPr/>
        </p:nvSpPr>
        <p:spPr>
          <a:xfrm>
            <a:off x="0" y="0"/>
            <a:ext cx="9142560" cy="1371240"/>
          </a:xfrm>
          <a:prstGeom prst="rect">
            <a:avLst/>
          </a:prstGeom>
          <a:solidFill>
            <a:srgbClr val="000000"/>
          </a:solidFill>
          <a:ln>
            <a:noFill/>
          </a:ln>
        </p:spPr>
      </p:sp>
      <p:sp>
        <p:nvSpPr>
          <p:cNvPr id="83" name="Line 2"/>
          <p:cNvSpPr/>
          <p:nvPr/>
        </p:nvSpPr>
        <p:spPr>
          <a:xfrm>
            <a:off x="0" y="1371600"/>
            <a:ext cx="9142560" cy="1440"/>
          </a:xfrm>
          <a:prstGeom prst="line">
            <a:avLst/>
          </a:prstGeom>
          <a:ln w="76320">
            <a:solidFill>
              <a:srgbClr val="00B0EA"/>
            </a:solidFill>
            <a:miter/>
          </a:ln>
        </p:spPr>
      </p:sp>
      <p:sp>
        <p:nvSpPr>
          <p:cNvPr id="84" name="CustomShape 3"/>
          <p:cNvSpPr/>
          <p:nvPr/>
        </p:nvSpPr>
        <p:spPr>
          <a:xfrm>
            <a:off x="607320" y="6394320"/>
            <a:ext cx="6099480" cy="274320"/>
          </a:xfrm>
          <a:prstGeom prst="rect">
            <a:avLst/>
          </a:prstGeom>
          <a:noFill/>
          <a:ln>
            <a:noFill/>
          </a:ln>
        </p:spPr>
      </p:sp>
      <p:sp>
        <p:nvSpPr>
          <p:cNvPr id="85" name="PlaceHolder 4"/>
          <p:cNvSpPr>
            <a:spLocks noGrp="1"/>
          </p:cNvSpPr>
          <p:nvPr>
            <p:ph type="dt"/>
          </p:nvPr>
        </p:nvSpPr>
        <p:spPr>
          <a:xfrm>
            <a:off x="7114320" y="6394320"/>
            <a:ext cx="1741320" cy="272520"/>
          </a:xfrm>
          <a:prstGeom prst="rect">
            <a:avLst/>
          </a:prstGeom>
        </p:spPr>
        <p:txBody>
          <a:bodyPr lIns="90000" tIns="46800" rIns="90000" bIns="46800" anchor="ctr"/>
          <a:lstStyle/>
          <a:p>
            <a:endParaRPr/>
          </a:p>
        </p:txBody>
      </p:sp>
      <p:sp>
        <p:nvSpPr>
          <p:cNvPr id="86" name="PlaceHolder 5"/>
          <p:cNvSpPr>
            <a:spLocks noGrp="1"/>
          </p:cNvSpPr>
          <p:nvPr>
            <p:ph type="sldNum"/>
          </p:nvPr>
        </p:nvSpPr>
        <p:spPr>
          <a:xfrm>
            <a:off x="64440" y="6394320"/>
            <a:ext cx="391320" cy="272520"/>
          </a:xfrm>
          <a:prstGeom prst="rect">
            <a:avLst/>
          </a:prstGeom>
        </p:spPr>
        <p:txBody>
          <a:bodyPr lIns="90000" tIns="46800" rIns="90000" bIns="46800" anchor="ctr"/>
          <a:lstStyle/>
          <a:p>
            <a:pPr>
              <a:lnSpc>
                <a:spcPct val="100000"/>
              </a:lnSpc>
            </a:pPr>
            <a:fld id="{181E4002-E437-43D1-94B9-1781FB2F5287}" type="slidenum">
              <a:rPr lang="en-US">
                <a:solidFill>
                  <a:srgbClr val="000000"/>
                </a:solidFill>
                <a:latin typeface="Calibri"/>
                <a:ea typeface="DejaVu Sans"/>
              </a:rPr>
              <a:t>‹#›</a:t>
            </a:fld>
            <a:endParaRPr/>
          </a:p>
        </p:txBody>
      </p:sp>
      <p:sp>
        <p:nvSpPr>
          <p:cNvPr id="87" name="PlaceHolder 6"/>
          <p:cNvSpPr>
            <a:spLocks noGrp="1"/>
          </p:cNvSpPr>
          <p:nvPr>
            <p:ph type="title"/>
          </p:nvPr>
        </p:nvSpPr>
        <p:spPr>
          <a:xfrm>
            <a:off x="799920" y="127080"/>
            <a:ext cx="7541280" cy="1095120"/>
          </a:xfrm>
          <a:prstGeom prst="rect">
            <a:avLst/>
          </a:prstGeom>
        </p:spPr>
        <p:txBody>
          <a:bodyPr lIns="90000" tIns="46800" rIns="90000" bIns="46800" anchor="ctr"/>
          <a:lstStyle/>
          <a:p>
            <a:pPr>
              <a:lnSpc>
                <a:spcPct val="90000"/>
              </a:lnSpc>
            </a:pPr>
            <a:r>
              <a:rPr lang="en-US" sz="3400">
                <a:solidFill>
                  <a:srgbClr val="FFFFFF"/>
                </a:solidFill>
                <a:latin typeface="Calibri"/>
              </a:rPr>
              <a:t>Click to edit the title text formatClick to edit Master title style</a:t>
            </a:r>
            <a:endParaRPr/>
          </a:p>
        </p:txBody>
      </p:sp>
      <p:sp>
        <p:nvSpPr>
          <p:cNvPr id="88"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2200">
                <a:latin typeface="Calibri"/>
              </a:rPr>
              <a:t>Click to edit the outline text format</a:t>
            </a:r>
            <a:endParaRPr/>
          </a:p>
          <a:p>
            <a:pPr lvl="1">
              <a:buSzPct val="75000"/>
              <a:buFont typeface="StarSymbol"/>
              <a:buChar char=""/>
            </a:pPr>
            <a:r>
              <a:rPr lang="en-US">
                <a:latin typeface="Calibri"/>
              </a:rPr>
              <a:t>Second Outline Level</a:t>
            </a:r>
            <a:endParaRPr/>
          </a:p>
          <a:p>
            <a:pPr lvl="2">
              <a:buSzPct val="45000"/>
              <a:buFont typeface="StarSymbol"/>
              <a:buChar char=""/>
            </a:pPr>
            <a:r>
              <a:rPr lang="en-US" sz="1600">
                <a:latin typeface="Calibri"/>
              </a:rPr>
              <a:t>Third Outline Level</a:t>
            </a:r>
            <a:endParaRPr/>
          </a:p>
          <a:p>
            <a:pPr lvl="3">
              <a:buSzPct val="75000"/>
              <a:buFont typeface="StarSymbol"/>
              <a:buChar char=""/>
            </a:pPr>
            <a:r>
              <a:rPr lang="en-US" sz="16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omments" Target="../comments/comment7.x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73336"/>
            <a:ext cx="9143640" cy="2475715"/>
          </a:xfrm>
          <a:prstGeom prst="rect">
            <a:avLst/>
          </a:prstGeom>
        </p:spPr>
        <p:txBody>
          <a:bodyPr lIns="90000" tIns="46800" rIns="90000" bIns="46800" anchor="ctr"/>
          <a:lstStyle/>
          <a:p>
            <a:pPr algn="ctr">
              <a:lnSpc>
                <a:spcPct val="100000"/>
              </a:lnSpc>
            </a:pPr>
            <a:r>
              <a:rPr lang="en-US" sz="3600" dirty="0">
                <a:solidFill>
                  <a:srgbClr val="FFFFFF"/>
                </a:solidFill>
                <a:latin typeface="Calibri"/>
              </a:rPr>
              <a:t>3D modeling of void formation due to  electromigration in  polycrystalline  solders
</a:t>
            </a:r>
            <a:r>
              <a:rPr lang="en-US" sz="3400" i="1" dirty="0">
                <a:solidFill>
                  <a:srgbClr val="FFFFFF"/>
                </a:solidFill>
                <a:latin typeface="Calibri"/>
              </a:rPr>
              <a:t>
</a:t>
            </a:r>
            <a:endParaRPr dirty="0"/>
          </a:p>
        </p:txBody>
      </p:sp>
      <p:sp>
        <p:nvSpPr>
          <p:cNvPr id="124" name="TextShape 2"/>
          <p:cNvSpPr txBox="1"/>
          <p:nvPr/>
        </p:nvSpPr>
        <p:spPr>
          <a:xfrm>
            <a:off x="381000" y="4759200"/>
            <a:ext cx="9143640" cy="2437920"/>
          </a:xfrm>
          <a:prstGeom prst="rect">
            <a:avLst/>
          </a:prstGeom>
        </p:spPr>
        <p:txBody>
          <a:bodyPr lIns="90000" tIns="46800" rIns="90000" bIns="46800"/>
          <a:lstStyle/>
          <a:p>
            <a:pPr>
              <a:lnSpc>
                <a:spcPct val="120000"/>
              </a:lnSpc>
            </a:pPr>
            <a:endParaRPr sz="1600" dirty="0">
              <a:latin typeface="Calibri" panose="020F0502020204030204" pitchFamily="34" charset="0"/>
            </a:endParaRPr>
          </a:p>
          <a:p>
            <a:pPr>
              <a:lnSpc>
                <a:spcPct val="120000"/>
              </a:lnSpc>
            </a:pPr>
            <a:r>
              <a:rPr lang="en-US" sz="1600" dirty="0">
                <a:solidFill>
                  <a:srgbClr val="FFFFFF"/>
                </a:solidFill>
                <a:latin typeface="Calibri" panose="020F0502020204030204" pitchFamily="34" charset="0"/>
              </a:rPr>
              <a:t>Deepak Karunakaran</a:t>
            </a:r>
            <a:endParaRPr lang="en-US" sz="1600" dirty="0">
              <a:latin typeface="Calibri" panose="020F0502020204030204" pitchFamily="34" charset="0"/>
            </a:endParaRPr>
          </a:p>
          <a:p>
            <a:pPr>
              <a:lnSpc>
                <a:spcPct val="120000"/>
              </a:lnSpc>
            </a:pPr>
            <a:r>
              <a:rPr lang="en-US" sz="1600" b="1" dirty="0">
                <a:solidFill>
                  <a:srgbClr val="FFFFFF"/>
                </a:solidFill>
                <a:latin typeface="Calibri" panose="020F0502020204030204" pitchFamily="34" charset="0"/>
              </a:rPr>
              <a:t>MS</a:t>
            </a:r>
            <a:r>
              <a:rPr lang="en-US" sz="1600" dirty="0">
                <a:solidFill>
                  <a:srgbClr val="FFFFFF"/>
                </a:solidFill>
                <a:latin typeface="Calibri" panose="020F0502020204030204" pitchFamily="34" charset="0"/>
              </a:rPr>
              <a:t>, Material Science and Engineering</a:t>
            </a:r>
            <a:endParaRPr sz="1600" dirty="0">
              <a:latin typeface="Calibri" panose="020F0502020204030204" pitchFamily="34" charset="0"/>
            </a:endParaRPr>
          </a:p>
          <a:p>
            <a:pPr>
              <a:lnSpc>
                <a:spcPct val="120000"/>
              </a:lnSpc>
            </a:pPr>
            <a:r>
              <a:rPr lang="en-US" sz="1600" b="1" dirty="0">
                <a:solidFill>
                  <a:srgbClr val="FFFFFF"/>
                </a:solidFill>
                <a:latin typeface="Calibri" panose="020F0502020204030204" pitchFamily="34" charset="0"/>
              </a:rPr>
              <a:t>Advisor</a:t>
            </a:r>
            <a:r>
              <a:rPr lang="en-US" sz="1600" dirty="0">
                <a:solidFill>
                  <a:srgbClr val="FFFFFF"/>
                </a:solidFill>
                <a:latin typeface="Calibri" panose="020F0502020204030204" pitchFamily="34" charset="0"/>
              </a:rPr>
              <a:t>: Dr. Yang Jiao</a:t>
            </a:r>
            <a:endParaRPr sz="1600" dirty="0">
              <a:latin typeface="Calibri" panose="020F0502020204030204" pitchFamily="34" charset="0"/>
            </a:endParaRPr>
          </a:p>
          <a:p>
            <a:pPr>
              <a:lnSpc>
                <a:spcPct val="120000"/>
              </a:lnSpc>
            </a:pPr>
            <a:r>
              <a:rPr lang="en-US" sz="1600" dirty="0">
                <a:solidFill>
                  <a:srgbClr val="FFFFFF"/>
                </a:solidFill>
                <a:latin typeface="Calibri" panose="020F0502020204030204" pitchFamily="34" charset="0"/>
              </a:rPr>
              <a:t>Dr.Nikhilesh Chawla, Dr. Yang Jiao, </a:t>
            </a:r>
            <a:r>
              <a:rPr lang="en-US" sz="1600" dirty="0" err="1">
                <a:solidFill>
                  <a:srgbClr val="FFFFFF"/>
                </a:solidFill>
                <a:latin typeface="Calibri" panose="020F0502020204030204" pitchFamily="34" charset="0"/>
              </a:rPr>
              <a:t>Dr.Jagannathan</a:t>
            </a:r>
            <a:r>
              <a:rPr lang="en-US" sz="1600" dirty="0">
                <a:solidFill>
                  <a:srgbClr val="FFFFFF"/>
                </a:solidFill>
                <a:latin typeface="Calibri" panose="020F0502020204030204" pitchFamily="34" charset="0"/>
              </a:rPr>
              <a:t> </a:t>
            </a:r>
            <a:r>
              <a:rPr lang="en-US" sz="1600" dirty="0" err="1">
                <a:solidFill>
                  <a:srgbClr val="FFFFFF"/>
                </a:solidFill>
                <a:latin typeface="Calibri" panose="020F0502020204030204" pitchFamily="34" charset="0"/>
              </a:rPr>
              <a:t>Rajagopalan</a:t>
            </a:r>
            <a:endParaRPr sz="1600" dirty="0">
              <a:latin typeface="Calibri" panose="020F0502020204030204" pitchFamily="34" charset="0"/>
            </a:endParaRPr>
          </a:p>
          <a:p>
            <a:pPr algn="ctr">
              <a:lnSpc>
                <a:spcPct val="100000"/>
              </a:lnSpc>
            </a:pPr>
            <a:endParaRPr sz="1600" dirty="0">
              <a:latin typeface="Calibri" panose="020F0502020204030204" pitchFamily="34" charset="0"/>
            </a:endParaRPr>
          </a:p>
          <a:p>
            <a:pPr algn="ctr">
              <a:lnSpc>
                <a:spcPct val="100000"/>
              </a:lnSpc>
            </a:pPr>
            <a:endParaRPr sz="1600" dirty="0">
              <a:latin typeface="Calibri" panose="020F0502020204030204" pitchFamily="34" charset="0"/>
            </a:endParaRPr>
          </a:p>
        </p:txBody>
      </p:sp>
      <p:pic>
        <p:nvPicPr>
          <p:cNvPr id="125" name="Picture 3"/>
          <p:cNvPicPr/>
          <p:nvPr/>
        </p:nvPicPr>
        <p:blipFill>
          <a:blip r:embed="rId2"/>
          <a:stretch>
            <a:fillRect/>
          </a:stretch>
        </p:blipFill>
        <p:spPr>
          <a:xfrm>
            <a:off x="7543800" y="5867400"/>
            <a:ext cx="1342440" cy="558720"/>
          </a:xfrm>
          <a:prstGeom prst="rect">
            <a:avLst/>
          </a:prstGeom>
          <a:ln>
            <a:noFill/>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8009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772040" cy="1469880"/>
          </a:xfrm>
        </p:spPr>
        <p:txBody>
          <a:bodyPr/>
          <a:lstStyle/>
          <a:p>
            <a:r>
              <a:rPr lang="en-US" sz="2800" dirty="0">
                <a:solidFill>
                  <a:schemeClr val="bg1"/>
                </a:solidFill>
                <a:latin typeface="Calibri" panose="020F0502020204030204" pitchFamily="34" charset="0"/>
              </a:rPr>
              <a:t>Conditions for </a:t>
            </a:r>
            <a:r>
              <a:rPr lang="en-US" sz="2800" dirty="0" smtClean="0">
                <a:solidFill>
                  <a:schemeClr val="bg1"/>
                </a:solidFill>
                <a:latin typeface="Calibri" panose="020F0502020204030204" pitchFamily="34" charset="0"/>
              </a:rPr>
              <a:t>Mode I  </a:t>
            </a:r>
            <a:r>
              <a:rPr lang="en-US" sz="2800" dirty="0">
                <a:solidFill>
                  <a:schemeClr val="bg1"/>
                </a:solidFill>
                <a:latin typeface="Calibri" panose="020F0502020204030204" pitchFamily="34" charset="0"/>
              </a:rPr>
              <a:t>failure</a:t>
            </a:r>
          </a:p>
        </p:txBody>
      </p:sp>
      <p:sp>
        <p:nvSpPr>
          <p:cNvPr id="4" name="Rectangle 3"/>
          <p:cNvSpPr/>
          <p:nvPr/>
        </p:nvSpPr>
        <p:spPr>
          <a:xfrm>
            <a:off x="304800" y="2057400"/>
            <a:ext cx="8229600" cy="1938992"/>
          </a:xfrm>
          <a:prstGeom prst="rect">
            <a:avLst/>
          </a:prstGeom>
        </p:spPr>
        <p:txBody>
          <a:bodyPr wrap="square">
            <a:spAutoFit/>
          </a:bodyPr>
          <a:lstStyle/>
          <a:p>
            <a:pPr marL="457200" indent="-457200" algn="just">
              <a:buFont typeface="+mj-lt"/>
              <a:buAutoNum type="arabicPeriod"/>
            </a:pPr>
            <a:r>
              <a:rPr lang="en-US" sz="2400" dirty="0" smtClean="0">
                <a:solidFill>
                  <a:schemeClr val="bg1"/>
                </a:solidFill>
                <a:latin typeface="Calibri" panose="020F0502020204030204" pitchFamily="34" charset="0"/>
              </a:rPr>
              <a:t>High Temperature.</a:t>
            </a:r>
          </a:p>
          <a:p>
            <a:pPr marL="457200" indent="-457200" algn="just">
              <a:buAutoNum type="arabicPeriod"/>
            </a:pPr>
            <a:endParaRPr lang="en-US" sz="2400" dirty="0">
              <a:solidFill>
                <a:schemeClr val="bg1"/>
              </a:solidFill>
              <a:latin typeface="Calibri" panose="020F0502020204030204" pitchFamily="34" charset="0"/>
            </a:endParaRPr>
          </a:p>
          <a:p>
            <a:pPr marL="457200" indent="-457200" algn="just">
              <a:buFont typeface="+mj-lt"/>
              <a:buAutoNum type="arabicPeriod"/>
            </a:pPr>
            <a:r>
              <a:rPr lang="en-US" sz="2400" dirty="0" smtClean="0">
                <a:solidFill>
                  <a:schemeClr val="bg1"/>
                </a:solidFill>
                <a:latin typeface="Calibri" panose="020F0502020204030204" pitchFamily="34" charset="0"/>
              </a:rPr>
              <a:t>Sn c-axis </a:t>
            </a:r>
            <a:r>
              <a:rPr lang="en-US" sz="2400" dirty="0">
                <a:solidFill>
                  <a:schemeClr val="bg1"/>
                </a:solidFill>
                <a:latin typeface="Calibri" panose="020F0502020204030204" pitchFamily="34" charset="0"/>
              </a:rPr>
              <a:t>not </a:t>
            </a:r>
            <a:r>
              <a:rPr lang="en-US" sz="2400" dirty="0" smtClean="0">
                <a:solidFill>
                  <a:schemeClr val="bg1"/>
                </a:solidFill>
                <a:latin typeface="Calibri" panose="020F0502020204030204" pitchFamily="34" charset="0"/>
              </a:rPr>
              <a:t>aligned </a:t>
            </a:r>
            <a:r>
              <a:rPr lang="en-US" sz="2400" dirty="0">
                <a:solidFill>
                  <a:schemeClr val="bg1"/>
                </a:solidFill>
                <a:latin typeface="Calibri" panose="020F0502020204030204" pitchFamily="34" charset="0"/>
              </a:rPr>
              <a:t>with current </a:t>
            </a:r>
            <a:r>
              <a:rPr lang="en-US" sz="2400" dirty="0" smtClean="0">
                <a:solidFill>
                  <a:schemeClr val="bg1"/>
                </a:solidFill>
                <a:latin typeface="Calibri" panose="020F0502020204030204" pitchFamily="34" charset="0"/>
              </a:rPr>
              <a:t>direction.</a:t>
            </a:r>
          </a:p>
          <a:p>
            <a:pPr marL="457200" indent="-457200" algn="just">
              <a:buFont typeface="+mj-lt"/>
              <a:buAutoNum type="arabicPeriod"/>
            </a:pPr>
            <a:endParaRPr lang="en-US" sz="2400" dirty="0">
              <a:solidFill>
                <a:schemeClr val="bg1"/>
              </a:solidFill>
              <a:latin typeface="Calibri" panose="020F0502020204030204" pitchFamily="34" charset="0"/>
            </a:endParaRPr>
          </a:p>
          <a:p>
            <a:pPr marL="457200" indent="-457200" algn="just">
              <a:buFont typeface="+mj-lt"/>
              <a:buAutoNum type="arabicPeriod"/>
            </a:pPr>
            <a:r>
              <a:rPr lang="en-US" sz="2400" dirty="0" smtClean="0">
                <a:solidFill>
                  <a:schemeClr val="bg1"/>
                </a:solidFill>
                <a:latin typeface="Calibri" panose="020F0502020204030204" pitchFamily="34" charset="0"/>
              </a:rPr>
              <a:t>Thin UBM </a:t>
            </a:r>
            <a:endParaRPr lang="en-US" sz="2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766043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76320" y="457200"/>
            <a:ext cx="7884000" cy="1095120"/>
          </a:xfrm>
          <a:prstGeom prst="rect">
            <a:avLst/>
          </a:prstGeom>
        </p:spPr>
        <p:txBody>
          <a:bodyPr lIns="90000" tIns="46800" rIns="90000" bIns="46800" anchor="ctr"/>
          <a:lstStyle/>
          <a:p>
            <a:pPr>
              <a:lnSpc>
                <a:spcPct val="90000"/>
              </a:lnSpc>
            </a:pPr>
            <a:r>
              <a:rPr lang="en-US" sz="3400">
                <a:solidFill>
                  <a:srgbClr val="FFFFFF"/>
                </a:solidFill>
                <a:latin typeface="Calibri"/>
              </a:rPr>
              <a:t>Rejection-Free Kinetic Monte Carlo</a:t>
            </a:r>
            <a:endParaRPr/>
          </a:p>
        </p:txBody>
      </p:sp>
      <p:pic>
        <p:nvPicPr>
          <p:cNvPr id="138" name="Picture 9"/>
          <p:cNvPicPr/>
          <p:nvPr/>
        </p:nvPicPr>
        <p:blipFill>
          <a:blip r:embed="rId2"/>
          <a:stretch>
            <a:fillRect/>
          </a:stretch>
        </p:blipFill>
        <p:spPr>
          <a:xfrm>
            <a:off x="5791320" y="1905120"/>
            <a:ext cx="2752200" cy="1914120"/>
          </a:xfrm>
          <a:prstGeom prst="rect">
            <a:avLst/>
          </a:prstGeom>
          <a:ln>
            <a:noFill/>
          </a:ln>
        </p:spPr>
      </p:pic>
      <p:pic>
        <p:nvPicPr>
          <p:cNvPr id="139" name="Picture 10"/>
          <p:cNvPicPr/>
          <p:nvPr/>
        </p:nvPicPr>
        <p:blipFill>
          <a:blip r:embed="rId3"/>
          <a:stretch>
            <a:fillRect/>
          </a:stretch>
        </p:blipFill>
        <p:spPr>
          <a:xfrm>
            <a:off x="4724400" y="4762440"/>
            <a:ext cx="2752200" cy="971280"/>
          </a:xfrm>
          <a:prstGeom prst="rect">
            <a:avLst/>
          </a:prstGeom>
          <a:ln>
            <a:noFill/>
          </a:ln>
        </p:spPr>
      </p:pic>
      <p:sp>
        <p:nvSpPr>
          <p:cNvPr id="140" name="CustomShape 3"/>
          <p:cNvSpPr/>
          <p:nvPr/>
        </p:nvSpPr>
        <p:spPr>
          <a:xfrm>
            <a:off x="182880" y="2758264"/>
            <a:ext cx="5578200" cy="364680"/>
          </a:xfrm>
          <a:prstGeom prst="rect">
            <a:avLst/>
          </a:prstGeom>
          <a:noFill/>
          <a:ln>
            <a:noFill/>
          </a:ln>
        </p:spPr>
        <p:txBody>
          <a:bodyPr lIns="90000" tIns="45000" rIns="90000" bIns="45000"/>
          <a:lstStyle/>
          <a:p>
            <a:pPr>
              <a:lnSpc>
                <a:spcPct val="100000"/>
              </a:lnSpc>
            </a:pPr>
            <a:r>
              <a:rPr lang="en-US" i="1" dirty="0">
                <a:solidFill>
                  <a:srgbClr val="FFFFFF"/>
                </a:solidFill>
                <a:latin typeface="Calibri"/>
              </a:rPr>
              <a:t>The  system can jump into several  states.</a:t>
            </a:r>
            <a:endParaRPr i="1" dirty="0"/>
          </a:p>
        </p:txBody>
      </p:sp>
      <p:sp>
        <p:nvSpPr>
          <p:cNvPr id="141" name="CustomShape 4"/>
          <p:cNvSpPr/>
          <p:nvPr/>
        </p:nvSpPr>
        <p:spPr>
          <a:xfrm>
            <a:off x="182880" y="4994875"/>
            <a:ext cx="4891889" cy="639000"/>
          </a:xfrm>
          <a:prstGeom prst="rect">
            <a:avLst/>
          </a:prstGeom>
          <a:noFill/>
          <a:ln>
            <a:noFill/>
          </a:ln>
        </p:spPr>
        <p:txBody>
          <a:bodyPr lIns="90000" tIns="45000" rIns="90000" bIns="45000"/>
          <a:lstStyle/>
          <a:p>
            <a:pPr>
              <a:lnSpc>
                <a:spcPct val="100000"/>
              </a:lnSpc>
            </a:pPr>
            <a:r>
              <a:rPr lang="en-US" b="1" i="1" u="sng" dirty="0">
                <a:solidFill>
                  <a:srgbClr val="FFFFFF"/>
                </a:solidFill>
                <a:latin typeface="Calibri"/>
              </a:rPr>
              <a:t>Choice of the final state</a:t>
            </a:r>
            <a:r>
              <a:rPr lang="en-US" b="1" i="1" dirty="0">
                <a:solidFill>
                  <a:srgbClr val="FFFFFF"/>
                </a:solidFill>
                <a:latin typeface="Calibri"/>
              </a:rPr>
              <a:t> </a:t>
            </a:r>
            <a:r>
              <a:rPr lang="en-US" i="1" dirty="0">
                <a:solidFill>
                  <a:srgbClr val="FFFFFF"/>
                </a:solidFill>
                <a:latin typeface="Calibri"/>
              </a:rPr>
              <a:t>:  based on random number chosen between 0 and 1; </a:t>
            </a:r>
            <a:endParaRPr i="1" dirty="0"/>
          </a:p>
        </p:txBody>
      </p:sp>
      <p:sp>
        <p:nvSpPr>
          <p:cNvPr id="142" name="TextShape 5"/>
          <p:cNvSpPr txBox="1"/>
          <p:nvPr/>
        </p:nvSpPr>
        <p:spPr>
          <a:xfrm>
            <a:off x="182880" y="3124200"/>
            <a:ext cx="5303520" cy="894960"/>
          </a:xfrm>
          <a:prstGeom prst="rect">
            <a:avLst/>
          </a:prstGeom>
        </p:spPr>
        <p:txBody>
          <a:bodyPr lIns="90000" tIns="45000" rIns="90000" bIns="45000"/>
          <a:lstStyle/>
          <a:p>
            <a:r>
              <a:rPr lang="en-US" i="1" dirty="0">
                <a:solidFill>
                  <a:schemeClr val="bg1">
                    <a:lumMod val="95000"/>
                  </a:schemeClr>
                </a:solidFill>
                <a:latin typeface="Calibri"/>
              </a:rPr>
              <a:t>The transfer probability is proportional to the dot product of current vector and the jump vector.</a:t>
            </a:r>
            <a:endParaRPr i="1" dirty="0">
              <a:solidFill>
                <a:schemeClr val="bg1">
                  <a:lumMod val="95000"/>
                </a:schemeClr>
              </a:solidFill>
            </a:endParaRPr>
          </a:p>
        </p:txBody>
      </p:sp>
      <p:sp>
        <p:nvSpPr>
          <p:cNvPr id="143" name="TextShape 6"/>
          <p:cNvSpPr txBox="1"/>
          <p:nvPr/>
        </p:nvSpPr>
        <p:spPr>
          <a:xfrm>
            <a:off x="4206844" y="5890963"/>
            <a:ext cx="4754880" cy="660600"/>
          </a:xfrm>
          <a:prstGeom prst="rect">
            <a:avLst/>
          </a:prstGeom>
        </p:spPr>
        <p:txBody>
          <a:bodyPr lIns="90000" tIns="45000" rIns="90000" bIns="45000"/>
          <a:lstStyle/>
          <a:p>
            <a:pPr>
              <a:lnSpc>
                <a:spcPct val="100000"/>
              </a:lnSpc>
            </a:pPr>
            <a:r>
              <a:rPr lang="en-US" i="1" dirty="0">
                <a:solidFill>
                  <a:srgbClr val="FFFFFF"/>
                </a:solidFill>
                <a:latin typeface="Calibri"/>
              </a:rPr>
              <a:t>The probability that the system jumps into state </a:t>
            </a:r>
            <a:r>
              <a:rPr lang="en-US" b="1" dirty="0" smtClean="0">
                <a:solidFill>
                  <a:srgbClr val="FFFFFF"/>
                </a:solidFill>
                <a:latin typeface="Calibri"/>
              </a:rPr>
              <a:t>‘</a:t>
            </a:r>
            <a:r>
              <a:rPr lang="en-US" b="1" dirty="0" err="1" smtClean="0">
                <a:solidFill>
                  <a:srgbClr val="FFFFFF"/>
                </a:solidFill>
                <a:latin typeface="Calibri"/>
              </a:rPr>
              <a:t>i</a:t>
            </a:r>
            <a:r>
              <a:rPr lang="en-US" b="1" dirty="0" smtClean="0">
                <a:solidFill>
                  <a:srgbClr val="FFFFFF"/>
                </a:solidFill>
                <a:latin typeface="Calibri"/>
              </a:rPr>
              <a:t>’ </a:t>
            </a:r>
            <a:r>
              <a:rPr lang="en-US" i="1" dirty="0">
                <a:solidFill>
                  <a:srgbClr val="FFFFFF"/>
                </a:solidFill>
                <a:latin typeface="Calibri"/>
              </a:rPr>
              <a:t>is proportional to </a:t>
            </a:r>
            <a:r>
              <a:rPr lang="en-US" i="1" dirty="0" smtClean="0">
                <a:solidFill>
                  <a:srgbClr val="FFFFFF"/>
                </a:solidFill>
                <a:latin typeface="Calibri"/>
              </a:rPr>
              <a:t>‘</a:t>
            </a:r>
            <a:r>
              <a:rPr lang="en-US" b="1" i="1" u="sng" dirty="0" err="1" smtClean="0">
                <a:solidFill>
                  <a:srgbClr val="FFFFFF"/>
                </a:solidFill>
                <a:latin typeface="Calibri"/>
              </a:rPr>
              <a:t>Γ</a:t>
            </a:r>
            <a:r>
              <a:rPr lang="en-US" b="1" i="1" u="sng" baseline="-25000" dirty="0" err="1" smtClean="0">
                <a:solidFill>
                  <a:srgbClr val="FFFFFF"/>
                </a:solidFill>
                <a:latin typeface="Calibri"/>
              </a:rPr>
              <a:t>i</a:t>
            </a:r>
            <a:r>
              <a:rPr lang="en-US" i="1" u="sng" dirty="0" smtClean="0">
                <a:solidFill>
                  <a:srgbClr val="FFFFFF"/>
                </a:solidFill>
                <a:latin typeface="Calibri"/>
              </a:rPr>
              <a:t>.’</a:t>
            </a:r>
            <a:endParaRPr i="1" u="sng" dirty="0"/>
          </a:p>
        </p:txBody>
      </p:sp>
      <p:sp>
        <p:nvSpPr>
          <p:cNvPr id="2" name="Rectangle 1"/>
          <p:cNvSpPr/>
          <p:nvPr/>
        </p:nvSpPr>
        <p:spPr>
          <a:xfrm>
            <a:off x="182880" y="1590075"/>
            <a:ext cx="5069819" cy="646331"/>
          </a:xfrm>
          <a:prstGeom prst="rect">
            <a:avLst/>
          </a:prstGeom>
        </p:spPr>
        <p:txBody>
          <a:bodyPr wrap="square">
            <a:spAutoFit/>
          </a:bodyPr>
          <a:lstStyle/>
          <a:p>
            <a:r>
              <a:rPr lang="en-US" b="1" u="sng" dirty="0">
                <a:solidFill>
                  <a:schemeClr val="bg1"/>
                </a:solidFill>
                <a:latin typeface="Calibri" panose="020F0502020204030204" pitchFamily="34" charset="0"/>
              </a:rPr>
              <a:t>KMC method</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tool to model</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fundamental, stochastic, physical mechanisms</a:t>
            </a:r>
            <a:r>
              <a:rPr lang="en-US" dirty="0">
                <a:solidFill>
                  <a:schemeClr val="bg1"/>
                </a:solidFil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784106" y="4156229"/>
            <a:ext cx="2895601" cy="914400"/>
          </a:xfrm>
          <a:prstGeom prst="rect">
            <a:avLst/>
          </a:prstGeom>
          <a:noFill/>
          <a:ln>
            <a:noFill/>
          </a:ln>
        </p:spPr>
        <p:txBody>
          <a:bodyPr lIns="0" tIns="0" rIns="0" bIns="0" anchor="ctr"/>
          <a:lstStyle/>
          <a:p>
            <a:pPr>
              <a:lnSpc>
                <a:spcPct val="100000"/>
              </a:lnSpc>
            </a:pPr>
            <a:r>
              <a:rPr lang="en-US" i="1" dirty="0">
                <a:solidFill>
                  <a:srgbClr val="FFFFFF"/>
                </a:solidFill>
                <a:latin typeface="Calibri"/>
              </a:rPr>
              <a:t>Stochastic 3D micro-structure reconstruction to create a mesoscale  structure.</a:t>
            </a:r>
            <a:endParaRPr i="1" dirty="0"/>
          </a:p>
        </p:txBody>
      </p:sp>
      <p:sp>
        <p:nvSpPr>
          <p:cNvPr id="156" name="CustomShape 2"/>
          <p:cNvSpPr/>
          <p:nvPr/>
        </p:nvSpPr>
        <p:spPr>
          <a:xfrm>
            <a:off x="-990600" y="-228600"/>
            <a:ext cx="10134240" cy="2590800"/>
          </a:xfrm>
          <a:prstGeom prst="rect">
            <a:avLst/>
          </a:prstGeom>
          <a:noFill/>
          <a:ln>
            <a:noFill/>
          </a:ln>
        </p:spPr>
        <p:txBody>
          <a:bodyPr lIns="0" tIns="0" rIns="0" bIns="0" anchor="ctr"/>
          <a:lstStyle/>
          <a:p>
            <a:pPr algn="just">
              <a:lnSpc>
                <a:spcPct val="100000"/>
              </a:lnSpc>
            </a:pPr>
            <a:endParaRPr dirty="0"/>
          </a:p>
          <a:p>
            <a:pPr>
              <a:lnSpc>
                <a:spcPct val="100000"/>
              </a:lnSpc>
            </a:pPr>
            <a:r>
              <a:rPr lang="en-US" sz="4400" b="1" dirty="0">
                <a:solidFill>
                  <a:srgbClr val="003366"/>
                </a:solidFill>
                <a:latin typeface="Calibri" panose="020F0502020204030204" pitchFamily="34" charset="0"/>
              </a:rPr>
              <a:t>         </a:t>
            </a:r>
            <a:r>
              <a:rPr lang="en-US" sz="3600" dirty="0" smtClean="0">
                <a:solidFill>
                  <a:srgbClr val="FFFFFF"/>
                </a:solidFill>
                <a:latin typeface="Calibri" panose="020F0502020204030204" pitchFamily="34" charset="0"/>
              </a:rPr>
              <a:t>Creation of the Structure</a:t>
            </a:r>
            <a:endParaRPr sz="3200" dirty="0">
              <a:latin typeface="Calibri" panose="020F0502020204030204" pitchFamily="34" charset="0"/>
            </a:endParaRPr>
          </a:p>
          <a:p>
            <a:pPr>
              <a:lnSpc>
                <a:spcPct val="100000"/>
              </a:lnSpc>
            </a:pPr>
            <a:endParaRPr dirty="0"/>
          </a:p>
          <a:p>
            <a:pPr algn="ctr">
              <a:lnSpc>
                <a:spcPct val="100000"/>
              </a:lnSpc>
            </a:pPr>
            <a:endParaRPr dirty="0"/>
          </a:p>
        </p:txBody>
      </p:sp>
      <p:sp>
        <p:nvSpPr>
          <p:cNvPr id="2" name="Rectangle 1"/>
          <p:cNvSpPr/>
          <p:nvPr/>
        </p:nvSpPr>
        <p:spPr>
          <a:xfrm>
            <a:off x="396360" y="5410200"/>
            <a:ext cx="8442840"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'N' random nucleation sites </a:t>
            </a:r>
            <a:r>
              <a:rPr lang="en-US" dirty="0" smtClean="0">
                <a:solidFill>
                  <a:schemeClr val="bg1"/>
                </a:solidFill>
                <a:latin typeface="Calibri" panose="020F0502020204030204" pitchFamily="34" charset="0"/>
              </a:rPr>
              <a:t>.(N=100 in the figure)</a:t>
            </a: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Nuclei  </a:t>
            </a:r>
            <a:r>
              <a:rPr lang="en-US" dirty="0">
                <a:solidFill>
                  <a:schemeClr val="bg1"/>
                </a:solidFill>
                <a:latin typeface="Calibri" panose="020F0502020204030204" pitchFamily="34" charset="0"/>
              </a:rPr>
              <a:t>grow until they impinge. </a:t>
            </a:r>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The </a:t>
            </a:r>
            <a:r>
              <a:rPr lang="en-US" dirty="0">
                <a:solidFill>
                  <a:schemeClr val="bg1"/>
                </a:solidFill>
                <a:latin typeface="Calibri" panose="020F0502020204030204" pitchFamily="34" charset="0"/>
              </a:rPr>
              <a:t>structure obtained was polycrystalline. </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p:txBody>
      </p:sp>
      <p:pic>
        <p:nvPicPr>
          <p:cNvPr id="6" name="Picture 5" descr="C:\Users\p2admin\Dropbox\thesis\all the images\nucleation sites.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2764790" cy="2482850"/>
          </a:xfrm>
          <a:prstGeom prst="rect">
            <a:avLst/>
          </a:prstGeom>
          <a:noFill/>
          <a:ln>
            <a:noFill/>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9" y="1600200"/>
            <a:ext cx="2798763"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62000" y="4191000"/>
            <a:ext cx="3314520" cy="646331"/>
          </a:xfrm>
          <a:prstGeom prst="rect">
            <a:avLst/>
          </a:prstGeom>
        </p:spPr>
        <p:txBody>
          <a:bodyPr wrap="square">
            <a:spAutoFit/>
          </a:bodyPr>
          <a:lstStyle/>
          <a:p>
            <a:r>
              <a:rPr lang="en-US" i="1" dirty="0" smtClean="0">
                <a:solidFill>
                  <a:schemeClr val="bg1"/>
                </a:solidFill>
                <a:latin typeface="Calibri" panose="020F0502020204030204" pitchFamily="34" charset="0"/>
              </a:rPr>
              <a:t>Distribution of 100 nucleation sites in space.</a:t>
            </a:r>
            <a:endParaRPr lang="en-US" i="1" dirty="0">
              <a:solidFill>
                <a:schemeClr val="bg1"/>
              </a:solid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77840" y="5562720"/>
            <a:ext cx="8889960" cy="2162520"/>
          </a:xfrm>
          <a:prstGeom prst="rect">
            <a:avLst/>
          </a:prstGeom>
          <a:noFill/>
          <a:ln>
            <a:noFill/>
          </a:ln>
        </p:spPr>
        <p:txBody>
          <a:bodyPr lIns="90000" tIns="45000" rIns="90000" bIns="45000"/>
          <a:lstStyle/>
          <a:p>
            <a:pPr>
              <a:lnSpc>
                <a:spcPct val="100000"/>
              </a:lnSpc>
            </a:pPr>
            <a:r>
              <a:rPr lang="en-US" dirty="0">
                <a:solidFill>
                  <a:srgbClr val="FFFFFF"/>
                </a:solidFill>
                <a:latin typeface="Calibri"/>
              </a:rPr>
              <a:t>                  (a)                                                                                               (b)</a:t>
            </a:r>
            <a:endParaRPr dirty="0"/>
          </a:p>
          <a:p>
            <a:pPr>
              <a:lnSpc>
                <a:spcPct val="100000"/>
              </a:lnSpc>
            </a:pPr>
            <a:r>
              <a:rPr lang="en-US" i="1" dirty="0">
                <a:solidFill>
                  <a:srgbClr val="FFFFFF"/>
                </a:solidFill>
                <a:latin typeface="Calibri"/>
              </a:rPr>
              <a:t>The mesoscale structure was converted to a binary structure with grain and grain boundary being the two phases.      </a:t>
            </a:r>
            <a:r>
              <a:rPr lang="en-US" b="1" i="1" dirty="0">
                <a:solidFill>
                  <a:srgbClr val="FFFFFF"/>
                </a:solidFill>
                <a:latin typeface="Calibri"/>
              </a:rPr>
              <a:t>a)3D </a:t>
            </a:r>
            <a:r>
              <a:rPr lang="en-US" b="1" i="1" dirty="0" smtClean="0">
                <a:solidFill>
                  <a:srgbClr val="FFFFFF"/>
                </a:solidFill>
                <a:latin typeface="Calibri"/>
              </a:rPr>
              <a:t>structure</a:t>
            </a:r>
            <a:r>
              <a:rPr lang="en-US" i="1" dirty="0">
                <a:solidFill>
                  <a:srgbClr val="FFFFFF"/>
                </a:solidFill>
                <a:latin typeface="Calibri"/>
              </a:rPr>
              <a:t>		</a:t>
            </a:r>
            <a:r>
              <a:rPr lang="en-US" b="1" i="1" dirty="0" smtClean="0">
                <a:solidFill>
                  <a:srgbClr val="FFFFFF"/>
                </a:solidFill>
                <a:latin typeface="Calibri"/>
              </a:rPr>
              <a:t>(</a:t>
            </a:r>
            <a:r>
              <a:rPr lang="en-US" b="1" i="1" dirty="0">
                <a:solidFill>
                  <a:srgbClr val="FFFFFF"/>
                </a:solidFill>
                <a:latin typeface="Calibri"/>
              </a:rPr>
              <a:t>b)2D </a:t>
            </a:r>
            <a:r>
              <a:rPr lang="en-US" b="1" i="1" dirty="0" smtClean="0">
                <a:solidFill>
                  <a:srgbClr val="FFFFFF"/>
                </a:solidFill>
                <a:latin typeface="Calibri"/>
              </a:rPr>
              <a:t>slice</a:t>
            </a:r>
            <a:endParaRPr b="1" i="1" dirty="0"/>
          </a:p>
          <a:p>
            <a:pPr>
              <a:lnSpc>
                <a:spcPct val="100000"/>
              </a:lnSpc>
            </a:pPr>
            <a:endParaRPr dirty="0"/>
          </a:p>
        </p:txBody>
      </p:sp>
      <p:sp>
        <p:nvSpPr>
          <p:cNvPr id="168" name="CustomShape 2"/>
          <p:cNvSpPr/>
          <p:nvPr/>
        </p:nvSpPr>
        <p:spPr>
          <a:xfrm>
            <a:off x="38160" y="665280"/>
            <a:ext cx="9219960" cy="1081080"/>
          </a:xfrm>
          <a:prstGeom prst="rect">
            <a:avLst/>
          </a:prstGeom>
          <a:noFill/>
          <a:ln>
            <a:noFill/>
          </a:ln>
        </p:spPr>
        <p:txBody>
          <a:bodyPr lIns="90000" tIns="45000" rIns="90000" bIns="45000"/>
          <a:lstStyle/>
          <a:p>
            <a:pPr>
              <a:lnSpc>
                <a:spcPct val="100000"/>
              </a:lnSpc>
            </a:pPr>
            <a:r>
              <a:rPr lang="en-US" sz="3200" dirty="0">
                <a:solidFill>
                  <a:srgbClr val="FFFFFF"/>
                </a:solidFill>
                <a:latin typeface="Calibri"/>
              </a:rPr>
              <a:t>Dual Phase Microstructure</a:t>
            </a:r>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2"/>
            <a:ext cx="3886199" cy="352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6665"/>
            <a:ext cx="35433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57200" y="274680"/>
            <a:ext cx="8228880" cy="1142280"/>
          </a:xfrm>
          <a:prstGeom prst="rect">
            <a:avLst/>
          </a:prstGeom>
          <a:noFill/>
          <a:ln>
            <a:noFill/>
          </a:ln>
        </p:spPr>
        <p:txBody>
          <a:bodyPr lIns="90000" tIns="45000" rIns="90000" bIns="45000" anchor="ctr"/>
          <a:lstStyle/>
          <a:p>
            <a:endParaRPr/>
          </a:p>
          <a:p>
            <a:pPr>
              <a:lnSpc>
                <a:spcPct val="100000"/>
              </a:lnSpc>
            </a:pPr>
            <a:endParaRPr/>
          </a:p>
        </p:txBody>
      </p:sp>
      <p:sp>
        <p:nvSpPr>
          <p:cNvPr id="158"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160" name="CustomShape 3"/>
          <p:cNvSpPr/>
          <p:nvPr/>
        </p:nvSpPr>
        <p:spPr>
          <a:xfrm>
            <a:off x="128408" y="1752600"/>
            <a:ext cx="8457480" cy="2766600"/>
          </a:xfrm>
          <a:prstGeom prst="rect">
            <a:avLst/>
          </a:prstGeom>
          <a:noFill/>
          <a:ln>
            <a:noFill/>
          </a:ln>
        </p:spPr>
        <p:txBody>
          <a:bodyPr lIns="90000" tIns="45000" rIns="90000" bIns="45000"/>
          <a:lstStyle/>
          <a:p>
            <a:pPr marL="285750" indent="-285750" algn="just">
              <a:lnSpc>
                <a:spcPct val="100000"/>
              </a:lnSpc>
              <a:buFont typeface="Arial" panose="020B0604020202020204" pitchFamily="34" charset="0"/>
              <a:buChar char="•"/>
            </a:pPr>
            <a:r>
              <a:rPr lang="en-US" sz="2400" dirty="0">
                <a:solidFill>
                  <a:schemeClr val="bg1"/>
                </a:solidFill>
                <a:latin typeface="Calibri" panose="020F0502020204030204" pitchFamily="34" charset="0"/>
              </a:rPr>
              <a:t>VACANCY DIFFUSION</a:t>
            </a:r>
          </a:p>
          <a:p>
            <a:pPr marL="285750" indent="-285750" algn="just">
              <a:lnSpc>
                <a:spcPct val="100000"/>
              </a:lnSpc>
              <a:buFont typeface="Arial" panose="020B0604020202020204" pitchFamily="34" charset="0"/>
              <a:buChar char="•"/>
            </a:pPr>
            <a:endParaRPr lang="en-US" sz="2400" dirty="0" smtClean="0">
              <a:solidFill>
                <a:schemeClr val="bg1"/>
              </a:solidFill>
              <a:latin typeface="Calibri" panose="020F0502020204030204" pitchFamily="34" charset="0"/>
            </a:endParaRPr>
          </a:p>
          <a:p>
            <a:pPr marL="285750" indent="-285750" algn="just">
              <a:lnSpc>
                <a:spcPct val="100000"/>
              </a:lnSpc>
              <a:buFont typeface="Arial" panose="020B0604020202020204" pitchFamily="34" charset="0"/>
              <a:buChar char="•"/>
            </a:pPr>
            <a:r>
              <a:rPr lang="en-US" sz="2400" dirty="0" smtClean="0">
                <a:solidFill>
                  <a:schemeClr val="bg1"/>
                </a:solidFill>
                <a:latin typeface="Calibri" panose="020F0502020204030204" pitchFamily="34" charset="0"/>
              </a:rPr>
              <a:t>TIN </a:t>
            </a:r>
            <a:r>
              <a:rPr lang="en-US" sz="2400" dirty="0">
                <a:solidFill>
                  <a:schemeClr val="bg1"/>
                </a:solidFill>
                <a:latin typeface="Calibri" panose="020F0502020204030204" pitchFamily="34" charset="0"/>
              </a:rPr>
              <a:t>DIFFUSION</a:t>
            </a:r>
            <a:endParaRPr sz="2400" dirty="0">
              <a:solidFill>
                <a:schemeClr val="bg1"/>
              </a:solidFill>
              <a:latin typeface="Calibri" panose="020F0502020204030204" pitchFamily="34" charset="0"/>
            </a:endParaRPr>
          </a:p>
        </p:txBody>
      </p:sp>
      <p:sp>
        <p:nvSpPr>
          <p:cNvPr id="161" name="TextShape 4"/>
          <p:cNvSpPr txBox="1"/>
          <p:nvPr/>
        </p:nvSpPr>
        <p:spPr>
          <a:xfrm>
            <a:off x="91440" y="822960"/>
            <a:ext cx="8149680" cy="392760"/>
          </a:xfrm>
          <a:prstGeom prst="rect">
            <a:avLst/>
          </a:prstGeom>
        </p:spPr>
        <p:txBody>
          <a:bodyPr lIns="90000" tIns="45000" rIns="90000" bIns="45000"/>
          <a:lstStyle/>
          <a:p>
            <a:pPr>
              <a:lnSpc>
                <a:spcPct val="100000"/>
              </a:lnSpc>
            </a:pPr>
            <a:r>
              <a:rPr lang="en-US" sz="2800" dirty="0">
                <a:solidFill>
                  <a:srgbClr val="FFFFFF"/>
                </a:solidFill>
                <a:latin typeface="Calibri"/>
              </a:rPr>
              <a:t>Two </a:t>
            </a:r>
            <a:r>
              <a:rPr lang="en-US" sz="2800" dirty="0" smtClean="0">
                <a:solidFill>
                  <a:srgbClr val="FFFFFF"/>
                </a:solidFill>
                <a:latin typeface="Calibri"/>
              </a:rPr>
              <a:t> Diffusion Approaches </a:t>
            </a:r>
            <a:endParaRPr sz="2800" dirty="0"/>
          </a:p>
        </p:txBody>
      </p:sp>
    </p:spTree>
    <p:extLst>
      <p:ext uri="{BB962C8B-B14F-4D97-AF65-F5344CB8AC3E}">
        <p14:creationId xmlns:p14="http://schemas.microsoft.com/office/powerpoint/2010/main" val="383540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0" y="228600"/>
            <a:ext cx="9143640" cy="1469520"/>
          </a:xfrm>
          <a:prstGeom prst="rect">
            <a:avLst/>
          </a:prstGeom>
        </p:spPr>
        <p:txBody>
          <a:bodyPr lIns="90000" tIns="46800" rIns="90000" bIns="46800" anchor="ctr"/>
          <a:lstStyle/>
          <a:p>
            <a:pPr>
              <a:lnSpc>
                <a:spcPct val="90000"/>
              </a:lnSpc>
            </a:pPr>
            <a:endParaRPr dirty="0"/>
          </a:p>
        </p:txBody>
      </p:sp>
      <p:pic>
        <p:nvPicPr>
          <p:cNvPr id="170" name="Image4"/>
          <p:cNvPicPr/>
          <p:nvPr/>
        </p:nvPicPr>
        <p:blipFill>
          <a:blip r:embed="rId3"/>
          <a:stretch>
            <a:fillRect/>
          </a:stretch>
        </p:blipFill>
        <p:spPr>
          <a:xfrm>
            <a:off x="304800" y="1828800"/>
            <a:ext cx="4937400" cy="4525200"/>
          </a:xfrm>
          <a:prstGeom prst="rect">
            <a:avLst/>
          </a:prstGeom>
          <a:ln>
            <a:noFill/>
          </a:ln>
        </p:spPr>
      </p:pic>
      <p:sp>
        <p:nvSpPr>
          <p:cNvPr id="2" name="Rectangle 1"/>
          <p:cNvSpPr/>
          <p:nvPr/>
        </p:nvSpPr>
        <p:spPr>
          <a:xfrm>
            <a:off x="5412788" y="5405021"/>
            <a:ext cx="3276599" cy="646331"/>
          </a:xfrm>
          <a:prstGeom prst="rect">
            <a:avLst/>
          </a:prstGeom>
        </p:spPr>
        <p:txBody>
          <a:bodyPr wrap="square">
            <a:spAutoFit/>
          </a:bodyPr>
          <a:lstStyle/>
          <a:p>
            <a:r>
              <a:rPr lang="en-US" i="1" dirty="0">
                <a:solidFill>
                  <a:schemeClr val="bg1">
                    <a:lumMod val="95000"/>
                  </a:schemeClr>
                </a:solidFill>
                <a:latin typeface="Calibri"/>
              </a:rPr>
              <a:t>Vacancy concentration = </a:t>
            </a:r>
            <a:r>
              <a:rPr lang="en-US" i="1" dirty="0">
                <a:solidFill>
                  <a:schemeClr val="bg1">
                    <a:lumMod val="95000"/>
                  </a:schemeClr>
                </a:solidFill>
              </a:rPr>
              <a:t>5 x 10</a:t>
            </a:r>
            <a:r>
              <a:rPr lang="en-US" i="1" baseline="30000" dirty="0">
                <a:solidFill>
                  <a:schemeClr val="bg1">
                    <a:lumMod val="95000"/>
                  </a:schemeClr>
                </a:solidFill>
              </a:rPr>
              <a:t>-3</a:t>
            </a:r>
            <a:r>
              <a:rPr lang="en-US" i="1" baseline="30000" dirty="0"/>
              <a:t> </a:t>
            </a:r>
            <a:r>
              <a:rPr lang="en-US" i="1" dirty="0">
                <a:solidFill>
                  <a:schemeClr val="bg1">
                    <a:lumMod val="95000"/>
                  </a:schemeClr>
                </a:solidFill>
                <a:latin typeface="Calibri"/>
              </a:rPr>
              <a:t>per voxel</a:t>
            </a:r>
            <a:endParaRPr lang="en-US" i="1" dirty="0">
              <a:solidFill>
                <a:schemeClr val="bg1">
                  <a:lumMod val="9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34015911"/>
              </p:ext>
            </p:extLst>
          </p:nvPr>
        </p:nvGraphicFramePr>
        <p:xfrm>
          <a:off x="5327650" y="2667000"/>
          <a:ext cx="114300" cy="177800"/>
        </p:xfrm>
        <a:graphic>
          <a:graphicData uri="http://schemas.openxmlformats.org/presentationml/2006/ole">
            <mc:AlternateContent xmlns:mc="http://schemas.openxmlformats.org/markup-compatibility/2006">
              <mc:Choice xmlns:v="urn:schemas-microsoft-com:vml" Requires="v">
                <p:oleObj spid="_x0000_s1050" name="Equation" r:id="rId4" imgW="114120" imgH="177480" progId="Equation.DSMT4">
                  <p:embed/>
                </p:oleObj>
              </mc:Choice>
              <mc:Fallback>
                <p:oleObj name="Equation" r:id="rId4" imgW="114120" imgH="177480" progId="Equation.DSMT4">
                  <p:embed/>
                  <p:pic>
                    <p:nvPicPr>
                      <p:cNvPr id="3" name="Object 2"/>
                      <p:cNvPicPr/>
                      <p:nvPr/>
                    </p:nvPicPr>
                    <p:blipFill>
                      <a:blip r:embed="rId5"/>
                      <a:stretch>
                        <a:fillRect/>
                      </a:stretch>
                    </p:blipFill>
                    <p:spPr>
                      <a:xfrm>
                        <a:off x="5327650" y="2667000"/>
                        <a:ext cx="114300" cy="177800"/>
                      </a:xfrm>
                      <a:prstGeom prst="rect">
                        <a:avLst/>
                      </a:prstGeom>
                    </p:spPr>
                  </p:pic>
                </p:oleObj>
              </mc:Fallback>
            </mc:AlternateContent>
          </a:graphicData>
        </a:graphic>
      </p:graphicFrame>
      <p:sp>
        <p:nvSpPr>
          <p:cNvPr id="4" name="Rectangle 3"/>
          <p:cNvSpPr/>
          <p:nvPr/>
        </p:nvSpPr>
        <p:spPr>
          <a:xfrm>
            <a:off x="5340287" y="1890665"/>
            <a:ext cx="3771541" cy="590931"/>
          </a:xfrm>
          <a:prstGeom prst="rect">
            <a:avLst/>
          </a:prstGeom>
        </p:spPr>
        <p:txBody>
          <a:bodyPr wrap="square">
            <a:spAutoFit/>
          </a:bodyPr>
          <a:lstStyle/>
          <a:p>
            <a:pPr>
              <a:lnSpc>
                <a:spcPct val="90000"/>
              </a:lnSpc>
            </a:pPr>
            <a:r>
              <a:rPr lang="en-US" i="1" dirty="0">
                <a:solidFill>
                  <a:srgbClr val="FFFFFF"/>
                </a:solidFill>
                <a:latin typeface="Calibri"/>
              </a:rPr>
              <a:t>Initial distribution of vacancies on a slice in a vacancy diffusion model</a:t>
            </a:r>
            <a:endParaRPr lang="en-US" i="1" dirty="0"/>
          </a:p>
        </p:txBody>
      </p:sp>
      <p:sp>
        <p:nvSpPr>
          <p:cNvPr id="5" name="Rectangle 4"/>
          <p:cNvSpPr/>
          <p:nvPr/>
        </p:nvSpPr>
        <p:spPr>
          <a:xfrm>
            <a:off x="269288" y="695593"/>
            <a:ext cx="6781800" cy="535531"/>
          </a:xfrm>
          <a:prstGeom prst="rect">
            <a:avLst/>
          </a:prstGeom>
        </p:spPr>
        <p:txBody>
          <a:bodyPr wrap="square">
            <a:spAutoFit/>
          </a:bodyPr>
          <a:lstStyle/>
          <a:p>
            <a:pPr>
              <a:lnSpc>
                <a:spcPct val="90000"/>
              </a:lnSpc>
            </a:pPr>
            <a:r>
              <a:rPr lang="en-US" sz="3200" dirty="0">
                <a:solidFill>
                  <a:srgbClr val="FFFFFF"/>
                </a:solidFill>
                <a:latin typeface="Calibri"/>
              </a:rPr>
              <a:t>EM through Vacancy mechanism</a:t>
            </a:r>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0" y="622080"/>
            <a:ext cx="9143640" cy="914040"/>
          </a:xfrm>
          <a:prstGeom prst="rect">
            <a:avLst/>
          </a:prstGeom>
        </p:spPr>
        <p:txBody>
          <a:bodyPr lIns="90000" tIns="46800" rIns="90000" bIns="46800" anchor="ctr"/>
          <a:lstStyle/>
          <a:p>
            <a:pPr>
              <a:lnSpc>
                <a:spcPct val="90000"/>
              </a:lnSpc>
            </a:pPr>
            <a:r>
              <a:rPr lang="en-US" sz="2400" i="1" dirty="0">
                <a:solidFill>
                  <a:srgbClr val="FFFFFF"/>
                </a:solidFill>
                <a:latin typeface="Calibri"/>
              </a:rPr>
              <a:t> Initial structure                                             After Kinetic Monte Carlo </a:t>
            </a:r>
            <a:endParaRPr dirty="0"/>
          </a:p>
        </p:txBody>
      </p:sp>
      <p:sp>
        <p:nvSpPr>
          <p:cNvPr id="173" name="CustomShape 2"/>
          <p:cNvSpPr/>
          <p:nvPr/>
        </p:nvSpPr>
        <p:spPr>
          <a:xfrm>
            <a:off x="228600" y="207360"/>
            <a:ext cx="9295920" cy="829440"/>
          </a:xfrm>
          <a:prstGeom prst="rect">
            <a:avLst/>
          </a:prstGeom>
          <a:noFill/>
          <a:ln>
            <a:noFill/>
          </a:ln>
        </p:spPr>
        <p:txBody>
          <a:bodyPr lIns="0" tIns="0" rIns="0" bIns="0" anchor="ctr"/>
          <a:lstStyle/>
          <a:p>
            <a:pPr>
              <a:lnSpc>
                <a:spcPct val="100000"/>
              </a:lnSpc>
            </a:pPr>
            <a:r>
              <a:rPr lang="en-US" sz="2400" b="1" dirty="0">
                <a:solidFill>
                  <a:srgbClr val="FFFFFF"/>
                </a:solidFill>
                <a:latin typeface="Calibri"/>
              </a:rPr>
              <a:t>ANODE END</a:t>
            </a:r>
            <a:endParaRPr dirty="0"/>
          </a:p>
        </p:txBody>
      </p:sp>
      <p:pic>
        <p:nvPicPr>
          <p:cNvPr id="10" name="Picture 2" descr="C:\Users\p2admin\Downloads\Anode 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9" y="1524000"/>
            <a:ext cx="9060180" cy="533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52280" y="-105384"/>
            <a:ext cx="5181120" cy="1028520"/>
          </a:xfrm>
          <a:prstGeom prst="rect">
            <a:avLst/>
          </a:prstGeom>
        </p:spPr>
        <p:txBody>
          <a:bodyPr lIns="90000" tIns="46800" rIns="90000" bIns="46800" anchor="ctr"/>
          <a:lstStyle/>
          <a:p>
            <a:pPr>
              <a:lnSpc>
                <a:spcPct val="90000"/>
              </a:lnSpc>
            </a:pPr>
            <a:r>
              <a:rPr lang="en-US" sz="3400" dirty="0">
                <a:solidFill>
                  <a:srgbClr val="FFFFFF"/>
                </a:solidFill>
                <a:latin typeface="Calibri"/>
              </a:rPr>
              <a:t>                                              </a:t>
            </a:r>
            <a:r>
              <a:rPr lang="en-US" sz="2400" b="1" dirty="0">
                <a:solidFill>
                  <a:srgbClr val="FFFFFF"/>
                </a:solidFill>
                <a:latin typeface="Calibri"/>
              </a:rPr>
              <a:t>CATHODE END</a:t>
            </a:r>
            <a:endParaRPr dirty="0"/>
          </a:p>
        </p:txBody>
      </p:sp>
      <p:sp>
        <p:nvSpPr>
          <p:cNvPr id="175" name="TextShape 2"/>
          <p:cNvSpPr txBox="1"/>
          <p:nvPr/>
        </p:nvSpPr>
        <p:spPr>
          <a:xfrm>
            <a:off x="1371600" y="3886200"/>
            <a:ext cx="6400800" cy="1752120"/>
          </a:xfrm>
          <a:prstGeom prst="rect">
            <a:avLst/>
          </a:prstGeom>
        </p:spPr>
        <p:txBody>
          <a:bodyPr lIns="90000" tIns="46800" rIns="90000" bIns="46800"/>
          <a:lstStyle/>
          <a:p>
            <a:pPr algn="ctr"/>
            <a:endParaRPr/>
          </a:p>
        </p:txBody>
      </p:sp>
      <p:pic>
        <p:nvPicPr>
          <p:cNvPr id="176" name="Picture 2"/>
          <p:cNvPicPr/>
          <p:nvPr/>
        </p:nvPicPr>
        <p:blipFill>
          <a:blip r:embed="rId2"/>
          <a:stretch>
            <a:fillRect/>
          </a:stretch>
        </p:blipFill>
        <p:spPr>
          <a:xfrm>
            <a:off x="232873" y="1661400"/>
            <a:ext cx="8366400" cy="5196600"/>
          </a:xfrm>
          <a:prstGeom prst="rect">
            <a:avLst/>
          </a:prstGeom>
          <a:ln>
            <a:noFill/>
          </a:ln>
        </p:spPr>
      </p:pic>
      <p:sp>
        <p:nvSpPr>
          <p:cNvPr id="177" name="CustomShape 3"/>
          <p:cNvSpPr/>
          <p:nvPr/>
        </p:nvSpPr>
        <p:spPr>
          <a:xfrm>
            <a:off x="-15120" y="584280"/>
            <a:ext cx="9143640" cy="914040"/>
          </a:xfrm>
          <a:prstGeom prst="rect">
            <a:avLst/>
          </a:prstGeom>
          <a:noFill/>
          <a:ln>
            <a:noFill/>
          </a:ln>
        </p:spPr>
        <p:txBody>
          <a:bodyPr lIns="90000" tIns="46800" rIns="90000" bIns="46800" anchor="ctr"/>
          <a:lstStyle/>
          <a:p>
            <a:pPr>
              <a:lnSpc>
                <a:spcPct val="90000"/>
              </a:lnSpc>
            </a:pPr>
            <a:r>
              <a:rPr lang="en-US" sz="3400" i="1">
                <a:solidFill>
                  <a:srgbClr val="FFFFFF"/>
                </a:solidFill>
                <a:latin typeface="Calibri"/>
              </a:rPr>
              <a:t> </a:t>
            </a:r>
            <a:r>
              <a:rPr lang="en-US" sz="2500" i="1">
                <a:solidFill>
                  <a:srgbClr val="FFFFFF"/>
                </a:solidFill>
                <a:latin typeface="Calibri"/>
              </a:rPr>
              <a:t>Initial structure                                          After Kinetic Monte Carlo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09600" y="533400"/>
            <a:ext cx="8686800" cy="1142640"/>
          </a:xfrm>
          <a:prstGeom prst="rect">
            <a:avLst/>
          </a:prstGeom>
        </p:spPr>
        <p:txBody>
          <a:bodyPr lIns="90000" tIns="46800" rIns="90000" bIns="46800" anchor="ctr"/>
          <a:lstStyle/>
          <a:p>
            <a:pPr algn="ctr">
              <a:lnSpc>
                <a:spcPct val="100000"/>
              </a:lnSpc>
            </a:pPr>
            <a:r>
              <a:rPr lang="en-US" sz="2800" dirty="0" smtClean="0">
                <a:solidFill>
                  <a:srgbClr val="FFFFFF"/>
                </a:solidFill>
                <a:latin typeface="Calibri"/>
              </a:rPr>
              <a:t>Vacancy distribution and cluster formation  in 3D</a:t>
            </a:r>
            <a:endParaRPr dirty="0"/>
          </a:p>
        </p:txBody>
      </p:sp>
      <p:sp>
        <p:nvSpPr>
          <p:cNvPr id="181" name="TextShape 3"/>
          <p:cNvSpPr txBox="1"/>
          <p:nvPr/>
        </p:nvSpPr>
        <p:spPr>
          <a:xfrm>
            <a:off x="91440" y="3017520"/>
            <a:ext cx="3566160" cy="602280"/>
          </a:xfrm>
          <a:prstGeom prst="rect">
            <a:avLst/>
          </a:prstGeom>
        </p:spPr>
        <p:txBody>
          <a:bodyPr lIns="90000" tIns="45000" rIns="90000" bIns="45000"/>
          <a:lstStyle/>
          <a:p>
            <a:r>
              <a:rPr lang="en-US" dirty="0">
                <a:latin typeface="Arial"/>
              </a:rPr>
              <a:t>.</a:t>
            </a:r>
            <a:endParaRPr dirty="0"/>
          </a:p>
        </p:txBody>
      </p:sp>
      <p:sp>
        <p:nvSpPr>
          <p:cNvPr id="182" name="TextShape 4"/>
          <p:cNvSpPr txBox="1"/>
          <p:nvPr/>
        </p:nvSpPr>
        <p:spPr>
          <a:xfrm>
            <a:off x="91439" y="1981200"/>
            <a:ext cx="4655893" cy="1447800"/>
          </a:xfrm>
          <a:prstGeom prst="rect">
            <a:avLst/>
          </a:prstGeom>
        </p:spPr>
        <p:txBody>
          <a:bodyPr lIns="90000" tIns="45000" rIns="90000" bIns="45000"/>
          <a:lstStyle/>
          <a:p>
            <a:pPr marL="285750" indent="-285750">
              <a:buFont typeface="Arial" panose="020B0604020202020204" pitchFamily="34" charset="0"/>
              <a:buChar char="•"/>
            </a:pPr>
            <a:r>
              <a:rPr lang="en-US" dirty="0" smtClean="0">
                <a:solidFill>
                  <a:schemeClr val="bg1">
                    <a:lumMod val="95000"/>
                  </a:schemeClr>
                </a:solidFill>
                <a:latin typeface="Calibri" panose="020F0502020204030204" pitchFamily="34" charset="0"/>
              </a:rPr>
              <a:t>Initial vacancy concentration=10^4 vacancies -&gt; </a:t>
            </a:r>
            <a:r>
              <a:rPr lang="en-US" dirty="0">
                <a:solidFill>
                  <a:schemeClr val="bg1">
                    <a:lumMod val="95000"/>
                  </a:schemeClr>
                </a:solidFill>
                <a:latin typeface="Calibri" panose="020F0502020204030204" pitchFamily="34" charset="0"/>
              </a:rPr>
              <a:t>1 </a:t>
            </a:r>
            <a:r>
              <a:rPr lang="en-US" dirty="0" smtClean="0">
                <a:solidFill>
                  <a:schemeClr val="bg1">
                    <a:lumMod val="95000"/>
                  </a:schemeClr>
                </a:solidFill>
                <a:latin typeface="Calibri" panose="020F0502020204030204" pitchFamily="34" charset="0"/>
              </a:rPr>
              <a:t>vacancy  </a:t>
            </a:r>
            <a:r>
              <a:rPr lang="en-US" dirty="0">
                <a:solidFill>
                  <a:schemeClr val="bg1">
                    <a:lumMod val="95000"/>
                  </a:schemeClr>
                </a:solidFill>
                <a:latin typeface="Calibri" panose="020F0502020204030204" pitchFamily="34" charset="0"/>
              </a:rPr>
              <a:t>For every 100 voxels</a:t>
            </a:r>
            <a:r>
              <a:rPr lang="en-US" dirty="0" smtClean="0">
                <a:solidFill>
                  <a:schemeClr val="bg1">
                    <a:lumMod val="95000"/>
                  </a:schemeClr>
                </a:solidFill>
                <a:latin typeface="Calibri" panose="020F0502020204030204" pitchFamily="34" charset="0"/>
              </a:rPr>
              <a:t>.</a:t>
            </a:r>
          </a:p>
          <a:p>
            <a:pPr marL="285750" indent="-285750">
              <a:buFont typeface="Arial" panose="020B0604020202020204" pitchFamily="34" charset="0"/>
              <a:buChar char="•"/>
            </a:pPr>
            <a:endParaRPr lang="en-US" dirty="0">
              <a:solidFill>
                <a:schemeClr val="bg1">
                  <a:lumMod val="95000"/>
                </a:schemeClr>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lumMod val="95000"/>
                  </a:schemeClr>
                </a:solidFill>
                <a:latin typeface="Calibri" panose="020F0502020204030204" pitchFamily="34" charset="0"/>
              </a:rPr>
              <a:t>Result= Void Formation on Cathode end At the e</a:t>
            </a:r>
            <a:r>
              <a:rPr lang="en-US" dirty="0" smtClean="0">
                <a:solidFill>
                  <a:schemeClr val="bg1">
                    <a:lumMod val="95000"/>
                  </a:schemeClr>
                </a:solidFill>
                <a:latin typeface="Calibri" panose="020F0502020204030204" pitchFamily="34" charset="0"/>
              </a:rPr>
              <a:t>nd of the simulation</a:t>
            </a:r>
            <a:endParaRPr lang="en-US" dirty="0">
              <a:solidFill>
                <a:schemeClr val="bg1">
                  <a:lumMod val="95000"/>
                </a:schemeClr>
              </a:solidFill>
              <a:latin typeface="Calibri" panose="020F0502020204030204" pitchFamily="34" charset="0"/>
            </a:endParaRPr>
          </a:p>
          <a:p>
            <a:endParaRPr dirty="0">
              <a:solidFill>
                <a:schemeClr val="bg1">
                  <a:lumMod val="95000"/>
                </a:schemeClr>
              </a:solidFill>
              <a:latin typeface="Calibri" panose="020F05020202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050" y="2059472"/>
            <a:ext cx="4137660" cy="3934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Shape 1"/>
          <p:cNvSpPr txBox="1"/>
          <p:nvPr/>
        </p:nvSpPr>
        <p:spPr>
          <a:xfrm>
            <a:off x="2514600" y="1257120"/>
            <a:ext cx="7879080" cy="1142640"/>
          </a:xfrm>
          <a:prstGeom prst="rect">
            <a:avLst/>
          </a:prstGeom>
        </p:spPr>
        <p:txBody>
          <a:bodyPr lIns="90000" tIns="46800" rIns="90000" bIns="46800" anchor="ctr"/>
          <a:lstStyle/>
          <a:p>
            <a:pPr algn="ctr">
              <a:lnSpc>
                <a:spcPct val="100000"/>
              </a:lnSpc>
            </a:pPr>
            <a:r>
              <a:rPr lang="en-US" sz="2400" i="1" dirty="0" smtClean="0">
                <a:solidFill>
                  <a:srgbClr val="FFFFFF"/>
                </a:solidFill>
                <a:latin typeface="Calibri"/>
              </a:rPr>
              <a:t>Cathode end</a:t>
            </a:r>
            <a:endParaRPr sz="1600" i="1" dirty="0"/>
          </a:p>
        </p:txBody>
      </p:sp>
      <p:sp>
        <p:nvSpPr>
          <p:cNvPr id="2" name="Rectangle 1"/>
          <p:cNvSpPr/>
          <p:nvPr/>
        </p:nvSpPr>
        <p:spPr>
          <a:xfrm>
            <a:off x="6019859" y="6019800"/>
            <a:ext cx="1519968" cy="461665"/>
          </a:xfrm>
          <a:prstGeom prst="rect">
            <a:avLst/>
          </a:prstGeom>
        </p:spPr>
        <p:txBody>
          <a:bodyPr wrap="none">
            <a:spAutoFit/>
          </a:bodyPr>
          <a:lstStyle/>
          <a:p>
            <a:pPr algn="ctr">
              <a:lnSpc>
                <a:spcPct val="100000"/>
              </a:lnSpc>
            </a:pPr>
            <a:r>
              <a:rPr lang="en-US" sz="2400" i="1" dirty="0" smtClean="0">
                <a:solidFill>
                  <a:srgbClr val="FFFFFF"/>
                </a:solidFill>
                <a:latin typeface="Calibri"/>
              </a:rPr>
              <a:t>Anode end</a:t>
            </a:r>
            <a:endParaRPr lang="en-US" sz="1600" i="1" dirty="0"/>
          </a:p>
        </p:txBody>
      </p:sp>
      <p:sp>
        <p:nvSpPr>
          <p:cNvPr id="3" name="Rectangle 2"/>
          <p:cNvSpPr/>
          <p:nvPr/>
        </p:nvSpPr>
        <p:spPr>
          <a:xfrm>
            <a:off x="-76200" y="5258878"/>
            <a:ext cx="4876800" cy="369332"/>
          </a:xfrm>
          <a:prstGeom prst="rect">
            <a:avLst/>
          </a:prstGeom>
        </p:spPr>
        <p:txBody>
          <a:bodyPr wrap="square">
            <a:spAutoFit/>
          </a:bodyPr>
          <a:lstStyle/>
          <a:p>
            <a:pPr algn="ctr">
              <a:lnSpc>
                <a:spcPct val="100000"/>
              </a:lnSpc>
            </a:pPr>
            <a:r>
              <a:rPr lang="en-US" i="1" dirty="0" smtClean="0">
                <a:solidFill>
                  <a:srgbClr val="FFFFFF"/>
                </a:solidFill>
                <a:latin typeface="Calibri"/>
              </a:rPr>
              <a:t>Figure shows void formation after KMC diffusion</a:t>
            </a:r>
            <a:endParaRPr lang="en-US" sz="1200" i="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8037" y="571680"/>
            <a:ext cx="8228880" cy="1142640"/>
          </a:xfrm>
          <a:prstGeom prst="rect">
            <a:avLst/>
          </a:prstGeom>
        </p:spPr>
        <p:txBody>
          <a:bodyPr lIns="90000" tIns="46800" rIns="90000" bIns="46800" anchor="ctr"/>
          <a:lstStyle/>
          <a:p>
            <a:pPr>
              <a:lnSpc>
                <a:spcPct val="90000"/>
              </a:lnSpc>
            </a:pPr>
            <a:r>
              <a:rPr lang="en-US" sz="3200" dirty="0">
                <a:solidFill>
                  <a:srgbClr val="FFFFFF"/>
                </a:solidFill>
                <a:latin typeface="Calibri"/>
              </a:rPr>
              <a:t>Diffusion of tin atoms</a:t>
            </a:r>
            <a:endParaRPr dirty="0"/>
          </a:p>
        </p:txBody>
      </p:sp>
      <p:sp>
        <p:nvSpPr>
          <p:cNvPr id="184" name="TextShape 2"/>
          <p:cNvSpPr txBox="1"/>
          <p:nvPr/>
        </p:nvSpPr>
        <p:spPr>
          <a:xfrm>
            <a:off x="304920" y="1143000"/>
            <a:ext cx="8686680" cy="4038600"/>
          </a:xfrm>
          <a:prstGeom prst="rect">
            <a:avLst/>
          </a:prstGeom>
        </p:spPr>
        <p:txBody>
          <a:bodyPr lIns="90000" tIns="46800" rIns="90000" bIns="46800"/>
          <a:lstStyle/>
          <a:p>
            <a:pPr>
              <a:lnSpc>
                <a:spcPct val="100000"/>
              </a:lnSpc>
            </a:pPr>
            <a:endParaRPr dirty="0"/>
          </a:p>
          <a:p>
            <a:pPr>
              <a:lnSpc>
                <a:spcPct val="100000"/>
              </a:lnSpc>
              <a:buFont typeface="Arial"/>
              <a:buChar char="•"/>
            </a:pPr>
            <a:r>
              <a:rPr lang="en-US" sz="2200" i="1" dirty="0">
                <a:solidFill>
                  <a:srgbClr val="FFFFFF"/>
                </a:solidFill>
                <a:latin typeface="Calibri"/>
              </a:rPr>
              <a:t>Solve for current distribution in the system using Finite Difference method.</a:t>
            </a:r>
          </a:p>
          <a:p>
            <a:pPr>
              <a:lnSpc>
                <a:spcPct val="100000"/>
              </a:lnSpc>
              <a:buFont typeface="Arial"/>
              <a:buChar char="•"/>
            </a:pPr>
            <a:endParaRPr i="1" dirty="0"/>
          </a:p>
          <a:p>
            <a:pPr>
              <a:lnSpc>
                <a:spcPct val="100000"/>
              </a:lnSpc>
              <a:buFont typeface="Arial"/>
              <a:buChar char="•"/>
            </a:pPr>
            <a:r>
              <a:rPr lang="en-US" sz="2200" i="1" dirty="0">
                <a:solidFill>
                  <a:srgbClr val="FFFFFF"/>
                </a:solidFill>
                <a:latin typeface="Calibri"/>
              </a:rPr>
              <a:t>Identify the region of maximum voltage </a:t>
            </a:r>
            <a:r>
              <a:rPr lang="en-US" sz="2200" i="1" dirty="0" smtClean="0">
                <a:solidFill>
                  <a:srgbClr val="FFFFFF"/>
                </a:solidFill>
                <a:latin typeface="Calibri"/>
              </a:rPr>
              <a:t>distribution.</a:t>
            </a:r>
            <a:endParaRPr lang="en-US" sz="2200" i="1" dirty="0">
              <a:solidFill>
                <a:srgbClr val="FFFFFF"/>
              </a:solidFill>
              <a:latin typeface="Calibri"/>
            </a:endParaRPr>
          </a:p>
          <a:p>
            <a:pPr>
              <a:lnSpc>
                <a:spcPct val="100000"/>
              </a:lnSpc>
              <a:buFont typeface="Arial"/>
              <a:buChar char="•"/>
            </a:pPr>
            <a:endParaRPr i="1" dirty="0"/>
          </a:p>
          <a:p>
            <a:pPr>
              <a:lnSpc>
                <a:spcPct val="100000"/>
              </a:lnSpc>
              <a:buFont typeface="Arial"/>
              <a:buChar char="•"/>
            </a:pPr>
            <a:r>
              <a:rPr lang="en-US" sz="2200" i="1" dirty="0">
                <a:solidFill>
                  <a:srgbClr val="FFFFFF"/>
                </a:solidFill>
                <a:latin typeface="Calibri"/>
              </a:rPr>
              <a:t>EM induced diffusion  </a:t>
            </a:r>
            <a:r>
              <a:rPr lang="en-US" sz="2200" i="1" dirty="0" smtClean="0">
                <a:solidFill>
                  <a:srgbClr val="FFFFFF"/>
                </a:solidFill>
                <a:latin typeface="Calibri"/>
              </a:rPr>
              <a:t>through </a:t>
            </a:r>
            <a:r>
              <a:rPr lang="en-US" sz="2200" i="1" dirty="0">
                <a:solidFill>
                  <a:srgbClr val="FFFFFF"/>
                </a:solidFill>
                <a:latin typeface="Calibri"/>
              </a:rPr>
              <a:t>Kinetic Monte Carlo  simulations</a:t>
            </a:r>
            <a:endParaRPr i="1" dirty="0"/>
          </a:p>
          <a:p>
            <a:pPr>
              <a:lnSpc>
                <a:spcPct val="100000"/>
              </a:lnSpc>
              <a:buFont typeface="Arial"/>
              <a:buChar char="•"/>
            </a:pPr>
            <a:endParaRPr lang="en-US" sz="2200" i="1" dirty="0">
              <a:solidFill>
                <a:srgbClr val="FFFFFF"/>
              </a:solidFill>
              <a:latin typeface="Calibri"/>
            </a:endParaRPr>
          </a:p>
          <a:p>
            <a:pPr>
              <a:lnSpc>
                <a:spcPct val="100000"/>
              </a:lnSpc>
              <a:buFont typeface="Arial"/>
              <a:buChar char="•"/>
            </a:pPr>
            <a:r>
              <a:rPr lang="en-US" sz="2200" i="1" dirty="0">
                <a:solidFill>
                  <a:srgbClr val="FFFFFF"/>
                </a:solidFill>
                <a:latin typeface="Calibri"/>
              </a:rPr>
              <a:t>Repeat  above steps.</a:t>
            </a:r>
          </a:p>
          <a:p>
            <a:pPr>
              <a:lnSpc>
                <a:spcPct val="100000"/>
              </a:lnSpc>
              <a:buFont typeface="Arial"/>
              <a:buChar char="•"/>
            </a:pPr>
            <a:endParaRPr lang="en-US" sz="2200" dirty="0">
              <a:solidFill>
                <a:srgbClr val="FFFFFF"/>
              </a:solidFill>
              <a:latin typeface="Calibri"/>
            </a:endParaRPr>
          </a:p>
          <a:p>
            <a:pPr>
              <a:lnSpc>
                <a:spcPct val="100000"/>
              </a:lnSpc>
            </a:pPr>
            <a:r>
              <a:rPr lang="en-US" sz="2200" dirty="0">
                <a:solidFill>
                  <a:srgbClr val="FFFFFF"/>
                </a:solidFill>
                <a:latin typeface="Calibri"/>
              </a:rPr>
              <a:t>Once a void is initiated, it causes the current density to increase in the vicinity around itself because it reduces the cross sectional area of the conductor</a:t>
            </a:r>
          </a:p>
          <a:p>
            <a:pPr>
              <a:lnSpc>
                <a:spcPct val="100000"/>
              </a:lnSpc>
              <a:buFont typeface="Arial"/>
              <a:buChar char="•"/>
            </a:pPr>
            <a:endParaRPr lang="en-US" sz="2200" dirty="0">
              <a:solidFill>
                <a:srgbClr val="FFFFFF"/>
              </a:solidFill>
              <a:latin typeface="Calibri"/>
            </a:endParaRPr>
          </a:p>
          <a:p>
            <a:pPr>
              <a:lnSpc>
                <a:spcPct val="100000"/>
              </a:lnSpc>
              <a:buFont typeface="Arial"/>
              <a:buChar char="•"/>
            </a:pPr>
            <a:endParaRPr lang="en-US" sz="2200" dirty="0">
              <a:solidFill>
                <a:srgbClr val="FFFFFF"/>
              </a:solidFill>
              <a:latin typeface="Calibri"/>
            </a:endParaRPr>
          </a:p>
          <a:p>
            <a:pPr>
              <a:lnSpc>
                <a:spcPct val="100000"/>
              </a:lnSpc>
              <a:buFont typeface="Arial"/>
              <a:buChar char="•"/>
            </a:pPr>
            <a:endParaRPr lang="en-US" sz="2200" dirty="0">
              <a:solidFill>
                <a:srgbClr val="FFFFFF"/>
              </a:solidFill>
              <a:latin typeface="Calibri"/>
            </a:endParaRPr>
          </a:p>
          <a:p>
            <a:pPr>
              <a:lnSpc>
                <a:spcPct val="100000"/>
              </a:lnSpc>
              <a:buFont typeface="Arial"/>
              <a:buChar char="•"/>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152280"/>
            <a:ext cx="8228880" cy="1142280"/>
          </a:xfrm>
          <a:prstGeom prst="rect">
            <a:avLst/>
          </a:prstGeom>
          <a:noFill/>
          <a:ln>
            <a:noFill/>
          </a:ln>
        </p:spPr>
        <p:txBody>
          <a:bodyPr lIns="90000" tIns="45000" rIns="90000" bIns="45000" anchor="ctr"/>
          <a:lstStyle/>
          <a:p>
            <a:pPr>
              <a:lnSpc>
                <a:spcPct val="100000"/>
              </a:lnSpc>
            </a:pPr>
            <a:endParaRPr/>
          </a:p>
          <a:p>
            <a:pPr>
              <a:lnSpc>
                <a:spcPct val="100000"/>
              </a:lnSpc>
            </a:pPr>
            <a:endParaRPr/>
          </a:p>
        </p:txBody>
      </p:sp>
      <p:sp>
        <p:nvSpPr>
          <p:cNvPr id="128" name="CustomShape 2"/>
          <p:cNvSpPr/>
          <p:nvPr/>
        </p:nvSpPr>
        <p:spPr>
          <a:xfrm>
            <a:off x="76320" y="1523880"/>
            <a:ext cx="8228880" cy="4525200"/>
          </a:xfrm>
          <a:prstGeom prst="rect">
            <a:avLst/>
          </a:prstGeom>
          <a:noFill/>
          <a:ln>
            <a:noFill/>
          </a:ln>
        </p:spPr>
        <p:txBody>
          <a:bodyPr lIns="90000" tIns="45000" rIns="90000" bIns="45000"/>
          <a:lstStyle/>
          <a:p>
            <a:pPr>
              <a:lnSpc>
                <a:spcPct val="100000"/>
              </a:lnSpc>
              <a:buFont typeface="Arial"/>
              <a:buChar char="•"/>
            </a:pPr>
            <a:r>
              <a:rPr lang="en-US" sz="2800" dirty="0">
                <a:solidFill>
                  <a:srgbClr val="FFFFFF"/>
                </a:solidFill>
                <a:latin typeface="Calibri"/>
              </a:rPr>
              <a:t>Introduction</a:t>
            </a:r>
            <a:endParaRPr dirty="0"/>
          </a:p>
          <a:p>
            <a:pPr>
              <a:lnSpc>
                <a:spcPct val="100000"/>
              </a:lnSpc>
              <a:buFont typeface="Arial"/>
              <a:buChar char="•"/>
            </a:pPr>
            <a:r>
              <a:rPr lang="en-US" sz="2800" dirty="0">
                <a:solidFill>
                  <a:srgbClr val="FFFFFF"/>
                </a:solidFill>
                <a:latin typeface="Calibri"/>
              </a:rPr>
              <a:t>Motivation</a:t>
            </a:r>
            <a:endParaRPr dirty="0"/>
          </a:p>
          <a:p>
            <a:pPr>
              <a:lnSpc>
                <a:spcPct val="100000"/>
              </a:lnSpc>
              <a:buFont typeface="Arial"/>
              <a:buChar char="•"/>
            </a:pPr>
            <a:r>
              <a:rPr lang="en-US" sz="2800" dirty="0">
                <a:solidFill>
                  <a:srgbClr val="FFFFFF"/>
                </a:solidFill>
                <a:latin typeface="Calibri"/>
              </a:rPr>
              <a:t>Background</a:t>
            </a:r>
            <a:endParaRPr dirty="0"/>
          </a:p>
          <a:p>
            <a:pPr>
              <a:lnSpc>
                <a:spcPct val="100000"/>
              </a:lnSpc>
              <a:buFont typeface="Arial"/>
              <a:buChar char="•"/>
            </a:pPr>
            <a:r>
              <a:rPr lang="en-US" sz="2800" dirty="0">
                <a:solidFill>
                  <a:srgbClr val="FFFFFF"/>
                </a:solidFill>
                <a:latin typeface="Calibri"/>
              </a:rPr>
              <a:t>Related Studies</a:t>
            </a:r>
            <a:endParaRPr dirty="0"/>
          </a:p>
          <a:p>
            <a:pPr>
              <a:lnSpc>
                <a:spcPct val="100000"/>
              </a:lnSpc>
              <a:buFont typeface="Arial"/>
              <a:buChar char="•"/>
            </a:pPr>
            <a:r>
              <a:rPr lang="en-US" sz="2800" dirty="0">
                <a:solidFill>
                  <a:srgbClr val="FFFFFF"/>
                </a:solidFill>
                <a:latin typeface="Calibri"/>
              </a:rPr>
              <a:t>Approach/methods</a:t>
            </a:r>
            <a:endParaRPr dirty="0"/>
          </a:p>
          <a:p>
            <a:pPr>
              <a:lnSpc>
                <a:spcPct val="100000"/>
              </a:lnSpc>
              <a:buFont typeface="Arial"/>
              <a:buChar char="•"/>
            </a:pPr>
            <a:r>
              <a:rPr lang="en-US" sz="2800" dirty="0">
                <a:solidFill>
                  <a:srgbClr val="FFFFFF"/>
                </a:solidFill>
                <a:latin typeface="Calibri"/>
              </a:rPr>
              <a:t>Preliminary results and discussion</a:t>
            </a:r>
            <a:endParaRPr dirty="0"/>
          </a:p>
          <a:p>
            <a:pPr>
              <a:lnSpc>
                <a:spcPct val="100000"/>
              </a:lnSpc>
              <a:buFont typeface="Arial"/>
              <a:buChar char="•"/>
            </a:pPr>
            <a:r>
              <a:rPr lang="en-US" sz="2800" dirty="0">
                <a:solidFill>
                  <a:srgbClr val="FFFFFF"/>
                </a:solidFill>
                <a:latin typeface="Calibri"/>
              </a:rPr>
              <a:t>Implications of research</a:t>
            </a:r>
            <a:endParaRPr dirty="0"/>
          </a:p>
          <a:p>
            <a:pPr>
              <a:lnSpc>
                <a:spcPct val="100000"/>
              </a:lnSpc>
              <a:buFont typeface="Arial"/>
              <a:buChar char="•"/>
            </a:pPr>
            <a:r>
              <a:rPr lang="en-US" sz="2800" dirty="0">
                <a:solidFill>
                  <a:srgbClr val="FFFFFF"/>
                </a:solidFill>
                <a:latin typeface="Calibri"/>
              </a:rPr>
              <a:t>Future Work</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129" name="CustomShape 3"/>
          <p:cNvSpPr/>
          <p:nvPr/>
        </p:nvSpPr>
        <p:spPr>
          <a:xfrm>
            <a:off x="-76200" y="747190"/>
            <a:ext cx="4495320" cy="577800"/>
          </a:xfrm>
          <a:prstGeom prst="rect">
            <a:avLst/>
          </a:prstGeom>
          <a:noFill/>
          <a:ln>
            <a:noFill/>
          </a:ln>
        </p:spPr>
        <p:txBody>
          <a:bodyPr lIns="90000" tIns="45000" rIns="90000" bIns="45000"/>
          <a:lstStyle/>
          <a:p>
            <a:pPr>
              <a:lnSpc>
                <a:spcPct val="100000"/>
              </a:lnSpc>
            </a:pPr>
            <a:r>
              <a:rPr lang="en-US" sz="3200" dirty="0">
                <a:solidFill>
                  <a:srgbClr val="FFFFFF"/>
                </a:solidFill>
                <a:latin typeface="Arial"/>
              </a:rPr>
              <a:t>  </a:t>
            </a:r>
            <a:r>
              <a:rPr lang="en-US" sz="3200" dirty="0">
                <a:solidFill>
                  <a:srgbClr val="FFFFFF"/>
                </a:solidFill>
                <a:latin typeface="Calibri"/>
              </a:rPr>
              <a:t>OUTLINE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14" descr="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974" y="4079688"/>
            <a:ext cx="2113625" cy="2073275"/>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11" descr="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056" y="1905000"/>
            <a:ext cx="217133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079688"/>
            <a:ext cx="2171330" cy="2073275"/>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2301" y="1905000"/>
            <a:ext cx="2137298"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52400" y="609600"/>
            <a:ext cx="28458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dirty="0">
                <a:solidFill>
                  <a:schemeClr val="bg1"/>
                </a:solidFill>
                <a:latin typeface="Calibri" panose="020F0502020204030204" pitchFamily="34" charset="0"/>
              </a:rPr>
              <a:t>2</a:t>
            </a:r>
            <a:r>
              <a:rPr lang="en-US" sz="3200" dirty="0" smtClean="0">
                <a:solidFill>
                  <a:schemeClr val="bg1"/>
                </a:solidFill>
                <a:latin typeface="Calibri" panose="020F0502020204030204" pitchFamily="34" charset="0"/>
              </a:rPr>
              <a:t>0 </a:t>
            </a:r>
            <a:r>
              <a:rPr lang="en-US" sz="3200" dirty="0">
                <a:solidFill>
                  <a:schemeClr val="bg1"/>
                </a:solidFill>
                <a:latin typeface="Calibri" panose="020F0502020204030204" pitchFamily="34" charset="0"/>
              </a:rPr>
              <a:t>Grain system</a:t>
            </a:r>
            <a:endParaRPr lang="en-US" sz="3200" dirty="0">
              <a:solidFill>
                <a:schemeClr val="bg1"/>
              </a:solidFill>
              <a:latin typeface="Calibri" panose="020F0502020204030204" pitchFamily="34" charset="0"/>
            </a:endParaRPr>
          </a:p>
        </p:txBody>
      </p:sp>
      <p:sp>
        <p:nvSpPr>
          <p:cNvPr id="6" name="Rectangle 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endParaRPr kumimoji="0" lang="en-US" altLang="zh-CN"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9"/>
          <p:cNvSpPr>
            <a:spLocks noChangeArrowheads="1"/>
          </p:cNvSpPr>
          <p:nvPr/>
        </p:nvSpPr>
        <p:spPr bwMode="auto">
          <a:xfrm>
            <a:off x="0" y="440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10"/>
          <p:cNvSpPr>
            <a:spLocks noChangeArrowheads="1"/>
          </p:cNvSpPr>
          <p:nvPr/>
        </p:nvSpPr>
        <p:spPr bwMode="auto">
          <a:xfrm>
            <a:off x="0" y="647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1"/>
          <p:cNvSpPr>
            <a:spLocks noChangeArrowheads="1"/>
          </p:cNvSpPr>
          <p:nvPr/>
        </p:nvSpPr>
        <p:spPr bwMode="auto">
          <a:xfrm>
            <a:off x="0" y="838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r>
              <a:rPr kumimoji="0" lang="en-US" altLang="zh-CN" sz="1200" b="1" i="0" u="none" strike="noStrike" cap="none" normalizeH="0" baseline="0" smtClean="0">
                <a:ln>
                  <a:noFill/>
                </a:ln>
                <a:solidFill>
                  <a:schemeClr val="tx1"/>
                </a:solidFill>
                <a:effectLst/>
                <a:latin typeface="Times New Roman" pitchFamily="18" charset="0"/>
                <a:ea typeface="Droid Sans"/>
                <a:cs typeface="Times New Roman" pitchFamily="18" charset="0"/>
              </a:rPr>
              <a:t>Fig 12</a:t>
            </a:r>
            <a:r>
              <a:rPr kumimoji="0" lang="en-US" altLang="zh-CN" sz="1200" b="0" i="0" u="none" strike="noStrike" cap="none" normalizeH="0" baseline="0" smtClean="0">
                <a:ln>
                  <a:noFill/>
                </a:ln>
                <a:solidFill>
                  <a:schemeClr val="tx1"/>
                </a:solidFill>
                <a:effectLst/>
                <a:latin typeface="Times New Roman" pitchFamily="18" charset="0"/>
                <a:ea typeface="Droid Sans"/>
                <a:cs typeface="Times New Roman" pitchFamily="18" charset="0"/>
              </a:rPr>
              <a:t>.  Simulation results for a 20 grain system.</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p:nvPr/>
        </p:nvSpPr>
        <p:spPr>
          <a:xfrm>
            <a:off x="304800" y="1945383"/>
            <a:ext cx="1672894" cy="369332"/>
          </a:xfrm>
          <a:prstGeom prst="rect">
            <a:avLst/>
          </a:prstGeom>
        </p:spPr>
        <p:txBody>
          <a:bodyPr wrap="none">
            <a:spAutoFit/>
          </a:bodyPr>
          <a:lstStyle/>
          <a:p>
            <a:r>
              <a:rPr lang="en-US" b="1" dirty="0" smtClean="0">
                <a:solidFill>
                  <a:schemeClr val="bg1"/>
                </a:solidFill>
                <a:latin typeface="Calibri" panose="020F0502020204030204" pitchFamily="34" charset="0"/>
              </a:rPr>
              <a:t>Initial Structure</a:t>
            </a:r>
            <a:endParaRPr lang="en-US" b="1" dirty="0">
              <a:solidFill>
                <a:schemeClr val="bg1"/>
              </a:solidFill>
              <a:latin typeface="Calibri" panose="020F0502020204030204" pitchFamily="34" charset="0"/>
            </a:endParaRPr>
          </a:p>
        </p:txBody>
      </p:sp>
      <p:sp>
        <p:nvSpPr>
          <p:cNvPr id="14" name="Rectangle 13"/>
          <p:cNvSpPr/>
          <p:nvPr/>
        </p:nvSpPr>
        <p:spPr>
          <a:xfrm>
            <a:off x="304800" y="4034393"/>
            <a:ext cx="1737142" cy="369332"/>
          </a:xfrm>
          <a:prstGeom prst="rect">
            <a:avLst/>
          </a:prstGeom>
        </p:spPr>
        <p:txBody>
          <a:bodyPr wrap="none">
            <a:spAutoFit/>
          </a:bodyPr>
          <a:lstStyle/>
          <a:p>
            <a:r>
              <a:rPr lang="en-US" b="1" dirty="0">
                <a:solidFill>
                  <a:schemeClr val="bg1"/>
                </a:solidFill>
                <a:latin typeface="Calibri" panose="020F0502020204030204" pitchFamily="34" charset="0"/>
              </a:rPr>
              <a:t>Grain Boundary </a:t>
            </a:r>
            <a:endParaRPr lang="en-US" b="1" dirty="0">
              <a:solidFill>
                <a:schemeClr val="bg1"/>
              </a:solidFill>
              <a:latin typeface="Calibri" panose="020F0502020204030204" pitchFamily="34" charset="0"/>
            </a:endParaRPr>
          </a:p>
        </p:txBody>
      </p:sp>
      <p:sp>
        <p:nvSpPr>
          <p:cNvPr id="15" name="Rectangle 14"/>
          <p:cNvSpPr/>
          <p:nvPr/>
        </p:nvSpPr>
        <p:spPr>
          <a:xfrm>
            <a:off x="7086600" y="4065010"/>
            <a:ext cx="1675459" cy="369332"/>
          </a:xfrm>
          <a:prstGeom prst="rect">
            <a:avLst/>
          </a:prstGeom>
        </p:spPr>
        <p:txBody>
          <a:bodyPr wrap="none">
            <a:spAutoFit/>
          </a:bodyPr>
          <a:lstStyle/>
          <a:p>
            <a:r>
              <a:rPr lang="en-US" b="1" dirty="0" smtClean="0">
                <a:solidFill>
                  <a:schemeClr val="bg1"/>
                </a:solidFill>
                <a:latin typeface="Calibri" panose="020F0502020204030204" pitchFamily="34" charset="0"/>
              </a:rPr>
              <a:t>Void nucleation</a:t>
            </a:r>
            <a:endParaRPr lang="en-US" b="1" dirty="0">
              <a:solidFill>
                <a:schemeClr val="bg1"/>
              </a:solidFill>
              <a:latin typeface="Calibri" panose="020F0502020204030204" pitchFamily="34" charset="0"/>
            </a:endParaRPr>
          </a:p>
        </p:txBody>
      </p:sp>
      <p:sp>
        <p:nvSpPr>
          <p:cNvPr id="16" name="Rectangle 15"/>
          <p:cNvSpPr/>
          <p:nvPr/>
        </p:nvSpPr>
        <p:spPr>
          <a:xfrm>
            <a:off x="6920415" y="1955053"/>
            <a:ext cx="2185855" cy="369332"/>
          </a:xfrm>
          <a:prstGeom prst="rect">
            <a:avLst/>
          </a:prstGeom>
        </p:spPr>
        <p:txBody>
          <a:bodyPr wrap="none">
            <a:spAutoFit/>
          </a:bodyPr>
          <a:lstStyle/>
          <a:p>
            <a:r>
              <a:rPr lang="en-US" b="1" dirty="0" smtClean="0">
                <a:solidFill>
                  <a:schemeClr val="bg1"/>
                </a:solidFill>
                <a:latin typeface="Calibri" panose="020F0502020204030204" pitchFamily="34" charset="0"/>
              </a:rPr>
              <a:t>Dual Phase Structure</a:t>
            </a:r>
            <a:endParaRPr lang="en-US" b="1" dirty="0">
              <a:solidFill>
                <a:schemeClr val="bg1"/>
              </a:solidFill>
              <a:latin typeface="Calibri" panose="020F0502020204030204" pitchFamily="34" charset="0"/>
            </a:endParaRPr>
          </a:p>
        </p:txBody>
      </p:sp>
      <p:sp>
        <p:nvSpPr>
          <p:cNvPr id="18" name="Rectangle 17"/>
          <p:cNvSpPr/>
          <p:nvPr/>
        </p:nvSpPr>
        <p:spPr>
          <a:xfrm>
            <a:off x="5375648" y="6292334"/>
            <a:ext cx="1367682" cy="369332"/>
          </a:xfrm>
          <a:prstGeom prst="rect">
            <a:avLst/>
          </a:prstGeom>
        </p:spPr>
        <p:txBody>
          <a:bodyPr wrap="none">
            <a:spAutoFit/>
          </a:bodyPr>
          <a:lstStyle/>
          <a:p>
            <a:r>
              <a:rPr lang="en-US" i="1" dirty="0">
                <a:solidFill>
                  <a:schemeClr val="bg1"/>
                </a:solidFill>
                <a:latin typeface="Calibri" panose="020F0502020204030204" pitchFamily="34" charset="0"/>
              </a:rPr>
              <a:t>Cathode end</a:t>
            </a:r>
            <a:endParaRPr lang="en-US"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314824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1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914512"/>
            <a:ext cx="2133600" cy="2103438"/>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21" descr="100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900225"/>
            <a:ext cx="2098459" cy="2117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0" y="256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467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Picture 8" descr="C:\Users\p2admin\Dropbox\thesis\all the images\100_-33.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7280" y="1687250"/>
            <a:ext cx="2204720" cy="2072097"/>
          </a:xfrm>
          <a:prstGeom prst="rect">
            <a:avLst/>
          </a:prstGeom>
          <a:noFill/>
          <a:ln>
            <a:noFill/>
          </a:ln>
        </p:spPr>
      </p:pic>
      <p:pic>
        <p:nvPicPr>
          <p:cNvPr id="10" name="Picture 9" descr="C:\Users\p2admin\Dropbox\thesis\all the images\10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5459" y="1687250"/>
            <a:ext cx="2133600" cy="2062480"/>
          </a:xfrm>
          <a:prstGeom prst="rect">
            <a:avLst/>
          </a:prstGeom>
          <a:noFill/>
          <a:ln>
            <a:noFill/>
          </a:ln>
        </p:spPr>
      </p:pic>
      <p:sp>
        <p:nvSpPr>
          <p:cNvPr id="7" name="Rectangle 6"/>
          <p:cNvSpPr/>
          <p:nvPr/>
        </p:nvSpPr>
        <p:spPr>
          <a:xfrm>
            <a:off x="297869" y="714652"/>
            <a:ext cx="2693943" cy="523220"/>
          </a:xfrm>
          <a:prstGeom prst="rect">
            <a:avLst/>
          </a:prstGeom>
        </p:spPr>
        <p:txBody>
          <a:bodyPr wrap="none">
            <a:spAutoFit/>
          </a:bodyPr>
          <a:lstStyle/>
          <a:p>
            <a:r>
              <a:rPr lang="en-US" sz="2800" dirty="0" smtClean="0">
                <a:solidFill>
                  <a:schemeClr val="bg1"/>
                </a:solidFill>
                <a:latin typeface="Calibri" panose="020F0502020204030204" pitchFamily="34" charset="0"/>
              </a:rPr>
              <a:t>100 Grain system</a:t>
            </a:r>
            <a:endParaRPr lang="en-US" sz="2800" dirty="0">
              <a:solidFill>
                <a:schemeClr val="bg1"/>
              </a:solidFill>
              <a:latin typeface="Calibri" panose="020F0502020204030204" pitchFamily="34" charset="0"/>
            </a:endParaRPr>
          </a:p>
        </p:txBody>
      </p:sp>
      <p:sp>
        <p:nvSpPr>
          <p:cNvPr id="8" name="Rectangle 7"/>
          <p:cNvSpPr/>
          <p:nvPr/>
        </p:nvSpPr>
        <p:spPr>
          <a:xfrm>
            <a:off x="290004" y="1738544"/>
            <a:ext cx="1672894" cy="369332"/>
          </a:xfrm>
          <a:prstGeom prst="rect">
            <a:avLst/>
          </a:prstGeom>
        </p:spPr>
        <p:txBody>
          <a:bodyPr wrap="none">
            <a:spAutoFit/>
          </a:bodyPr>
          <a:lstStyle/>
          <a:p>
            <a:r>
              <a:rPr lang="en-US" b="1" dirty="0">
                <a:solidFill>
                  <a:schemeClr val="bg1"/>
                </a:solidFill>
                <a:latin typeface="Calibri" panose="020F0502020204030204" pitchFamily="34" charset="0"/>
              </a:rPr>
              <a:t>Initial Structure</a:t>
            </a:r>
            <a:endParaRPr lang="en-US" b="1" dirty="0">
              <a:solidFill>
                <a:schemeClr val="bg1"/>
              </a:solidFill>
              <a:latin typeface="Calibri" panose="020F0502020204030204" pitchFamily="34" charset="0"/>
            </a:endParaRPr>
          </a:p>
        </p:txBody>
      </p:sp>
      <p:sp>
        <p:nvSpPr>
          <p:cNvPr id="13" name="Rectangle 12"/>
          <p:cNvSpPr/>
          <p:nvPr/>
        </p:nvSpPr>
        <p:spPr>
          <a:xfrm>
            <a:off x="7086600" y="3878063"/>
            <a:ext cx="1675459" cy="369332"/>
          </a:xfrm>
          <a:prstGeom prst="rect">
            <a:avLst/>
          </a:prstGeom>
        </p:spPr>
        <p:txBody>
          <a:bodyPr wrap="none">
            <a:spAutoFit/>
          </a:bodyPr>
          <a:lstStyle/>
          <a:p>
            <a:r>
              <a:rPr lang="en-US" b="1" dirty="0" smtClean="0">
                <a:solidFill>
                  <a:schemeClr val="bg1"/>
                </a:solidFill>
                <a:latin typeface="Calibri" panose="020F0502020204030204" pitchFamily="34" charset="0"/>
              </a:rPr>
              <a:t>Void nucleation</a:t>
            </a:r>
            <a:endParaRPr lang="en-US" b="1" dirty="0">
              <a:solidFill>
                <a:schemeClr val="bg1"/>
              </a:solidFill>
              <a:latin typeface="Calibri" panose="020F0502020204030204" pitchFamily="34" charset="0"/>
            </a:endParaRPr>
          </a:p>
        </p:txBody>
      </p:sp>
      <p:sp>
        <p:nvSpPr>
          <p:cNvPr id="11" name="Rectangle 10"/>
          <p:cNvSpPr/>
          <p:nvPr/>
        </p:nvSpPr>
        <p:spPr>
          <a:xfrm>
            <a:off x="6958145" y="1738544"/>
            <a:ext cx="2185855" cy="369332"/>
          </a:xfrm>
          <a:prstGeom prst="rect">
            <a:avLst/>
          </a:prstGeom>
        </p:spPr>
        <p:txBody>
          <a:bodyPr wrap="none">
            <a:spAutoFit/>
          </a:bodyPr>
          <a:lstStyle/>
          <a:p>
            <a:r>
              <a:rPr lang="en-US" b="1" dirty="0">
                <a:solidFill>
                  <a:schemeClr val="bg1"/>
                </a:solidFill>
                <a:latin typeface="Calibri" panose="020F0502020204030204" pitchFamily="34" charset="0"/>
              </a:rPr>
              <a:t>Dual Phase Structure</a:t>
            </a:r>
            <a:endParaRPr lang="en-US" b="1" dirty="0">
              <a:solidFill>
                <a:schemeClr val="bg1"/>
              </a:solidFill>
              <a:latin typeface="Calibri" panose="020F0502020204030204" pitchFamily="34" charset="0"/>
            </a:endParaRPr>
          </a:p>
        </p:txBody>
      </p:sp>
      <p:sp>
        <p:nvSpPr>
          <p:cNvPr id="12" name="Rectangle 11"/>
          <p:cNvSpPr/>
          <p:nvPr/>
        </p:nvSpPr>
        <p:spPr>
          <a:xfrm>
            <a:off x="5531377" y="6172200"/>
            <a:ext cx="1367682" cy="369332"/>
          </a:xfrm>
          <a:prstGeom prst="rect">
            <a:avLst/>
          </a:prstGeom>
        </p:spPr>
        <p:txBody>
          <a:bodyPr wrap="none">
            <a:spAutoFit/>
          </a:bodyPr>
          <a:lstStyle/>
          <a:p>
            <a:r>
              <a:rPr lang="en-US" i="1" dirty="0">
                <a:solidFill>
                  <a:schemeClr val="bg1"/>
                </a:solidFill>
                <a:latin typeface="Calibri" panose="020F0502020204030204" pitchFamily="34" charset="0"/>
              </a:rPr>
              <a:t>Cathode end</a:t>
            </a:r>
            <a:endParaRPr lang="en-US"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791026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1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929034"/>
            <a:ext cx="2324100" cy="218576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descr="Screenshot from 2016-05-26 23-01-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4319049"/>
            <a:ext cx="2324100" cy="2068159"/>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427" y="1929034"/>
            <a:ext cx="2277154" cy="218576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1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1427" y="4319049"/>
            <a:ext cx="2277154" cy="2040523"/>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64" descr="1000 seed=3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945563"/>
            <a:ext cx="2332038" cy="2232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8"/>
          <p:cNvSpPr>
            <a:spLocks noChangeArrowheads="1"/>
          </p:cNvSpPr>
          <p:nvPr/>
        </p:nvSpPr>
        <p:spPr bwMode="auto">
          <a:xfrm>
            <a:off x="0" y="4564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9"/>
          <p:cNvSpPr>
            <a:spLocks noChangeArrowheads="1"/>
          </p:cNvSpPr>
          <p:nvPr/>
        </p:nvSpPr>
        <p:spPr bwMode="auto">
          <a:xfrm>
            <a:off x="0" y="894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Calibri" pitchFamily="34" charset="0"/>
                <a:ea typeface="Droid Sans"/>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10"/>
          <p:cNvSpPr>
            <a:spLocks noChangeArrowheads="1"/>
          </p:cNvSpPr>
          <p:nvPr/>
        </p:nvSpPr>
        <p:spPr bwMode="auto">
          <a:xfrm>
            <a:off x="0" y="11177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Times New Roman" pitchFamily="18" charset="0"/>
                <a:ea typeface="Droid Sans"/>
                <a:cs typeface="Times New Roman" pitchFamily="18" charset="0"/>
              </a:rPr>
              <a:t> Fig </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201586" y="769398"/>
            <a:ext cx="2876685" cy="523220"/>
          </a:xfrm>
          <a:prstGeom prst="rect">
            <a:avLst/>
          </a:prstGeom>
        </p:spPr>
        <p:txBody>
          <a:bodyPr wrap="none">
            <a:spAutoFit/>
          </a:bodyPr>
          <a:lstStyle/>
          <a:p>
            <a:r>
              <a:rPr lang="en-US" sz="2800" dirty="0" smtClean="0">
                <a:solidFill>
                  <a:schemeClr val="bg1"/>
                </a:solidFill>
                <a:latin typeface="Calibri" panose="020F0502020204030204" pitchFamily="34" charset="0"/>
              </a:rPr>
              <a:t>1000 </a:t>
            </a:r>
            <a:r>
              <a:rPr lang="en-US" sz="2800" dirty="0">
                <a:solidFill>
                  <a:schemeClr val="bg1"/>
                </a:solidFill>
                <a:latin typeface="Calibri" panose="020F0502020204030204" pitchFamily="34" charset="0"/>
              </a:rPr>
              <a:t>Grain system</a:t>
            </a:r>
            <a:endParaRPr lang="en-US" sz="2800" dirty="0">
              <a:solidFill>
                <a:schemeClr val="bg1"/>
              </a:solidFill>
              <a:latin typeface="Calibri" panose="020F0502020204030204" pitchFamily="34" charset="0"/>
            </a:endParaRPr>
          </a:p>
        </p:txBody>
      </p:sp>
      <p:sp>
        <p:nvSpPr>
          <p:cNvPr id="12" name="Rectangle 11"/>
          <p:cNvSpPr/>
          <p:nvPr/>
        </p:nvSpPr>
        <p:spPr>
          <a:xfrm>
            <a:off x="201586" y="1929034"/>
            <a:ext cx="1672894" cy="369332"/>
          </a:xfrm>
          <a:prstGeom prst="rect">
            <a:avLst/>
          </a:prstGeom>
        </p:spPr>
        <p:txBody>
          <a:bodyPr wrap="none">
            <a:spAutoFit/>
          </a:bodyPr>
          <a:lstStyle/>
          <a:p>
            <a:r>
              <a:rPr lang="en-US" b="1" dirty="0">
                <a:solidFill>
                  <a:schemeClr val="bg1"/>
                </a:solidFill>
                <a:latin typeface="Calibri" panose="020F0502020204030204" pitchFamily="34" charset="0"/>
              </a:rPr>
              <a:t>Initial Structure</a:t>
            </a:r>
            <a:endParaRPr lang="en-US" b="1" dirty="0">
              <a:solidFill>
                <a:schemeClr val="bg1"/>
              </a:solidFill>
              <a:latin typeface="Calibri" panose="020F0502020204030204" pitchFamily="34" charset="0"/>
            </a:endParaRPr>
          </a:p>
        </p:txBody>
      </p:sp>
      <p:sp>
        <p:nvSpPr>
          <p:cNvPr id="18" name="Rectangle 17"/>
          <p:cNvSpPr/>
          <p:nvPr/>
        </p:nvSpPr>
        <p:spPr>
          <a:xfrm>
            <a:off x="7086599" y="4319049"/>
            <a:ext cx="1675459" cy="369332"/>
          </a:xfrm>
          <a:prstGeom prst="rect">
            <a:avLst/>
          </a:prstGeom>
        </p:spPr>
        <p:txBody>
          <a:bodyPr wrap="none">
            <a:spAutoFit/>
          </a:bodyPr>
          <a:lstStyle/>
          <a:p>
            <a:r>
              <a:rPr lang="en-US" b="1" dirty="0" smtClean="0">
                <a:solidFill>
                  <a:schemeClr val="bg1"/>
                </a:solidFill>
                <a:latin typeface="Calibri" panose="020F0502020204030204" pitchFamily="34" charset="0"/>
              </a:rPr>
              <a:t>Void nucleation</a:t>
            </a:r>
            <a:endParaRPr lang="en-US" b="1" dirty="0">
              <a:solidFill>
                <a:schemeClr val="bg1"/>
              </a:solidFill>
              <a:latin typeface="Calibri" panose="020F0502020204030204" pitchFamily="34" charset="0"/>
            </a:endParaRPr>
          </a:p>
        </p:txBody>
      </p:sp>
      <p:sp>
        <p:nvSpPr>
          <p:cNvPr id="13" name="Rectangle 12"/>
          <p:cNvSpPr/>
          <p:nvPr/>
        </p:nvSpPr>
        <p:spPr>
          <a:xfrm>
            <a:off x="169462" y="4312877"/>
            <a:ext cx="1737142" cy="369332"/>
          </a:xfrm>
          <a:prstGeom prst="rect">
            <a:avLst/>
          </a:prstGeom>
        </p:spPr>
        <p:txBody>
          <a:bodyPr wrap="none">
            <a:spAutoFit/>
          </a:bodyPr>
          <a:lstStyle/>
          <a:p>
            <a:r>
              <a:rPr lang="en-US" b="1" dirty="0">
                <a:solidFill>
                  <a:schemeClr val="bg1"/>
                </a:solidFill>
                <a:latin typeface="Calibri" panose="020F0502020204030204" pitchFamily="34" charset="0"/>
              </a:rPr>
              <a:t>Grain Boundary </a:t>
            </a:r>
            <a:endParaRPr lang="en-US" b="1" dirty="0">
              <a:solidFill>
                <a:schemeClr val="bg1"/>
              </a:solidFill>
              <a:latin typeface="Calibri" panose="020F0502020204030204" pitchFamily="34" charset="0"/>
            </a:endParaRPr>
          </a:p>
        </p:txBody>
      </p:sp>
      <p:sp>
        <p:nvSpPr>
          <p:cNvPr id="14" name="Rectangle 13"/>
          <p:cNvSpPr/>
          <p:nvPr/>
        </p:nvSpPr>
        <p:spPr>
          <a:xfrm>
            <a:off x="6958145" y="1929034"/>
            <a:ext cx="2185855" cy="369332"/>
          </a:xfrm>
          <a:prstGeom prst="rect">
            <a:avLst/>
          </a:prstGeom>
        </p:spPr>
        <p:txBody>
          <a:bodyPr wrap="none">
            <a:spAutoFit/>
          </a:bodyPr>
          <a:lstStyle/>
          <a:p>
            <a:r>
              <a:rPr lang="en-US" b="1" dirty="0">
                <a:solidFill>
                  <a:schemeClr val="bg1"/>
                </a:solidFill>
                <a:latin typeface="Calibri" panose="020F0502020204030204" pitchFamily="34" charset="0"/>
              </a:rPr>
              <a:t>Dual Phase Structure</a:t>
            </a:r>
            <a:endParaRPr lang="en-US" b="1" dirty="0">
              <a:solidFill>
                <a:schemeClr val="bg1"/>
              </a:solidFill>
              <a:latin typeface="Calibri" panose="020F0502020204030204" pitchFamily="34" charset="0"/>
            </a:endParaRPr>
          </a:p>
        </p:txBody>
      </p:sp>
      <p:sp>
        <p:nvSpPr>
          <p:cNvPr id="15" name="Rectangle 14"/>
          <p:cNvSpPr/>
          <p:nvPr/>
        </p:nvSpPr>
        <p:spPr>
          <a:xfrm>
            <a:off x="5486400" y="6388696"/>
            <a:ext cx="1237839" cy="338554"/>
          </a:xfrm>
          <a:prstGeom prst="rect">
            <a:avLst/>
          </a:prstGeom>
        </p:spPr>
        <p:txBody>
          <a:bodyPr wrap="none">
            <a:spAutoFit/>
          </a:bodyPr>
          <a:lstStyle/>
          <a:p>
            <a:r>
              <a:rPr lang="en-US" sz="1600" i="1" dirty="0" smtClean="0">
                <a:solidFill>
                  <a:schemeClr val="bg1"/>
                </a:solidFill>
                <a:latin typeface="Calibri" panose="020F0502020204030204" pitchFamily="34" charset="0"/>
              </a:rPr>
              <a:t>Cathode end</a:t>
            </a:r>
            <a:endParaRPr lang="en-US" sz="1600"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3080863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2"/>
          <p:cNvSpPr txBox="1"/>
          <p:nvPr/>
        </p:nvSpPr>
        <p:spPr>
          <a:xfrm>
            <a:off x="304920" y="1143000"/>
            <a:ext cx="8228880" cy="2895120"/>
          </a:xfrm>
          <a:prstGeom prst="rect">
            <a:avLst/>
          </a:prstGeom>
        </p:spPr>
        <p:txBody>
          <a:bodyPr lIns="90000" tIns="46800" rIns="90000" bIns="46800"/>
          <a:lstStyle/>
          <a:p>
            <a:pPr>
              <a:lnSpc>
                <a:spcPct val="100000"/>
              </a:lnSpc>
            </a:pPr>
            <a:endParaRPr dirty="0">
              <a:solidFill>
                <a:schemeClr val="bg1"/>
              </a:solidFill>
            </a:endParaRPr>
          </a:p>
          <a:p>
            <a:pPr>
              <a:lnSpc>
                <a:spcPct val="100000"/>
              </a:lnSpc>
            </a:pPr>
            <a:endParaRPr dirty="0">
              <a:solidFill>
                <a:schemeClr val="bg1"/>
              </a:solidFill>
            </a:endParaRPr>
          </a:p>
          <a:p>
            <a:pPr>
              <a:lnSpc>
                <a:spcPct val="100000"/>
              </a:lnSpc>
            </a:pPr>
            <a:endParaRPr dirty="0">
              <a:solidFill>
                <a:schemeClr val="bg1"/>
              </a:solidFill>
            </a:endParaRPr>
          </a:p>
          <a:p>
            <a:pPr>
              <a:lnSpc>
                <a:spcPct val="100000"/>
              </a:lnSpc>
            </a:pPr>
            <a:endParaRPr dirty="0">
              <a:solidFill>
                <a:schemeClr val="bg1"/>
              </a:solidFill>
            </a:endParaRPr>
          </a:p>
          <a:p>
            <a:pPr>
              <a:lnSpc>
                <a:spcPct val="100000"/>
              </a:lnSpc>
            </a:pPr>
            <a:endParaRPr dirty="0">
              <a:solidFill>
                <a:schemeClr val="bg1"/>
              </a:solidFill>
            </a:endParaRPr>
          </a:p>
          <a:p>
            <a:pPr>
              <a:lnSpc>
                <a:spcPct val="100000"/>
              </a:lnSpc>
            </a:pPr>
            <a:endParaRPr dirty="0">
              <a:solidFill>
                <a:schemeClr val="bg1"/>
              </a:solidFill>
            </a:endParaRPr>
          </a:p>
          <a:p>
            <a:pPr>
              <a:lnSpc>
                <a:spcPct val="100000"/>
              </a:lnSpc>
            </a:pPr>
            <a:endParaRPr dirty="0">
              <a:solidFill>
                <a:schemeClr val="bg1"/>
              </a:solidFill>
            </a:endParaRPr>
          </a:p>
        </p:txBody>
      </p:sp>
      <p:sp>
        <p:nvSpPr>
          <p:cNvPr id="191" name="TextShape 3"/>
          <p:cNvSpPr txBox="1"/>
          <p:nvPr/>
        </p:nvSpPr>
        <p:spPr>
          <a:xfrm>
            <a:off x="188066" y="838200"/>
            <a:ext cx="8751600" cy="474480"/>
          </a:xfrm>
          <a:prstGeom prst="rect">
            <a:avLst/>
          </a:prstGeom>
        </p:spPr>
        <p:txBody>
          <a:bodyPr lIns="0" tIns="0" rIns="0" bIns="0" anchor="ctr"/>
          <a:lstStyle/>
          <a:p>
            <a:pPr>
              <a:lnSpc>
                <a:spcPct val="100000"/>
              </a:lnSpc>
            </a:pPr>
            <a:r>
              <a:rPr lang="en-US" sz="3200" dirty="0">
                <a:solidFill>
                  <a:schemeClr val="bg1"/>
                </a:solidFill>
                <a:latin typeface="Calibri"/>
              </a:rPr>
              <a:t>Grain Statistics</a:t>
            </a:r>
            <a:endParaRPr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18532969"/>
              </p:ext>
            </p:extLst>
          </p:nvPr>
        </p:nvGraphicFramePr>
        <p:xfrm>
          <a:off x="457200" y="1981200"/>
          <a:ext cx="7234951" cy="2556030"/>
        </p:xfrm>
        <a:graphic>
          <a:graphicData uri="http://schemas.openxmlformats.org/drawingml/2006/table">
            <a:tbl>
              <a:tblPr firstRow="1" firstCol="1" bandRow="1">
                <a:tableStyleId>{5C22544A-7EE6-4342-B048-85BDC9FD1C3A}</a:tableStyleId>
              </a:tblPr>
              <a:tblGrid>
                <a:gridCol w="1793648"/>
                <a:gridCol w="1046695"/>
                <a:gridCol w="1046695"/>
                <a:gridCol w="1108426"/>
                <a:gridCol w="1095394"/>
                <a:gridCol w="1144093"/>
              </a:tblGrid>
              <a:tr h="449846">
                <a:tc>
                  <a:txBody>
                    <a:bodyPr/>
                    <a:lstStyle/>
                    <a:p>
                      <a:pPr marL="0" marR="0" algn="just">
                        <a:lnSpc>
                          <a:spcPct val="200000"/>
                        </a:lnSpc>
                        <a:spcBef>
                          <a:spcPts val="0"/>
                        </a:spcBef>
                        <a:spcAft>
                          <a:spcPts val="1000"/>
                        </a:spcAft>
                      </a:pPr>
                      <a:r>
                        <a:rPr lang="en-US" sz="1200" u="sng" dirty="0">
                          <a:effectLst/>
                        </a:rPr>
                        <a:t>Parameter</a:t>
                      </a:r>
                      <a:endParaRPr lang="en-US" sz="1100" dirty="0">
                        <a:effectLst/>
                        <a:latin typeface="Calibri"/>
                        <a:ea typeface="Droid Sans"/>
                        <a:cs typeface="Times New Roman"/>
                      </a:endParaRPr>
                    </a:p>
                  </a:txBody>
                  <a:tcPr marL="68580" marR="68580" marT="0" marB="0"/>
                </a:tc>
                <a:tc>
                  <a:txBody>
                    <a:bodyPr/>
                    <a:lstStyle/>
                    <a:p>
                      <a:pPr marL="0" marR="0" algn="just">
                        <a:lnSpc>
                          <a:spcPct val="200000"/>
                        </a:lnSpc>
                        <a:spcBef>
                          <a:spcPts val="0"/>
                        </a:spcBef>
                        <a:spcAft>
                          <a:spcPts val="1000"/>
                        </a:spcAft>
                      </a:pPr>
                      <a:r>
                        <a:rPr lang="en-US" sz="1200" u="sng">
                          <a:effectLst/>
                        </a:rPr>
                        <a:t>20 Grains</a:t>
                      </a:r>
                      <a:endParaRPr lang="en-US" sz="1100">
                        <a:effectLst/>
                        <a:latin typeface="Calibri"/>
                        <a:ea typeface="Droid Sans"/>
                        <a:cs typeface="Times New Roman"/>
                      </a:endParaRPr>
                    </a:p>
                  </a:txBody>
                  <a:tcPr marL="68580" marR="68580" marT="0" marB="0"/>
                </a:tc>
                <a:tc>
                  <a:txBody>
                    <a:bodyPr/>
                    <a:lstStyle/>
                    <a:p>
                      <a:pPr marL="0" marR="0" algn="just">
                        <a:lnSpc>
                          <a:spcPct val="200000"/>
                        </a:lnSpc>
                        <a:spcBef>
                          <a:spcPts val="0"/>
                        </a:spcBef>
                        <a:spcAft>
                          <a:spcPts val="1000"/>
                        </a:spcAft>
                      </a:pPr>
                      <a:r>
                        <a:rPr lang="en-US" sz="1200" u="sng">
                          <a:effectLst/>
                        </a:rPr>
                        <a:t>50 Grains</a:t>
                      </a:r>
                      <a:endParaRPr lang="en-US" sz="1100">
                        <a:effectLst/>
                        <a:latin typeface="Calibri"/>
                        <a:ea typeface="Droid Sans"/>
                        <a:cs typeface="Times New Roman"/>
                      </a:endParaRPr>
                    </a:p>
                  </a:txBody>
                  <a:tcPr marL="68580" marR="68580" marT="0" marB="0"/>
                </a:tc>
                <a:tc>
                  <a:txBody>
                    <a:bodyPr/>
                    <a:lstStyle/>
                    <a:p>
                      <a:pPr marL="0" marR="0" algn="just">
                        <a:lnSpc>
                          <a:spcPct val="200000"/>
                        </a:lnSpc>
                        <a:spcBef>
                          <a:spcPts val="0"/>
                        </a:spcBef>
                        <a:spcAft>
                          <a:spcPts val="1000"/>
                        </a:spcAft>
                      </a:pPr>
                      <a:r>
                        <a:rPr lang="en-US" sz="1200" u="sng">
                          <a:effectLst/>
                        </a:rPr>
                        <a:t>100 Grains</a:t>
                      </a:r>
                      <a:endParaRPr lang="en-US" sz="1100">
                        <a:effectLst/>
                        <a:latin typeface="Calibri"/>
                        <a:ea typeface="Droid Sans"/>
                        <a:cs typeface="Times New Roman"/>
                      </a:endParaRPr>
                    </a:p>
                  </a:txBody>
                  <a:tcPr marL="68580" marR="68580" marT="0" marB="0"/>
                </a:tc>
                <a:tc>
                  <a:txBody>
                    <a:bodyPr/>
                    <a:lstStyle/>
                    <a:p>
                      <a:pPr marL="0" marR="0" algn="just">
                        <a:lnSpc>
                          <a:spcPct val="200000"/>
                        </a:lnSpc>
                        <a:spcBef>
                          <a:spcPts val="0"/>
                        </a:spcBef>
                        <a:spcAft>
                          <a:spcPts val="1000"/>
                        </a:spcAft>
                      </a:pPr>
                      <a:r>
                        <a:rPr lang="en-US" sz="1200" u="sng" dirty="0">
                          <a:effectLst/>
                        </a:rPr>
                        <a:t>500 Grains</a:t>
                      </a:r>
                      <a:endParaRPr lang="en-US" sz="1100" dirty="0">
                        <a:effectLst/>
                        <a:latin typeface="Calibri"/>
                        <a:ea typeface="Droid Sans"/>
                        <a:cs typeface="Times New Roman"/>
                      </a:endParaRPr>
                    </a:p>
                  </a:txBody>
                  <a:tcPr marL="68580" marR="68580" marT="0" marB="0"/>
                </a:tc>
                <a:tc>
                  <a:txBody>
                    <a:bodyPr/>
                    <a:lstStyle/>
                    <a:p>
                      <a:pPr marL="0" marR="0" algn="just">
                        <a:lnSpc>
                          <a:spcPct val="200000"/>
                        </a:lnSpc>
                        <a:spcBef>
                          <a:spcPts val="0"/>
                        </a:spcBef>
                        <a:spcAft>
                          <a:spcPts val="1000"/>
                        </a:spcAft>
                      </a:pPr>
                      <a:r>
                        <a:rPr lang="en-US" sz="1200" u="sng" dirty="0">
                          <a:effectLst/>
                        </a:rPr>
                        <a:t>1000 Grains</a:t>
                      </a:r>
                      <a:endParaRPr lang="en-US" sz="1100" dirty="0">
                        <a:effectLst/>
                        <a:latin typeface="Calibri"/>
                        <a:ea typeface="Droid Sans"/>
                        <a:cs typeface="Times New Roman"/>
                      </a:endParaRPr>
                    </a:p>
                  </a:txBody>
                  <a:tcPr marL="68580" marR="68580" marT="0" marB="0"/>
                </a:tc>
              </a:tr>
              <a:tr h="499821">
                <a:tc>
                  <a:txBody>
                    <a:bodyPr/>
                    <a:lstStyle/>
                    <a:p>
                      <a:pPr marL="0" marR="0" algn="just">
                        <a:lnSpc>
                          <a:spcPct val="200000"/>
                        </a:lnSpc>
                        <a:spcBef>
                          <a:spcPts val="0"/>
                        </a:spcBef>
                        <a:spcAft>
                          <a:spcPts val="1000"/>
                        </a:spcAft>
                      </a:pPr>
                      <a:r>
                        <a:rPr lang="en-US" sz="1200">
                          <a:effectLst/>
                        </a:rPr>
                        <a:t>Range of Grain Size</a:t>
                      </a:r>
                      <a:endParaRPr lang="en-US" sz="1100">
                        <a:effectLst/>
                        <a:latin typeface="Calibri"/>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4563-99452</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6461-58206</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1105-20453</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222- 5348</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smtClean="0">
                          <a:effectLst/>
                          <a:latin typeface="Calibri" panose="020F0502020204030204" pitchFamily="34" charset="0"/>
                        </a:rPr>
                        <a:t>97-2952</a:t>
                      </a:r>
                      <a:r>
                        <a:rPr lang="en-US" sz="1200" b="1" i="1" dirty="0">
                          <a:effectLst/>
                          <a:latin typeface="Calibri" panose="020F0502020204030204" pitchFamily="34" charset="0"/>
                        </a:rPr>
                        <a:t> </a:t>
                      </a:r>
                      <a:endParaRPr lang="en-US" sz="1200" b="1" i="1" dirty="0">
                        <a:effectLst/>
                        <a:latin typeface="Calibri" panose="020F0502020204030204" pitchFamily="34" charset="0"/>
                        <a:ea typeface="Droid Sans"/>
                        <a:cs typeface="Times New Roman"/>
                      </a:endParaRPr>
                    </a:p>
                  </a:txBody>
                  <a:tcPr marL="68580" marR="68580" marT="0" marB="0"/>
                </a:tc>
              </a:tr>
              <a:tr h="514267">
                <a:tc>
                  <a:txBody>
                    <a:bodyPr/>
                    <a:lstStyle/>
                    <a:p>
                      <a:pPr marL="0" marR="0" algn="just">
                        <a:lnSpc>
                          <a:spcPct val="200000"/>
                        </a:lnSpc>
                        <a:spcBef>
                          <a:spcPts val="0"/>
                        </a:spcBef>
                        <a:spcAft>
                          <a:spcPts val="1000"/>
                        </a:spcAft>
                      </a:pPr>
                      <a:r>
                        <a:rPr lang="en-US" sz="1200" dirty="0">
                          <a:effectLst/>
                        </a:rPr>
                        <a:t>Mean Grain Size</a:t>
                      </a:r>
                      <a:endParaRPr lang="en-US" sz="1100" dirty="0">
                        <a:effectLst/>
                        <a:latin typeface="Calibri"/>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a:effectLst/>
                          <a:latin typeface="Calibri" panose="020F0502020204030204" pitchFamily="34" charset="0"/>
                        </a:rPr>
                        <a:t>50000</a:t>
                      </a:r>
                      <a:endParaRPr lang="en-US" sz="1200" b="1" i="1">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20000</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10000</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2000</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a:effectLst/>
                          <a:latin typeface="Calibri" panose="020F0502020204030204" pitchFamily="34" charset="0"/>
                        </a:rPr>
                        <a:t>1000</a:t>
                      </a:r>
                      <a:endParaRPr lang="en-US" sz="1200" b="1" i="1">
                        <a:effectLst/>
                        <a:latin typeface="Calibri" panose="020F0502020204030204" pitchFamily="34" charset="0"/>
                        <a:ea typeface="Droid Sans"/>
                        <a:cs typeface="Times New Roman"/>
                      </a:endParaRPr>
                    </a:p>
                  </a:txBody>
                  <a:tcPr marL="68580" marR="68580" marT="0" marB="0"/>
                </a:tc>
              </a:tr>
              <a:tr h="546048">
                <a:tc>
                  <a:txBody>
                    <a:bodyPr/>
                    <a:lstStyle/>
                    <a:p>
                      <a:pPr marL="0" marR="0" algn="just">
                        <a:lnSpc>
                          <a:spcPct val="200000"/>
                        </a:lnSpc>
                        <a:spcBef>
                          <a:spcPts val="0"/>
                        </a:spcBef>
                        <a:spcAft>
                          <a:spcPts val="1000"/>
                        </a:spcAft>
                      </a:pPr>
                      <a:r>
                        <a:rPr lang="en-US" sz="1200">
                          <a:effectLst/>
                        </a:rPr>
                        <a:t>Median Grain Size</a:t>
                      </a:r>
                      <a:endParaRPr lang="en-US" sz="1100">
                        <a:effectLst/>
                        <a:latin typeface="Calibri"/>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a:effectLst/>
                          <a:latin typeface="Calibri" panose="020F0502020204030204" pitchFamily="34" charset="0"/>
                        </a:rPr>
                        <a:t>25028.43</a:t>
                      </a:r>
                      <a:endParaRPr lang="en-US" sz="1200" b="1" i="1">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11343.97</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9310.5</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smtClean="0">
                          <a:effectLst/>
                          <a:latin typeface="Calibri" panose="020F0502020204030204" pitchFamily="34" charset="0"/>
                        </a:rPr>
                        <a:t>944.39</a:t>
                      </a:r>
                      <a:r>
                        <a:rPr lang="en-US" sz="1200" b="1" i="1" dirty="0">
                          <a:effectLst/>
                          <a:latin typeface="Calibri" panose="020F0502020204030204" pitchFamily="34" charset="0"/>
                        </a:rPr>
                        <a:t> </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smtClean="0">
                          <a:effectLst/>
                          <a:latin typeface="Calibri" panose="020F0502020204030204" pitchFamily="34" charset="0"/>
                        </a:rPr>
                        <a:t>437.15</a:t>
                      </a:r>
                      <a:r>
                        <a:rPr lang="en-US" sz="1200" b="1" i="1" dirty="0">
                          <a:effectLst/>
                          <a:latin typeface="Calibri" panose="020F0502020204030204" pitchFamily="34" charset="0"/>
                        </a:rPr>
                        <a:t> </a:t>
                      </a:r>
                      <a:endParaRPr lang="en-US" sz="1200" b="1" i="1" dirty="0">
                        <a:effectLst/>
                        <a:latin typeface="Calibri" panose="020F0502020204030204" pitchFamily="34" charset="0"/>
                        <a:ea typeface="Droid Sans"/>
                        <a:cs typeface="Times New Roman"/>
                      </a:endParaRPr>
                    </a:p>
                  </a:txBody>
                  <a:tcPr marL="68580" marR="68580" marT="0" marB="0"/>
                </a:tc>
              </a:tr>
              <a:tr h="546048">
                <a:tc>
                  <a:txBody>
                    <a:bodyPr/>
                    <a:lstStyle/>
                    <a:p>
                      <a:pPr marL="0" marR="0" algn="just">
                        <a:lnSpc>
                          <a:spcPct val="200000"/>
                        </a:lnSpc>
                        <a:spcBef>
                          <a:spcPts val="0"/>
                        </a:spcBef>
                        <a:spcAft>
                          <a:spcPts val="1000"/>
                        </a:spcAft>
                      </a:pPr>
                      <a:r>
                        <a:rPr lang="en-US" sz="1200">
                          <a:effectLst/>
                        </a:rPr>
                        <a:t>Standard Deviation</a:t>
                      </a:r>
                      <a:endParaRPr lang="en-US" sz="1100">
                        <a:effectLst/>
                        <a:latin typeface="Calibri"/>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51618.5</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15818.5</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smtClean="0">
                          <a:effectLst/>
                          <a:latin typeface="Calibri" panose="020F0502020204030204" pitchFamily="34" charset="0"/>
                          <a:ea typeface="Droid Sans"/>
                          <a:cs typeface="Times New Roman"/>
                        </a:rPr>
                        <a:t>4340.9</a:t>
                      </a:r>
                      <a:endParaRPr lang="en-US" sz="1200" b="1" i="1" dirty="0">
                        <a:effectLst/>
                        <a:latin typeface="Calibri" panose="020F0502020204030204" pitchFamily="34" charset="0"/>
                        <a:ea typeface="Droid Sans"/>
                        <a:cs typeface="Times New Roman"/>
                      </a:endParaRPr>
                    </a:p>
                  </a:txBody>
                  <a:tcPr marL="68580" marR="68580" marT="0" marB="0"/>
                </a:tc>
                <a:tc>
                  <a:txBody>
                    <a:bodyPr/>
                    <a:lstStyle/>
                    <a:p>
                      <a:pPr marL="0" marR="0" indent="0" algn="ctr" defTabSz="914400" eaLnBrk="1" fontAlgn="auto" latinLnBrk="0" hangingPunct="1">
                        <a:lnSpc>
                          <a:spcPct val="115000"/>
                        </a:lnSpc>
                        <a:spcBef>
                          <a:spcPts val="0"/>
                        </a:spcBef>
                        <a:spcAft>
                          <a:spcPts val="0"/>
                        </a:spcAft>
                        <a:buClrTx/>
                        <a:buSzTx/>
                        <a:buFontTx/>
                        <a:buNone/>
                        <a:tabLst/>
                        <a:defRPr/>
                      </a:pPr>
                      <a:endParaRPr lang="en-US" sz="1200" b="1" i="1" dirty="0" smtClean="0">
                        <a:effectLst/>
                        <a:latin typeface="Calibri" panose="020F0502020204030204" pitchFamily="34" charset="0"/>
                        <a:ea typeface="Droid Sans"/>
                        <a:cs typeface="Times New Roman"/>
                      </a:endParaRPr>
                    </a:p>
                    <a:p>
                      <a:pPr marL="0" marR="0" algn="ctr">
                        <a:lnSpc>
                          <a:spcPct val="115000"/>
                        </a:lnSpc>
                        <a:spcBef>
                          <a:spcPts val="0"/>
                        </a:spcBef>
                        <a:spcAft>
                          <a:spcPts val="0"/>
                        </a:spcAft>
                      </a:pPr>
                      <a:r>
                        <a:rPr lang="en-US" sz="1200" b="1" i="1" dirty="0" smtClean="0">
                          <a:effectLst/>
                          <a:latin typeface="Calibri" panose="020F0502020204030204" pitchFamily="34" charset="0"/>
                          <a:ea typeface="Droid Sans"/>
                          <a:cs typeface="Times New Roman"/>
                        </a:rPr>
                        <a:t>1895.5</a:t>
                      </a:r>
                      <a:endParaRPr lang="en-US" sz="1200" b="1" i="1" dirty="0" smtClean="0">
                        <a:effectLst/>
                        <a:latin typeface="Calibri" panose="020F0502020204030204" pitchFamily="34" charset="0"/>
                        <a:ea typeface="Droid Sans"/>
                        <a:cs typeface="Times New Roman"/>
                      </a:endParaRPr>
                    </a:p>
                  </a:txBody>
                  <a:tcPr marL="68580" marR="68580" marT="0" marB="0"/>
                </a:tc>
                <a:tc>
                  <a:txBody>
                    <a:bodyPr/>
                    <a:lstStyle/>
                    <a:p>
                      <a:pPr marL="0" marR="0" algn="ctr">
                        <a:lnSpc>
                          <a:spcPct val="200000"/>
                        </a:lnSpc>
                        <a:spcBef>
                          <a:spcPts val="0"/>
                        </a:spcBef>
                        <a:spcAft>
                          <a:spcPts val="1000"/>
                        </a:spcAft>
                      </a:pPr>
                      <a:r>
                        <a:rPr lang="en-US" sz="1200" b="1" i="1" dirty="0">
                          <a:effectLst/>
                          <a:latin typeface="Calibri" panose="020F0502020204030204" pitchFamily="34" charset="0"/>
                        </a:rPr>
                        <a:t>941</a:t>
                      </a:r>
                      <a:endParaRPr lang="en-US" sz="1200" b="1" i="1" dirty="0">
                        <a:effectLst/>
                        <a:latin typeface="Calibri" panose="020F0502020204030204" pitchFamily="34" charset="0"/>
                        <a:ea typeface="Droid Sans"/>
                        <a:cs typeface="Times New Roman"/>
                      </a:endParaRPr>
                    </a:p>
                  </a:txBody>
                  <a:tcPr marL="68580" marR="68580" marT="0" marB="0"/>
                </a:tc>
              </a:tr>
            </a:tbl>
          </a:graphicData>
        </a:graphic>
      </p:graphicFrame>
      <p:sp>
        <p:nvSpPr>
          <p:cNvPr id="5" name="Rectangle 4"/>
          <p:cNvSpPr/>
          <p:nvPr/>
        </p:nvSpPr>
        <p:spPr>
          <a:xfrm>
            <a:off x="609600" y="4800600"/>
            <a:ext cx="7239000" cy="646331"/>
          </a:xfrm>
          <a:prstGeom prst="rect">
            <a:avLst/>
          </a:prstGeom>
        </p:spPr>
        <p:txBody>
          <a:bodyPr wrap="square">
            <a:spAutoFit/>
          </a:bodyPr>
          <a:lstStyle/>
          <a:p>
            <a:r>
              <a:rPr lang="en-US" i="1" dirty="0" smtClean="0">
                <a:solidFill>
                  <a:schemeClr val="bg1"/>
                </a:solidFill>
                <a:latin typeface="Calibri" panose="020F0502020204030204" pitchFamily="34" charset="0"/>
              </a:rPr>
              <a:t>Statistics of Grain size distribution for different grain sizes. All units are in voxels. Grain Volume is </a:t>
            </a:r>
            <a:r>
              <a:rPr lang="en-US" i="1" dirty="0" err="1" smtClean="0">
                <a:solidFill>
                  <a:schemeClr val="bg1"/>
                </a:solidFill>
                <a:latin typeface="Calibri" panose="020F0502020204030204" pitchFamily="34" charset="0"/>
              </a:rPr>
              <a:t>100x100x100</a:t>
            </a:r>
            <a:r>
              <a:rPr lang="en-US" i="1" dirty="0" smtClean="0">
                <a:solidFill>
                  <a:schemeClr val="bg1"/>
                </a:solidFill>
                <a:latin typeface="Calibri" panose="020F0502020204030204" pitchFamily="34" charset="0"/>
              </a:rPr>
              <a:t> in all cases.</a:t>
            </a:r>
            <a:endParaRPr lang="en-US"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7385607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p:nvPr/>
        </p:nvPicPr>
        <p:blipFill>
          <a:blip r:embed="rId2"/>
          <a:stretch>
            <a:fillRect/>
          </a:stretch>
        </p:blipFill>
        <p:spPr bwMode="auto">
          <a:xfrm>
            <a:off x="510611" y="1600200"/>
            <a:ext cx="6857999" cy="4175760"/>
          </a:xfrm>
          <a:prstGeom prst="rect">
            <a:avLst/>
          </a:prstGeom>
          <a:noFill/>
          <a:ln w="9525">
            <a:noFill/>
            <a:miter lim="800000"/>
            <a:headEnd/>
            <a:tailEnd/>
          </a:ln>
        </p:spPr>
      </p:pic>
      <p:sp>
        <p:nvSpPr>
          <p:cNvPr id="6" name="TextBox 5"/>
          <p:cNvSpPr txBox="1"/>
          <p:nvPr/>
        </p:nvSpPr>
        <p:spPr>
          <a:xfrm>
            <a:off x="381000" y="838200"/>
            <a:ext cx="3417667" cy="523220"/>
          </a:xfrm>
          <a:prstGeom prst="rect">
            <a:avLst/>
          </a:prstGeom>
          <a:noFill/>
        </p:spPr>
        <p:txBody>
          <a:bodyPr wrap="none" rtlCol="0">
            <a:spAutoFit/>
          </a:bodyPr>
          <a:lstStyle/>
          <a:p>
            <a:r>
              <a:rPr lang="en-US" sz="2800" dirty="0" smtClean="0">
                <a:solidFill>
                  <a:schemeClr val="bg1"/>
                </a:solidFill>
                <a:latin typeface="Calibri" panose="020F0502020204030204" pitchFamily="34" charset="0"/>
              </a:rPr>
              <a:t>Grain Size Distribution</a:t>
            </a:r>
            <a:endParaRPr lang="en-US" sz="2800" dirty="0">
              <a:solidFill>
                <a:schemeClr val="bg1"/>
              </a:solidFill>
              <a:latin typeface="Calibri" panose="020F0502020204030204" pitchFamily="34" charset="0"/>
            </a:endParaRPr>
          </a:p>
        </p:txBody>
      </p:sp>
      <p:sp>
        <p:nvSpPr>
          <p:cNvPr id="7" name="TextBox 6"/>
          <p:cNvSpPr txBox="1"/>
          <p:nvPr/>
        </p:nvSpPr>
        <p:spPr>
          <a:xfrm>
            <a:off x="762001" y="5879068"/>
            <a:ext cx="6781800" cy="646331"/>
          </a:xfrm>
          <a:prstGeom prst="rect">
            <a:avLst/>
          </a:prstGeom>
          <a:noFill/>
        </p:spPr>
        <p:txBody>
          <a:bodyPr wrap="square" rtlCol="0">
            <a:spAutoFit/>
          </a:bodyPr>
          <a:lstStyle/>
          <a:p>
            <a:r>
              <a:rPr lang="en-US" i="1" dirty="0" smtClean="0">
                <a:solidFill>
                  <a:schemeClr val="bg1"/>
                </a:solidFill>
                <a:latin typeface="Calibri" panose="020F0502020204030204" pitchFamily="34" charset="0"/>
              </a:rPr>
              <a:t> Figure: Distribution of 20, 50 ,100 grains created from  nuclei coordinates from C++ random number generator.</a:t>
            </a:r>
            <a:endParaRPr lang="en-US"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229646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714652"/>
            <a:ext cx="2867452" cy="523220"/>
          </a:xfrm>
          <a:prstGeom prst="rect">
            <a:avLst/>
          </a:prstGeom>
          <a:noFill/>
        </p:spPr>
        <p:txBody>
          <a:bodyPr wrap="none" rtlCol="0">
            <a:spAutoFit/>
          </a:bodyPr>
          <a:lstStyle/>
          <a:p>
            <a:r>
              <a:rPr lang="en-US" sz="2800" dirty="0" smtClean="0">
                <a:solidFill>
                  <a:schemeClr val="bg1"/>
                </a:solidFill>
                <a:latin typeface="Calibri" panose="020F0502020204030204" pitchFamily="34" charset="0"/>
              </a:rPr>
              <a:t>Effect of Grain size</a:t>
            </a:r>
            <a:endParaRPr lang="en-US" sz="2800" dirty="0">
              <a:solidFill>
                <a:schemeClr val="bg1"/>
              </a:solidFill>
              <a:latin typeface="Calibri" panose="020F050202020403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71188"/>
            <a:ext cx="2895600" cy="285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550" y="2851213"/>
            <a:ext cx="28956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6200" y="5939161"/>
            <a:ext cx="8458200" cy="646331"/>
          </a:xfrm>
          <a:prstGeom prst="rect">
            <a:avLst/>
          </a:prstGeom>
        </p:spPr>
        <p:txBody>
          <a:bodyPr wrap="square">
            <a:spAutoFit/>
          </a:bodyPr>
          <a:lstStyle/>
          <a:p>
            <a:r>
              <a:rPr lang="en-US" i="1" dirty="0" smtClean="0">
                <a:solidFill>
                  <a:schemeClr val="bg1"/>
                </a:solidFill>
                <a:latin typeface="Calibri" panose="020F0502020204030204" pitchFamily="34" charset="0"/>
              </a:rPr>
              <a:t> </a:t>
            </a:r>
            <a:r>
              <a:rPr lang="en-US" dirty="0">
                <a:solidFill>
                  <a:schemeClr val="bg1"/>
                </a:solidFill>
                <a:latin typeface="Calibri" panose="020F0502020204030204" pitchFamily="34" charset="0"/>
              </a:rPr>
              <a:t>Grain Boundary </a:t>
            </a:r>
            <a:r>
              <a:rPr lang="en-US" dirty="0" smtClean="0">
                <a:solidFill>
                  <a:schemeClr val="bg1"/>
                </a:solidFill>
                <a:latin typeface="Calibri" panose="020F0502020204030204" pitchFamily="34" charset="0"/>
              </a:rPr>
              <a:t>: 	      </a:t>
            </a:r>
            <a:r>
              <a:rPr lang="en-US" i="1" dirty="0" smtClean="0">
                <a:solidFill>
                  <a:schemeClr val="bg1"/>
                </a:solidFill>
                <a:latin typeface="Calibri" panose="020F0502020204030204" pitchFamily="34" charset="0"/>
              </a:rPr>
              <a:t>1)100 </a:t>
            </a:r>
            <a:r>
              <a:rPr lang="en-US" i="1" dirty="0">
                <a:solidFill>
                  <a:schemeClr val="bg1"/>
                </a:solidFill>
                <a:latin typeface="Calibri" panose="020F0502020204030204" pitchFamily="34" charset="0"/>
              </a:rPr>
              <a:t>grain </a:t>
            </a:r>
            <a:r>
              <a:rPr lang="en-US" i="1" dirty="0" smtClean="0">
                <a:solidFill>
                  <a:schemeClr val="bg1"/>
                </a:solidFill>
                <a:latin typeface="Calibri" panose="020F0502020204030204" pitchFamily="34" charset="0"/>
              </a:rPr>
              <a:t>         	                 2)1000 </a:t>
            </a:r>
            <a:r>
              <a:rPr lang="en-US" i="1" dirty="0">
                <a:solidFill>
                  <a:schemeClr val="bg1"/>
                </a:solidFill>
                <a:latin typeface="Calibri" panose="020F0502020204030204" pitchFamily="34" charset="0"/>
              </a:rPr>
              <a:t>grain </a:t>
            </a:r>
            <a:endParaRPr lang="en-US" i="1" dirty="0" smtClean="0">
              <a:solidFill>
                <a:schemeClr val="bg1"/>
              </a:solidFill>
              <a:latin typeface="Calibri" panose="020F0502020204030204" pitchFamily="34" charset="0"/>
            </a:endParaRPr>
          </a:p>
          <a:p>
            <a:r>
              <a:rPr lang="en-US" i="1" dirty="0" smtClean="0">
                <a:solidFill>
                  <a:schemeClr val="bg1"/>
                </a:solidFill>
                <a:latin typeface="Calibri" panose="020F0502020204030204" pitchFamily="34" charset="0"/>
              </a:rPr>
              <a:t>In a </a:t>
            </a:r>
            <a:r>
              <a:rPr lang="en-US" i="1" dirty="0" err="1" smtClean="0">
                <a:solidFill>
                  <a:schemeClr val="bg1"/>
                </a:solidFill>
                <a:latin typeface="Calibri" panose="020F0502020204030204" pitchFamily="34" charset="0"/>
              </a:rPr>
              <a:t>100x100x100</a:t>
            </a:r>
            <a:r>
              <a:rPr lang="en-US" i="1" dirty="0" smtClean="0">
                <a:solidFill>
                  <a:schemeClr val="bg1"/>
                </a:solidFill>
                <a:latin typeface="Calibri" panose="020F0502020204030204" pitchFamily="34" charset="0"/>
              </a:rPr>
              <a:t> system.</a:t>
            </a:r>
            <a:endParaRPr lang="en-US" i="1" dirty="0">
              <a:solidFill>
                <a:schemeClr val="bg1"/>
              </a:solidFill>
              <a:latin typeface="Calibri" panose="020F0502020204030204" pitchFamily="34" charset="0"/>
            </a:endParaRPr>
          </a:p>
        </p:txBody>
      </p:sp>
      <p:sp>
        <p:nvSpPr>
          <p:cNvPr id="6" name="Rectangle 5"/>
          <p:cNvSpPr/>
          <p:nvPr/>
        </p:nvSpPr>
        <p:spPr>
          <a:xfrm>
            <a:off x="457199" y="1600200"/>
            <a:ext cx="7169655" cy="923330"/>
          </a:xfrm>
          <a:prstGeom prst="rect">
            <a:avLst/>
          </a:prstGeom>
        </p:spPr>
        <p:txBody>
          <a:bodyPr wrap="none">
            <a:spAutoFit/>
          </a:bodyPr>
          <a:lstStyle/>
          <a:p>
            <a:pPr marL="285750" indent="-285750">
              <a:buFont typeface="Arial" panose="020B0604020202020204" pitchFamily="34" charset="0"/>
              <a:buChar char="•"/>
            </a:pPr>
            <a:r>
              <a:rPr lang="en-US" dirty="0" smtClean="0">
                <a:solidFill>
                  <a:schemeClr val="bg1"/>
                </a:solidFill>
                <a:latin typeface="Calibri" panose="020F0502020204030204" pitchFamily="34" charset="0"/>
              </a:rPr>
              <a:t>Grain Boundary Diffusion </a:t>
            </a:r>
            <a:r>
              <a:rPr lang="en-US" dirty="0">
                <a:solidFill>
                  <a:schemeClr val="bg1"/>
                </a:solidFill>
                <a:latin typeface="Calibri" panose="020F0502020204030204" pitchFamily="34" charset="0"/>
              </a:rPr>
              <a:t>is the primary </a:t>
            </a:r>
            <a:r>
              <a:rPr lang="en-US" dirty="0" smtClean="0">
                <a:solidFill>
                  <a:schemeClr val="bg1"/>
                </a:solidFill>
                <a:latin typeface="Calibri" panose="020F0502020204030204" pitchFamily="34" charset="0"/>
              </a:rPr>
              <a:t>mechanism.</a:t>
            </a: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Small grain size= more grain boundaries=more grain boundary diffusion.</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337285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2"/>
          <p:cNvPicPr/>
          <p:nvPr/>
        </p:nvPicPr>
        <p:blipFill>
          <a:blip r:embed="rId2"/>
          <a:stretch>
            <a:fillRect/>
          </a:stretch>
        </p:blipFill>
        <p:spPr>
          <a:xfrm>
            <a:off x="414171" y="2303184"/>
            <a:ext cx="3755520" cy="3657240"/>
          </a:xfrm>
          <a:prstGeom prst="rect">
            <a:avLst/>
          </a:prstGeom>
          <a:ln>
            <a:noFill/>
          </a:ln>
        </p:spPr>
      </p:pic>
      <p:sp>
        <p:nvSpPr>
          <p:cNvPr id="193" name="TextShape 1"/>
          <p:cNvSpPr txBox="1"/>
          <p:nvPr/>
        </p:nvSpPr>
        <p:spPr>
          <a:xfrm>
            <a:off x="221942" y="381000"/>
            <a:ext cx="8228880" cy="1142640"/>
          </a:xfrm>
          <a:prstGeom prst="rect">
            <a:avLst/>
          </a:prstGeom>
        </p:spPr>
        <p:txBody>
          <a:bodyPr lIns="90000" tIns="46800" rIns="90000" bIns="46800" anchor="ctr"/>
          <a:lstStyle/>
          <a:p>
            <a:pPr>
              <a:lnSpc>
                <a:spcPct val="90000"/>
              </a:lnSpc>
            </a:pPr>
            <a:r>
              <a:rPr lang="en-US" sz="3200" dirty="0">
                <a:solidFill>
                  <a:srgbClr val="FFFFFF"/>
                </a:solidFill>
                <a:latin typeface="Calibri"/>
              </a:rPr>
              <a:t>Tracking the </a:t>
            </a:r>
            <a:r>
              <a:rPr lang="en-US" sz="3200" dirty="0" smtClean="0">
                <a:solidFill>
                  <a:srgbClr val="FFFFFF"/>
                </a:solidFill>
                <a:latin typeface="Calibri"/>
              </a:rPr>
              <a:t>diffusion</a:t>
            </a:r>
            <a:endParaRPr dirty="0"/>
          </a:p>
        </p:txBody>
      </p:sp>
      <p:sp>
        <p:nvSpPr>
          <p:cNvPr id="2" name="Rectangle 1"/>
          <p:cNvSpPr/>
          <p:nvPr/>
        </p:nvSpPr>
        <p:spPr>
          <a:xfrm>
            <a:off x="609600" y="1905000"/>
            <a:ext cx="3041538" cy="369332"/>
          </a:xfrm>
          <a:prstGeom prst="rect">
            <a:avLst/>
          </a:prstGeom>
        </p:spPr>
        <p:txBody>
          <a:bodyPr wrap="none">
            <a:spAutoFit/>
          </a:bodyPr>
          <a:lstStyle/>
          <a:p>
            <a:r>
              <a:rPr lang="en-US" i="1" dirty="0" smtClean="0">
                <a:solidFill>
                  <a:schemeClr val="bg1"/>
                </a:solidFill>
                <a:latin typeface="Calibri" panose="020F0502020204030204" pitchFamily="34" charset="0"/>
              </a:rPr>
              <a:t>Void formation at cathode end</a:t>
            </a:r>
            <a:endParaRPr lang="en-US" i="1" dirty="0">
              <a:solidFill>
                <a:schemeClr val="bg1"/>
              </a:solidFill>
              <a:latin typeface="Calibri" panose="020F0502020204030204" pitchFamily="34" charset="0"/>
            </a:endParaRPr>
          </a:p>
        </p:txBody>
      </p:sp>
      <p:sp>
        <p:nvSpPr>
          <p:cNvPr id="3" name="Rectangle 2"/>
          <p:cNvSpPr/>
          <p:nvPr/>
        </p:nvSpPr>
        <p:spPr>
          <a:xfrm>
            <a:off x="965148" y="6019800"/>
            <a:ext cx="1237839" cy="369332"/>
          </a:xfrm>
          <a:prstGeom prst="rect">
            <a:avLst/>
          </a:prstGeom>
        </p:spPr>
        <p:txBody>
          <a:bodyPr wrap="none">
            <a:spAutoFit/>
          </a:bodyPr>
          <a:lstStyle/>
          <a:p>
            <a:r>
              <a:rPr lang="en-US" i="1" dirty="0" smtClean="0">
                <a:solidFill>
                  <a:schemeClr val="bg1"/>
                </a:solidFill>
                <a:latin typeface="Calibri" panose="020F0502020204030204" pitchFamily="34" charset="0"/>
              </a:rPr>
              <a:t>Anode  </a:t>
            </a:r>
            <a:r>
              <a:rPr lang="en-US" i="1" dirty="0">
                <a:solidFill>
                  <a:schemeClr val="bg1"/>
                </a:solidFill>
                <a:latin typeface="Calibri" panose="020F0502020204030204" pitchFamily="34" charset="0"/>
              </a:rPr>
              <a:t>end</a:t>
            </a:r>
            <a:endParaRPr lang="en-US"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31199370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76200" y="609600"/>
            <a:ext cx="8457480" cy="1142280"/>
          </a:xfrm>
          <a:prstGeom prst="rect">
            <a:avLst/>
          </a:prstGeom>
          <a:noFill/>
          <a:ln>
            <a:noFill/>
          </a:ln>
        </p:spPr>
        <p:txBody>
          <a:bodyPr lIns="90000" tIns="45000" rIns="90000" bIns="45000" anchor="ctr"/>
          <a:lstStyle/>
          <a:p>
            <a:r>
              <a:rPr lang="en-US" sz="4000" dirty="0">
                <a:solidFill>
                  <a:srgbClr val="FFFFFF"/>
                </a:solidFill>
                <a:latin typeface="Calibri"/>
              </a:rPr>
              <a:t>Implications of research</a:t>
            </a:r>
            <a:endParaRPr dirty="0"/>
          </a:p>
          <a:p>
            <a:pPr>
              <a:lnSpc>
                <a:spcPct val="100000"/>
              </a:lnSpc>
            </a:pPr>
            <a:endParaRPr dirty="0"/>
          </a:p>
        </p:txBody>
      </p:sp>
      <p:sp>
        <p:nvSpPr>
          <p:cNvPr id="198" name="CustomShape 2"/>
          <p:cNvSpPr/>
          <p:nvPr/>
        </p:nvSpPr>
        <p:spPr>
          <a:xfrm>
            <a:off x="228960" y="1828800"/>
            <a:ext cx="8914680" cy="4906080"/>
          </a:xfrm>
          <a:prstGeom prst="rect">
            <a:avLst/>
          </a:prstGeom>
          <a:noFill/>
          <a:ln>
            <a:noFill/>
          </a:ln>
        </p:spPr>
        <p:txBody>
          <a:bodyPr lIns="90000" tIns="45000" rIns="90000" bIns="45000"/>
          <a:lstStyle/>
          <a:p>
            <a:pPr>
              <a:lnSpc>
                <a:spcPct val="100000"/>
              </a:lnSpc>
              <a:buFont typeface="Arial"/>
              <a:buChar char="•"/>
            </a:pPr>
            <a:r>
              <a:rPr lang="en-US" sz="2000" dirty="0">
                <a:solidFill>
                  <a:srgbClr val="FFFFFF"/>
                </a:solidFill>
                <a:latin typeface="Calibri"/>
              </a:rPr>
              <a:t>The morphology of voids in lead free solders  can be studied by varying grain size, grain orientation and other grain parameters.</a:t>
            </a:r>
            <a:endParaRPr dirty="0"/>
          </a:p>
          <a:p>
            <a:pPr>
              <a:lnSpc>
                <a:spcPct val="100000"/>
              </a:lnSpc>
            </a:pPr>
            <a:endParaRPr dirty="0"/>
          </a:p>
          <a:p>
            <a:pPr>
              <a:lnSpc>
                <a:spcPct val="100000"/>
              </a:lnSpc>
              <a:buFont typeface="Arial"/>
              <a:buChar char="•"/>
            </a:pPr>
            <a:r>
              <a:rPr lang="en-US" sz="2000" dirty="0">
                <a:solidFill>
                  <a:srgbClr val="FFFFFF"/>
                </a:solidFill>
                <a:latin typeface="Calibri"/>
              </a:rPr>
              <a:t>The conditions for minimum electromigration damage can be determined.</a:t>
            </a:r>
            <a:endParaRPr dirty="0"/>
          </a:p>
          <a:p>
            <a:pPr>
              <a:lnSpc>
                <a:spcPct val="100000"/>
              </a:lnSpc>
            </a:pPr>
            <a:endParaRPr dirty="0"/>
          </a:p>
          <a:p>
            <a:pPr>
              <a:lnSpc>
                <a:spcPct val="100000"/>
              </a:lnSpc>
              <a:buFont typeface="Arial"/>
              <a:buChar char="•"/>
            </a:pPr>
            <a:r>
              <a:rPr lang="en-US" sz="2000" dirty="0">
                <a:solidFill>
                  <a:srgbClr val="FFFFFF"/>
                </a:solidFill>
                <a:latin typeface="Calibri"/>
              </a:rPr>
              <a:t>These conditions can be used in practical solder design. This can help minimize electromigration damage and improve solder life.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99800" y="609600"/>
            <a:ext cx="8457480" cy="1142280"/>
          </a:xfrm>
          <a:prstGeom prst="rect">
            <a:avLst/>
          </a:prstGeom>
          <a:noFill/>
          <a:ln>
            <a:noFill/>
          </a:ln>
        </p:spPr>
        <p:txBody>
          <a:bodyPr lIns="90000" tIns="45000" rIns="90000" bIns="45000" anchor="ctr"/>
          <a:lstStyle/>
          <a:p>
            <a:r>
              <a:rPr lang="en-US" sz="4000" dirty="0">
                <a:solidFill>
                  <a:srgbClr val="FFFFFF"/>
                </a:solidFill>
                <a:latin typeface="Calibri"/>
              </a:rPr>
              <a:t>Conclusions</a:t>
            </a:r>
            <a:endParaRPr dirty="0"/>
          </a:p>
          <a:p>
            <a:pPr>
              <a:lnSpc>
                <a:spcPct val="100000"/>
              </a:lnSpc>
            </a:pPr>
            <a:endParaRPr dirty="0"/>
          </a:p>
        </p:txBody>
      </p:sp>
      <p:sp>
        <p:nvSpPr>
          <p:cNvPr id="204" name="CustomShape 2"/>
          <p:cNvSpPr/>
          <p:nvPr/>
        </p:nvSpPr>
        <p:spPr>
          <a:xfrm>
            <a:off x="199800" y="1845827"/>
            <a:ext cx="4074814" cy="4906080"/>
          </a:xfrm>
          <a:prstGeom prst="rect">
            <a:avLst/>
          </a:prstGeom>
          <a:noFill/>
          <a:ln>
            <a:noFill/>
          </a:ln>
        </p:spPr>
        <p:txBody>
          <a:bodyPr lIns="90000" tIns="45000" rIns="90000" bIns="45000"/>
          <a:lstStyle/>
          <a:p>
            <a:pPr>
              <a:lnSpc>
                <a:spcPct val="100000"/>
              </a:lnSpc>
            </a:pPr>
            <a:r>
              <a:rPr lang="en-US" sz="2000" b="1" u="sng" dirty="0">
                <a:solidFill>
                  <a:schemeClr val="bg1">
                    <a:lumMod val="95000"/>
                  </a:schemeClr>
                </a:solidFill>
                <a:latin typeface="Calibri" panose="020F0502020204030204" pitchFamily="34" charset="0"/>
              </a:rPr>
              <a:t>WHAT THE MODEL CAN DO</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dirty="0">
                <a:solidFill>
                  <a:schemeClr val="bg1">
                    <a:lumMod val="95000"/>
                  </a:schemeClr>
                </a:solidFill>
                <a:latin typeface="Calibri" panose="020F0502020204030204" pitchFamily="34" charset="0"/>
              </a:rPr>
              <a:t>A new approach to study  EM void  </a:t>
            </a:r>
          </a:p>
          <a:p>
            <a:pPr>
              <a:lnSpc>
                <a:spcPct val="100000"/>
              </a:lnSpc>
            </a:pPr>
            <a:r>
              <a:rPr lang="en-US" sz="2000" dirty="0">
                <a:solidFill>
                  <a:schemeClr val="bg1">
                    <a:lumMod val="95000"/>
                  </a:schemeClr>
                </a:solidFill>
                <a:latin typeface="Calibri" panose="020F0502020204030204" pitchFamily="34" charset="0"/>
              </a:rPr>
              <a:t>      formation. </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b="1" u="sng" dirty="0">
                <a:solidFill>
                  <a:schemeClr val="bg1">
                    <a:lumMod val="95000"/>
                  </a:schemeClr>
                </a:solidFill>
                <a:latin typeface="Calibri" panose="020F0502020204030204" pitchFamily="34" charset="0"/>
              </a:rPr>
              <a:t>Very flexible  model</a:t>
            </a:r>
            <a:r>
              <a:rPr lang="en-US" sz="2000" b="1" dirty="0">
                <a:solidFill>
                  <a:schemeClr val="bg1">
                    <a:lumMod val="95000"/>
                  </a:schemeClr>
                </a:solidFill>
                <a:latin typeface="Calibri" panose="020F0502020204030204" pitchFamily="34" charset="0"/>
              </a:rPr>
              <a:t>-</a:t>
            </a:r>
            <a:r>
              <a:rPr lang="en-US" sz="2000" dirty="0">
                <a:solidFill>
                  <a:schemeClr val="bg1">
                    <a:lumMod val="95000"/>
                  </a:schemeClr>
                </a:solidFill>
                <a:latin typeface="Calibri" panose="020F0502020204030204" pitchFamily="34" charset="0"/>
              </a:rPr>
              <a:t>Explore EM varying different parameters.</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dirty="0">
                <a:solidFill>
                  <a:schemeClr val="bg1">
                    <a:lumMod val="95000"/>
                  </a:schemeClr>
                </a:solidFill>
                <a:latin typeface="Calibri" panose="020F0502020204030204" pitchFamily="34" charset="0"/>
              </a:rPr>
              <a:t>Visualize the diffusion path of atoms.</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dirty="0">
                <a:solidFill>
                  <a:schemeClr val="bg1">
                    <a:lumMod val="95000"/>
                  </a:schemeClr>
                </a:solidFill>
                <a:latin typeface="Calibri" panose="020F0502020204030204" pitchFamily="34" charset="0"/>
              </a:rPr>
              <a:t>Can be very powerful and  effective- if more mechanisms considerations.</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a:lnSpc>
                <a:spcPct val="100000"/>
              </a:lnSpc>
            </a:pPr>
            <a:endParaRPr lang="en-US" sz="2000" dirty="0">
              <a:solidFill>
                <a:schemeClr val="bg1">
                  <a:lumMod val="95000"/>
                </a:schemeClr>
              </a:solidFill>
              <a:latin typeface="Calibri" panose="020F0502020204030204" pitchFamily="34" charset="0"/>
            </a:endParaRPr>
          </a:p>
          <a:p>
            <a:pPr>
              <a:lnSpc>
                <a:spcPct val="100000"/>
              </a:lnSpc>
            </a:pPr>
            <a:r>
              <a:rPr lang="en-US" sz="2000" b="1" u="sng" dirty="0">
                <a:solidFill>
                  <a:schemeClr val="bg1">
                    <a:lumMod val="95000"/>
                  </a:schemeClr>
                </a:solidFill>
                <a:latin typeface="Calibri" panose="020F0502020204030204" pitchFamily="34" charset="0"/>
              </a:rPr>
              <a:t> </a:t>
            </a:r>
            <a:endParaRPr sz="2000" b="1" u="sng" dirty="0">
              <a:solidFill>
                <a:schemeClr val="bg1">
                  <a:lumMod val="95000"/>
                </a:schemeClr>
              </a:solidFill>
              <a:latin typeface="Calibri" panose="020F0502020204030204" pitchFamily="34" charset="0"/>
            </a:endParaRPr>
          </a:p>
        </p:txBody>
      </p:sp>
      <p:sp>
        <p:nvSpPr>
          <p:cNvPr id="4" name="CustomShape 2"/>
          <p:cNvSpPr/>
          <p:nvPr/>
        </p:nvSpPr>
        <p:spPr>
          <a:xfrm>
            <a:off x="4876800" y="1828440"/>
            <a:ext cx="4343400" cy="4906080"/>
          </a:xfrm>
          <a:prstGeom prst="rect">
            <a:avLst/>
          </a:prstGeom>
          <a:noFill/>
          <a:ln>
            <a:noFill/>
          </a:ln>
        </p:spPr>
        <p:txBody>
          <a:bodyPr lIns="90000" tIns="45000" rIns="90000" bIns="45000"/>
          <a:lstStyle/>
          <a:p>
            <a:pPr>
              <a:lnSpc>
                <a:spcPct val="100000"/>
              </a:lnSpc>
            </a:pPr>
            <a:r>
              <a:rPr lang="en-US" sz="2000" b="1" u="sng" dirty="0">
                <a:solidFill>
                  <a:schemeClr val="bg1">
                    <a:lumMod val="95000"/>
                  </a:schemeClr>
                </a:solidFill>
                <a:latin typeface="Calibri" panose="020F0502020204030204" pitchFamily="34" charset="0"/>
              </a:rPr>
              <a:t>AREAS TO IMPROVE</a:t>
            </a:r>
          </a:p>
          <a:p>
            <a:pPr>
              <a:lnSpc>
                <a:spcPct val="100000"/>
              </a:lnSpc>
            </a:pPr>
            <a:endParaRPr lang="en-US" sz="2000" b="1" u="sng"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dirty="0">
                <a:solidFill>
                  <a:schemeClr val="bg1">
                    <a:lumMod val="95000"/>
                  </a:schemeClr>
                </a:solidFill>
                <a:latin typeface="Calibri" panose="020F0502020204030204" pitchFamily="34" charset="0"/>
              </a:rPr>
              <a:t>Model the  mode 2 failure – Role played by Copper/Nickel UBM. </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b="1" dirty="0">
                <a:solidFill>
                  <a:schemeClr val="bg1">
                    <a:lumMod val="95000"/>
                  </a:schemeClr>
                </a:solidFill>
                <a:latin typeface="Calibri" panose="020F0502020204030204" pitchFamily="34" charset="0"/>
              </a:rPr>
              <a:t>Joule heating- </a:t>
            </a:r>
            <a:r>
              <a:rPr lang="en-US" sz="2000" dirty="0">
                <a:solidFill>
                  <a:schemeClr val="bg1">
                    <a:lumMod val="95000"/>
                  </a:schemeClr>
                </a:solidFill>
                <a:latin typeface="Calibri" panose="020F0502020204030204" pitchFamily="34" charset="0"/>
              </a:rPr>
              <a:t>effect of temperature  </a:t>
            </a:r>
          </a:p>
          <a:p>
            <a:pPr>
              <a:lnSpc>
                <a:spcPct val="100000"/>
              </a:lnSpc>
            </a:pPr>
            <a:r>
              <a:rPr lang="en-US" sz="2000" dirty="0">
                <a:solidFill>
                  <a:schemeClr val="bg1">
                    <a:lumMod val="95000"/>
                  </a:schemeClr>
                </a:solidFill>
                <a:latin typeface="Calibri" panose="020F0502020204030204" pitchFamily="34" charset="0"/>
              </a:rPr>
              <a:t>     on the microstructure.</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dirty="0">
                <a:solidFill>
                  <a:schemeClr val="bg1">
                    <a:lumMod val="95000"/>
                  </a:schemeClr>
                </a:solidFill>
                <a:latin typeface="Calibri" panose="020F0502020204030204" pitchFamily="34" charset="0"/>
              </a:rPr>
              <a:t>Make a dynamic microstructure instead of a static one.</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r>
              <a:rPr lang="en-US" sz="2000" dirty="0">
                <a:solidFill>
                  <a:schemeClr val="bg1">
                    <a:lumMod val="95000"/>
                  </a:schemeClr>
                </a:solidFill>
                <a:latin typeface="Calibri" panose="020F0502020204030204" pitchFamily="34" charset="0"/>
              </a:rPr>
              <a:t>Consider grain orientation/rotation of copper.</a:t>
            </a: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marL="342900" indent="-342900">
              <a:lnSpc>
                <a:spcPct val="100000"/>
              </a:lnSpc>
              <a:buFont typeface="Arial" panose="020B0604020202020204" pitchFamily="34" charset="0"/>
              <a:buChar char="•"/>
            </a:pPr>
            <a:endParaRPr lang="en-US" sz="2000" dirty="0">
              <a:solidFill>
                <a:schemeClr val="bg1">
                  <a:lumMod val="95000"/>
                </a:schemeClr>
              </a:solidFill>
              <a:latin typeface="Calibri" panose="020F0502020204030204" pitchFamily="34" charset="0"/>
            </a:endParaRPr>
          </a:p>
          <a:p>
            <a:pPr>
              <a:lnSpc>
                <a:spcPct val="100000"/>
              </a:lnSpc>
            </a:pPr>
            <a:r>
              <a:rPr lang="en-US" sz="2000" dirty="0">
                <a:solidFill>
                  <a:schemeClr val="bg1">
                    <a:lumMod val="95000"/>
                  </a:schemeClr>
                </a:solidFill>
                <a:latin typeface="Calibri" panose="020F0502020204030204" pitchFamily="34" charset="0"/>
              </a:rPr>
              <a:t> </a:t>
            </a:r>
          </a:p>
          <a:p>
            <a:pPr>
              <a:lnSpc>
                <a:spcPct val="100000"/>
              </a:lnSpc>
            </a:pPr>
            <a:endParaRPr lang="en-US" sz="2000" dirty="0">
              <a:solidFill>
                <a:schemeClr val="bg1">
                  <a:lumMod val="95000"/>
                </a:schemeClr>
              </a:solidFill>
              <a:latin typeface="Calibri" panose="020F0502020204030204" pitchFamily="34" charset="0"/>
            </a:endParaRPr>
          </a:p>
          <a:p>
            <a:pPr>
              <a:lnSpc>
                <a:spcPct val="100000"/>
              </a:lnSpc>
            </a:pPr>
            <a:endParaRPr lang="en-US" sz="2000" dirty="0">
              <a:solidFill>
                <a:schemeClr val="bg1">
                  <a:lumMod val="95000"/>
                </a:schemeClr>
              </a:solidFill>
              <a:latin typeface="Calibri" panose="020F0502020204030204" pitchFamily="34" charset="0"/>
            </a:endParaRPr>
          </a:p>
          <a:p>
            <a:pPr>
              <a:lnSpc>
                <a:spcPct val="100000"/>
              </a:lnSpc>
            </a:pPr>
            <a:endParaRPr sz="2000" dirty="0">
              <a:solidFill>
                <a:schemeClr val="bg1">
                  <a:lumMod val="95000"/>
                </a:schemeClr>
              </a:solid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772040" cy="1469880"/>
          </a:xfrm>
        </p:spPr>
        <p:txBody>
          <a:bodyPr/>
          <a:lstStyle/>
          <a:p>
            <a:r>
              <a:rPr lang="en-US" sz="2800" dirty="0">
                <a:solidFill>
                  <a:schemeClr val="bg1"/>
                </a:solidFill>
              </a:rPr>
              <a:t>  Future  Work</a:t>
            </a:r>
          </a:p>
        </p:txBody>
      </p:sp>
      <p:sp>
        <p:nvSpPr>
          <p:cNvPr id="7" name="Rectangle 6"/>
          <p:cNvSpPr/>
          <p:nvPr/>
        </p:nvSpPr>
        <p:spPr>
          <a:xfrm>
            <a:off x="296502" y="1668855"/>
            <a:ext cx="8839199" cy="2585323"/>
          </a:xfrm>
          <a:prstGeom prst="rect">
            <a:avLst/>
          </a:prstGeom>
        </p:spPr>
        <p:txBody>
          <a:bodyPr wrap="square">
            <a:spAutoFit/>
          </a:bodyPr>
          <a:lstStyle/>
          <a:p>
            <a:pPr marL="285750" indent="-285750">
              <a:buFont typeface="Arial" panose="020B0604020202020204" pitchFamily="34" charset="0"/>
              <a:buChar char="•"/>
            </a:pPr>
            <a:r>
              <a:rPr lang="en-US" b="1" dirty="0">
                <a:solidFill>
                  <a:schemeClr val="bg1"/>
                </a:solidFill>
                <a:latin typeface="Calibri" panose="020F0502020204030204" pitchFamily="34" charset="0"/>
              </a:rPr>
              <a:t>Machine Learning- </a:t>
            </a:r>
            <a:r>
              <a:rPr lang="en-US" dirty="0">
                <a:solidFill>
                  <a:schemeClr val="bg1"/>
                </a:solidFill>
                <a:latin typeface="Calibri" panose="020F0502020204030204" pitchFamily="34" charset="0"/>
              </a:rPr>
              <a:t>Use of supervised training to understand trends that favor void formation.</a:t>
            </a:r>
          </a:p>
          <a:p>
            <a:pPr marL="285750" indent="-285750">
              <a:buFont typeface="Arial" panose="020B0604020202020204" pitchFamily="34" charset="0"/>
              <a:buChar char="•"/>
            </a:pPr>
            <a:r>
              <a:rPr lang="en-US" dirty="0">
                <a:solidFill>
                  <a:schemeClr val="bg1"/>
                </a:solidFill>
                <a:latin typeface="Calibri" panose="020F0502020204030204" pitchFamily="34" charset="0"/>
              </a:rPr>
              <a:t>Train a model  through supervised learning.</a:t>
            </a:r>
          </a:p>
          <a:p>
            <a:pPr marL="285750" indent="-285750">
              <a:buFont typeface="Arial" panose="020B0604020202020204" pitchFamily="34" charset="0"/>
              <a:buChar char="•"/>
            </a:pPr>
            <a:r>
              <a:rPr lang="en-US" dirty="0">
                <a:solidFill>
                  <a:schemeClr val="bg1"/>
                </a:solidFill>
                <a:latin typeface="Calibri" panose="020F0502020204030204" pitchFamily="34" charset="0"/>
              </a:rPr>
              <a:t>With predictors- Number of grains, grain size, orientation and other parameters.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8206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608" y="1603713"/>
            <a:ext cx="7610192" cy="2308324"/>
          </a:xfrm>
          <a:prstGeom prst="rect">
            <a:avLst/>
          </a:prstGeom>
        </p:spPr>
        <p:txBody>
          <a:bodyPr wrap="square">
            <a:spAutoFit/>
          </a:bodyPr>
          <a:lstStyle/>
          <a:p>
            <a:r>
              <a:rPr lang="en-US" i="1" dirty="0" smtClean="0">
                <a:solidFill>
                  <a:schemeClr val="bg1"/>
                </a:solidFill>
                <a:latin typeface="Calibri" panose="020F0502020204030204" pitchFamily="34" charset="0"/>
              </a:rPr>
              <a:t>Electromigration:</a:t>
            </a: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Drifting </a:t>
            </a:r>
            <a:r>
              <a:rPr lang="en-US" dirty="0">
                <a:solidFill>
                  <a:schemeClr val="bg1"/>
                </a:solidFill>
                <a:latin typeface="Calibri" panose="020F0502020204030204" pitchFamily="34" charset="0"/>
              </a:rPr>
              <a:t>electrons collide with the diffusing atoms, causing them to exchange positions with neighboring vacancies in the direction of electron flow. </a:t>
            </a:r>
            <a:endParaRPr lang="en-US" dirty="0" smtClean="0">
              <a:solidFill>
                <a:schemeClr val="bg1"/>
              </a:solidFill>
              <a:latin typeface="Calibri" panose="020F0502020204030204" pitchFamily="34" charset="0"/>
            </a:endParaRPr>
          </a:p>
          <a:p>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Accumulation </a:t>
            </a:r>
            <a:r>
              <a:rPr lang="en-US" dirty="0">
                <a:solidFill>
                  <a:schemeClr val="bg1"/>
                </a:solidFill>
                <a:latin typeface="Calibri" panose="020F0502020204030204" pitchFamily="34" charset="0"/>
              </a:rPr>
              <a:t>of atoms on the anode end and vacancies on the cathode </a:t>
            </a:r>
            <a:r>
              <a:rPr lang="en-US" dirty="0" smtClean="0">
                <a:solidFill>
                  <a:schemeClr val="bg1"/>
                </a:solidFill>
                <a:latin typeface="Calibri" panose="020F0502020204030204" pitchFamily="34" charset="0"/>
              </a:rPr>
              <a:t>end. </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Will  </a:t>
            </a:r>
            <a:r>
              <a:rPr lang="en-US" dirty="0">
                <a:solidFill>
                  <a:schemeClr val="bg1"/>
                </a:solidFill>
                <a:latin typeface="Calibri" panose="020F0502020204030204" pitchFamily="34" charset="0"/>
              </a:rPr>
              <a:t>lead to hillock and void formation, which can become short and open failures, </a:t>
            </a:r>
            <a:r>
              <a:rPr lang="en-US" dirty="0" smtClean="0">
                <a:solidFill>
                  <a:schemeClr val="bg1"/>
                </a:solidFill>
                <a:latin typeface="Calibri" panose="020F0502020204030204" pitchFamily="34" charset="0"/>
              </a:rPr>
              <a:t>respectively.</a:t>
            </a:r>
            <a:endParaRPr lang="en-US" dirty="0">
              <a:solidFill>
                <a:schemeClr val="bg1">
                  <a:lumMod val="95000"/>
                </a:schemeClr>
              </a:solidFill>
              <a:latin typeface="Calibri" panose="020F0502020204030204" pitchFamily="34" charset="0"/>
            </a:endParaRPr>
          </a:p>
        </p:txBody>
      </p:sp>
      <p:sp>
        <p:nvSpPr>
          <p:cNvPr id="5" name="Rectangle 4"/>
          <p:cNvSpPr/>
          <p:nvPr/>
        </p:nvSpPr>
        <p:spPr>
          <a:xfrm>
            <a:off x="288258" y="757180"/>
            <a:ext cx="3962400" cy="584775"/>
          </a:xfrm>
          <a:prstGeom prst="rect">
            <a:avLst/>
          </a:prstGeom>
        </p:spPr>
        <p:txBody>
          <a:bodyPr wrap="square">
            <a:spAutoFit/>
          </a:bodyPr>
          <a:lstStyle/>
          <a:p>
            <a:pPr>
              <a:lnSpc>
                <a:spcPct val="100000"/>
              </a:lnSpc>
            </a:pPr>
            <a:r>
              <a:rPr lang="en-US" sz="3200" dirty="0">
                <a:solidFill>
                  <a:srgbClr val="FFFFFF"/>
                </a:solidFill>
                <a:latin typeface="Calibri"/>
              </a:rPr>
              <a:t>Introduction</a:t>
            </a:r>
            <a:endParaRPr lang="en-US" sz="2000" dirty="0"/>
          </a:p>
        </p:txBody>
      </p:sp>
      <p:pic>
        <p:nvPicPr>
          <p:cNvPr id="6" name="Picture 2"/>
          <p:cNvPicPr/>
          <p:nvPr/>
        </p:nvPicPr>
        <p:blipFill>
          <a:blip r:embed="rId2"/>
          <a:stretch>
            <a:fillRect/>
          </a:stretch>
        </p:blipFill>
        <p:spPr>
          <a:xfrm>
            <a:off x="609600" y="4038600"/>
            <a:ext cx="5334000" cy="1752600"/>
          </a:xfrm>
          <a:prstGeom prst="rect">
            <a:avLst/>
          </a:prstGeom>
          <a:ln>
            <a:noFill/>
          </a:ln>
        </p:spPr>
      </p:pic>
    </p:spTree>
    <p:extLst>
      <p:ext uri="{BB962C8B-B14F-4D97-AF65-F5344CB8AC3E}">
        <p14:creationId xmlns:p14="http://schemas.microsoft.com/office/powerpoint/2010/main" val="1313873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2057400"/>
            <a:ext cx="8229240" cy="3977640"/>
          </a:xfrm>
        </p:spPr>
        <p:txBody>
          <a:bodyPr/>
          <a:lstStyle/>
          <a:p>
            <a:pPr>
              <a:lnSpc>
                <a:spcPct val="100000"/>
              </a:lnSpc>
            </a:pPr>
            <a:r>
              <a:rPr lang="en-US" b="1" u="sng" dirty="0">
                <a:solidFill>
                  <a:schemeClr val="bg1"/>
                </a:solidFill>
                <a:latin typeface="Calibri"/>
                <a:ea typeface="DejaVu Sans"/>
              </a:rPr>
              <a:t>under-bump metallization (UBM)-</a:t>
            </a:r>
            <a:endParaRPr lang="en-US" dirty="0">
              <a:solidFill>
                <a:schemeClr val="bg1"/>
              </a:solidFill>
            </a:endParaRPr>
          </a:p>
          <a:p>
            <a:pPr>
              <a:lnSpc>
                <a:spcPct val="100000"/>
              </a:lnSpc>
            </a:pPr>
            <a:r>
              <a:rPr lang="en-US" dirty="0">
                <a:solidFill>
                  <a:schemeClr val="bg1"/>
                </a:solidFill>
                <a:latin typeface="Calibri"/>
                <a:ea typeface="DejaVu Sans"/>
              </a:rPr>
              <a:t>A patterned, thin-film stack of material that provides 1) an electrical connection from the silicon die to a solder bump; 2) a barrier function to limit unwanted diffusion from the bump to the silicon die; and 3) a mechanical interconnection of the solder bump to the die through adhesion to the die passivation and attachment to a solder bump pad.</a:t>
            </a:r>
            <a:endParaRPr lang="en-US" dirty="0">
              <a:solidFill>
                <a:schemeClr val="bg1"/>
              </a:solidFill>
            </a:endParaRPr>
          </a:p>
          <a:p>
            <a:pPr>
              <a:lnSpc>
                <a:spcPct val="100000"/>
              </a:lnSpc>
            </a:pPr>
            <a:endParaRPr lang="en-US" dirty="0">
              <a:solidFill>
                <a:schemeClr val="bg1"/>
              </a:solidFill>
            </a:endParaRPr>
          </a:p>
          <a:p>
            <a:pPr>
              <a:lnSpc>
                <a:spcPct val="100000"/>
              </a:lnSpc>
            </a:pPr>
            <a:r>
              <a:rPr lang="en-US" b="1" u="sng" dirty="0" err="1">
                <a:solidFill>
                  <a:schemeClr val="bg1"/>
                </a:solidFill>
                <a:latin typeface="Calibri"/>
                <a:ea typeface="DejaVu Sans"/>
              </a:rPr>
              <a:t>FLIPCHIP</a:t>
            </a:r>
            <a:r>
              <a:rPr lang="en-US" b="1" u="sng" dirty="0">
                <a:solidFill>
                  <a:schemeClr val="bg1"/>
                </a:solidFill>
                <a:latin typeface="Calibri"/>
                <a:ea typeface="DejaVu Sans"/>
              </a:rPr>
              <a:t>-</a:t>
            </a:r>
            <a:r>
              <a:rPr lang="en-US" dirty="0">
                <a:solidFill>
                  <a:schemeClr val="bg1"/>
                </a:solidFill>
                <a:latin typeface="Calibri"/>
                <a:ea typeface="DejaVu Sans"/>
              </a:rPr>
              <a:t>This device is called a flip chip because the transistors and the very large scale integration of interconnects are on the bottom side of the chip. Thus, the chip is flipped and connected to the packaging substrate by an array of solder bumps.</a:t>
            </a:r>
            <a:endParaRPr lang="en-US" dirty="0">
              <a:solidFill>
                <a:schemeClr val="bg1"/>
              </a:solidFill>
            </a:endParaRPr>
          </a:p>
          <a:p>
            <a:pPr>
              <a:lnSpc>
                <a:spcPct val="100000"/>
              </a:lnSpc>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73725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1828800"/>
            <a:ext cx="8610600" cy="3977640"/>
          </a:xfrm>
        </p:spPr>
        <p:txBody>
          <a:bodyPr/>
          <a:lstStyle/>
          <a:p>
            <a:r>
              <a:rPr lang="en-US" dirty="0" smtClean="0">
                <a:solidFill>
                  <a:schemeClr val="bg1"/>
                </a:solidFill>
              </a:rPr>
              <a:t>The drifting electrons collide with the diffusing atoms, causing them to exchange positions with neighboring vacancies in the direction of electron flow. This results in the accumulation of atoms on the anode end and vacancies on the cathode end of the interconnection. Such behavior can lead to hillock and void formation, which can become short and open failures, respectively. Due to the relentless drive to miniaturize microelectronic devices, flip-chip solder joints in the packaging technology used for these devices are increasingly being scaled down. Flip-chip solder bumps with a nominal diameter of 100 </a:t>
            </a:r>
            <a:r>
              <a:rPr lang="en-US" dirty="0" err="1" smtClean="0">
                <a:solidFill>
                  <a:schemeClr val="bg1"/>
                </a:solidFill>
              </a:rPr>
              <a:t>μm</a:t>
            </a:r>
            <a:r>
              <a:rPr lang="en-US" dirty="0" smtClean="0">
                <a:solidFill>
                  <a:schemeClr val="bg1"/>
                </a:solidFill>
              </a:rPr>
              <a:t> are</a:t>
            </a:r>
          </a:p>
          <a:p>
            <a:r>
              <a:rPr lang="en-US" dirty="0" smtClean="0">
                <a:solidFill>
                  <a:schemeClr val="bg1"/>
                </a:solidFill>
              </a:rPr>
              <a:t>being reduced to 25 </a:t>
            </a:r>
            <a:r>
              <a:rPr lang="en-US" dirty="0" err="1" smtClean="0">
                <a:solidFill>
                  <a:schemeClr val="bg1"/>
                </a:solidFill>
              </a:rPr>
              <a:t>μm</a:t>
            </a:r>
            <a:r>
              <a:rPr lang="en-US" dirty="0" smtClean="0">
                <a:solidFill>
                  <a:schemeClr val="bg1"/>
                </a:solidFill>
              </a:rPr>
              <a:t> (2)</a:t>
            </a:r>
          </a:p>
          <a:p>
            <a:endParaRPr lang="en-US" dirty="0">
              <a:solidFill>
                <a:schemeClr val="bg1"/>
              </a:solidFill>
            </a:endParaRPr>
          </a:p>
          <a:p>
            <a:r>
              <a:rPr lang="en-US" dirty="0" smtClean="0">
                <a:solidFill>
                  <a:schemeClr val="bg1"/>
                </a:solidFill>
              </a:rPr>
              <a:t>As a result, the current density in solder</a:t>
            </a:r>
          </a:p>
          <a:p>
            <a:r>
              <a:rPr lang="en-US" dirty="0" smtClean="0">
                <a:solidFill>
                  <a:schemeClr val="bg1"/>
                </a:solidFill>
              </a:rPr>
              <a:t>joints rises continuously with each generation, making EM a critical reliability issue in electronic packaging technology (4–7)</a:t>
            </a:r>
            <a:endParaRPr lang="en-US" dirty="0">
              <a:solidFill>
                <a:schemeClr val="bg1"/>
              </a:solidFill>
            </a:endParaRPr>
          </a:p>
        </p:txBody>
      </p:sp>
    </p:spTree>
    <p:extLst>
      <p:ext uri="{BB962C8B-B14F-4D97-AF65-F5344CB8AC3E}">
        <p14:creationId xmlns:p14="http://schemas.microsoft.com/office/powerpoint/2010/main" val="967577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52400" y="1371600"/>
            <a:ext cx="8763000" cy="2987040"/>
          </a:xfrm>
        </p:spPr>
        <p:txBody>
          <a:bodyPr/>
          <a:lstStyle/>
          <a:p>
            <a:endParaRPr lang="en-US" dirty="0">
              <a:solidFill>
                <a:schemeClr val="bg1"/>
              </a:solidFill>
            </a:endParaRPr>
          </a:p>
          <a:p>
            <a:r>
              <a:rPr lang="en-US" dirty="0" smtClean="0">
                <a:solidFill>
                  <a:schemeClr val="bg1"/>
                </a:solidFill>
              </a:rPr>
              <a:t>This device is called a flip chip because the transistors and the very large</a:t>
            </a:r>
          </a:p>
          <a:p>
            <a:r>
              <a:rPr lang="en-US" dirty="0" smtClean="0">
                <a:solidFill>
                  <a:schemeClr val="bg1"/>
                </a:solidFill>
              </a:rPr>
              <a:t>scale integration of interconnects are on the bottom side of the chip. Thus, the chip is flipped and connected to the packaging substrate by an array of solder bumps.</a:t>
            </a: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98477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542" y="838200"/>
            <a:ext cx="8763000" cy="5632311"/>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bg1"/>
                </a:solidFill>
              </a:rPr>
              <a:t>The cross section of the Al line on the chip side is at least two orders of magnitude </a:t>
            </a:r>
            <a:r>
              <a:rPr lang="en-US" dirty="0" smtClean="0">
                <a:solidFill>
                  <a:schemeClr val="bg1"/>
                </a:solidFill>
              </a:rPr>
              <a:t>smaller than </a:t>
            </a:r>
            <a:r>
              <a:rPr lang="en-US" dirty="0">
                <a:solidFill>
                  <a:schemeClr val="bg1"/>
                </a:solidFill>
              </a:rPr>
              <a:t>that of the solder bump. </a:t>
            </a:r>
            <a:endParaRPr lang="en-US" dirty="0" smtClean="0">
              <a:solidFill>
                <a:schemeClr val="bg1"/>
              </a:solidFill>
            </a:endParaRPr>
          </a:p>
          <a:p>
            <a:pPr marL="285750" indent="-285750" algn="just">
              <a:buFont typeface="Arial" panose="020B0604020202020204" pitchFamily="34" charset="0"/>
              <a:buChar char="•"/>
            </a:pPr>
            <a:r>
              <a:rPr lang="en-US" dirty="0" smtClean="0">
                <a:solidFill>
                  <a:schemeClr val="bg1"/>
                </a:solidFill>
              </a:rPr>
              <a:t>Thus</a:t>
            </a:r>
            <a:r>
              <a:rPr lang="en-US" dirty="0">
                <a:solidFill>
                  <a:schemeClr val="bg1"/>
                </a:solidFill>
              </a:rPr>
              <a:t>, there is a very large current-density change at the </a:t>
            </a:r>
            <a:r>
              <a:rPr lang="en-US" dirty="0" smtClean="0">
                <a:solidFill>
                  <a:schemeClr val="bg1"/>
                </a:solidFill>
              </a:rPr>
              <a:t>contact between </a:t>
            </a:r>
            <a:r>
              <a:rPr lang="en-US" dirty="0">
                <a:solidFill>
                  <a:schemeClr val="bg1"/>
                </a:solidFill>
              </a:rPr>
              <a:t>the bump and the line because the same current is passing through them, resulting </a:t>
            </a:r>
            <a:r>
              <a:rPr lang="en-US" dirty="0" smtClean="0">
                <a:solidFill>
                  <a:schemeClr val="bg1"/>
                </a:solidFill>
              </a:rPr>
              <a:t>in current </a:t>
            </a:r>
            <a:r>
              <a:rPr lang="en-US" dirty="0">
                <a:solidFill>
                  <a:schemeClr val="bg1"/>
                </a:solidFill>
              </a:rPr>
              <a:t>crowding. </a:t>
            </a:r>
            <a:endParaRPr lang="en-US" dirty="0" smtClean="0">
              <a:solidFill>
                <a:schemeClr val="bg1"/>
              </a:solidFill>
            </a:endParaRPr>
          </a:p>
          <a:p>
            <a:pPr marL="285750" indent="-285750" algn="just">
              <a:buFont typeface="Arial" panose="020B0604020202020204" pitchFamily="34" charset="0"/>
              <a:buChar char="•"/>
            </a:pPr>
            <a:r>
              <a:rPr lang="en-US" dirty="0" smtClean="0">
                <a:solidFill>
                  <a:schemeClr val="bg1"/>
                </a:solidFill>
              </a:rPr>
              <a:t>Current </a:t>
            </a:r>
            <a:r>
              <a:rPr lang="en-US" dirty="0">
                <a:solidFill>
                  <a:schemeClr val="bg1"/>
                </a:solidFill>
              </a:rPr>
              <a:t>crowding has two significant effects. First, there is an abrupt change </a:t>
            </a:r>
            <a:r>
              <a:rPr lang="en-US" dirty="0" smtClean="0">
                <a:solidFill>
                  <a:schemeClr val="bg1"/>
                </a:solidFill>
              </a:rPr>
              <a:t>in the </a:t>
            </a:r>
            <a:r>
              <a:rPr lang="en-US" dirty="0">
                <a:solidFill>
                  <a:schemeClr val="bg1"/>
                </a:solidFill>
              </a:rPr>
              <a:t>current density in the Al interconnect where the current turns from the Al line into the </a:t>
            </a:r>
            <a:r>
              <a:rPr lang="en-US" dirty="0" smtClean="0">
                <a:solidFill>
                  <a:schemeClr val="bg1"/>
                </a:solidFill>
              </a:rPr>
              <a:t>solder bump</a:t>
            </a:r>
            <a:r>
              <a:rPr lang="en-US" dirty="0">
                <a:solidFill>
                  <a:schemeClr val="bg1"/>
                </a:solidFill>
              </a:rPr>
              <a:t>. </a:t>
            </a:r>
            <a:endParaRPr lang="en-US" dirty="0" smtClean="0">
              <a:solidFill>
                <a:schemeClr val="bg1"/>
              </a:solidFill>
            </a:endParaRPr>
          </a:p>
          <a:p>
            <a:pPr marL="285750" indent="-285750" algn="just">
              <a:buFont typeface="Arial" panose="020B0604020202020204" pitchFamily="34" charset="0"/>
              <a:buChar char="•"/>
            </a:pPr>
            <a:r>
              <a:rPr lang="en-US" dirty="0" smtClean="0">
                <a:solidFill>
                  <a:schemeClr val="bg1"/>
                </a:solidFill>
              </a:rPr>
              <a:t>Second</a:t>
            </a:r>
            <a:r>
              <a:rPr lang="en-US" dirty="0">
                <a:solidFill>
                  <a:schemeClr val="bg1"/>
                </a:solidFill>
              </a:rPr>
              <a:t>, the current density in the solder bump near the entrance point is </a:t>
            </a:r>
            <a:r>
              <a:rPr lang="en-US" dirty="0" smtClean="0">
                <a:solidFill>
                  <a:schemeClr val="bg1"/>
                </a:solidFill>
              </a:rPr>
              <a:t>approximately one </a:t>
            </a:r>
            <a:r>
              <a:rPr lang="en-US" dirty="0">
                <a:solidFill>
                  <a:schemeClr val="bg1"/>
                </a:solidFill>
              </a:rPr>
              <a:t>order of magnitude higher than the average current density in the middle of the bump </a:t>
            </a:r>
            <a:r>
              <a:rPr lang="en-US" dirty="0" smtClean="0">
                <a:solidFill>
                  <a:schemeClr val="bg1"/>
                </a:solidFill>
              </a:rPr>
              <a:t>or approximately </a:t>
            </a:r>
            <a:r>
              <a:rPr lang="en-US" dirty="0">
                <a:solidFill>
                  <a:schemeClr val="bg1"/>
                </a:solidFill>
              </a:rPr>
              <a:t>105 A cm−2 near the entrance when the average current density in the middle </a:t>
            </a:r>
            <a:r>
              <a:rPr lang="en-US" dirty="0" smtClean="0">
                <a:solidFill>
                  <a:schemeClr val="bg1"/>
                </a:solidFill>
              </a:rPr>
              <a:t>of the </a:t>
            </a:r>
            <a:r>
              <a:rPr lang="en-US" dirty="0">
                <a:solidFill>
                  <a:schemeClr val="bg1"/>
                </a:solidFill>
              </a:rPr>
              <a:t>bump is 104 A cm−2. </a:t>
            </a:r>
            <a:endParaRPr lang="en-US" dirty="0" smtClean="0">
              <a:solidFill>
                <a:schemeClr val="bg1"/>
              </a:solidFill>
            </a:endParaRPr>
          </a:p>
          <a:p>
            <a:pPr marL="285750" indent="-285750" algn="just">
              <a:buFont typeface="Arial" panose="020B0604020202020204" pitchFamily="34" charset="0"/>
              <a:buChar char="•"/>
            </a:pPr>
            <a:r>
              <a:rPr lang="en-US" dirty="0" smtClean="0">
                <a:solidFill>
                  <a:schemeClr val="bg1"/>
                </a:solidFill>
              </a:rPr>
              <a:t>This </a:t>
            </a:r>
            <a:r>
              <a:rPr lang="en-US" dirty="0">
                <a:solidFill>
                  <a:schemeClr val="bg1"/>
                </a:solidFill>
              </a:rPr>
              <a:t>high current density in the current-crowding region causes </a:t>
            </a:r>
            <a:r>
              <a:rPr lang="en-US" dirty="0" smtClean="0">
                <a:solidFill>
                  <a:schemeClr val="bg1"/>
                </a:solidFill>
              </a:rPr>
              <a:t>damage in </a:t>
            </a:r>
            <a:r>
              <a:rPr lang="en-US" dirty="0">
                <a:solidFill>
                  <a:schemeClr val="bg1"/>
                </a:solidFill>
              </a:rPr>
              <a:t>the solder joints</a:t>
            </a:r>
            <a:r>
              <a:rPr lang="en-US" dirty="0" smtClean="0">
                <a:solidFill>
                  <a:schemeClr val="bg1"/>
                </a:solidFill>
              </a:rPr>
              <a:t>.</a:t>
            </a:r>
          </a:p>
          <a:p>
            <a:pPr marL="285750" indent="-285750" algn="just">
              <a:buFont typeface="Arial" panose="020B0604020202020204" pitchFamily="34" charset="0"/>
              <a:buChar char="•"/>
            </a:pPr>
            <a:r>
              <a:rPr lang="en-US" dirty="0">
                <a:solidFill>
                  <a:schemeClr val="bg1"/>
                </a:solidFill>
              </a:rPr>
              <a:t>EM damage in a flip-chip solder joint occurs near the cathode contact on the</a:t>
            </a:r>
          </a:p>
          <a:p>
            <a:pPr marL="285750" indent="-285750" algn="just">
              <a:buFont typeface="Arial" panose="020B0604020202020204" pitchFamily="34" charset="0"/>
              <a:buChar char="•"/>
            </a:pPr>
            <a:r>
              <a:rPr lang="en-US" dirty="0">
                <a:solidFill>
                  <a:schemeClr val="bg1"/>
                </a:solidFill>
              </a:rPr>
              <a:t>chip side, i.e., the contact between the interconnect and the bump where the electrons flow </a:t>
            </a:r>
            <a:r>
              <a:rPr lang="en-US" dirty="0" smtClean="0">
                <a:solidFill>
                  <a:schemeClr val="bg1"/>
                </a:solidFill>
              </a:rPr>
              <a:t>into the </a:t>
            </a:r>
            <a:r>
              <a:rPr lang="en-US" dirty="0">
                <a:solidFill>
                  <a:schemeClr val="bg1"/>
                </a:solidFill>
              </a:rPr>
              <a:t>bump (10–21). EM-induced damage begins by void formation near the entrance point of </a:t>
            </a:r>
            <a:r>
              <a:rPr lang="en-US" dirty="0" smtClean="0">
                <a:solidFill>
                  <a:schemeClr val="bg1"/>
                </a:solidFill>
              </a:rPr>
              <a:t>the electric </a:t>
            </a:r>
            <a:r>
              <a:rPr lang="en-US" dirty="0">
                <a:solidFill>
                  <a:schemeClr val="bg1"/>
                </a:solidFill>
              </a:rPr>
              <a:t>current. The void propagates into the shape of a pancake across the contact. When </a:t>
            </a:r>
            <a:r>
              <a:rPr lang="en-US" dirty="0" smtClean="0">
                <a:solidFill>
                  <a:schemeClr val="bg1"/>
                </a:solidFill>
              </a:rPr>
              <a:t>the void </a:t>
            </a:r>
            <a:r>
              <a:rPr lang="en-US" dirty="0">
                <a:solidFill>
                  <a:schemeClr val="bg1"/>
                </a:solidFill>
              </a:rPr>
              <a:t>eclipses the entire contact, the flip-chip joint fails.</a:t>
            </a:r>
          </a:p>
        </p:txBody>
      </p:sp>
    </p:spTree>
    <p:extLst>
      <p:ext uri="{BB962C8B-B14F-4D97-AF65-F5344CB8AC3E}">
        <p14:creationId xmlns:p14="http://schemas.microsoft.com/office/powerpoint/2010/main" val="3518879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57200" y="274680"/>
            <a:ext cx="8228880" cy="1142280"/>
          </a:xfrm>
          <a:prstGeom prst="rect">
            <a:avLst/>
          </a:prstGeom>
          <a:noFill/>
          <a:ln>
            <a:noFill/>
          </a:ln>
        </p:spPr>
        <p:txBody>
          <a:bodyPr lIns="90000" tIns="45000" rIns="90000" bIns="45000" anchor="ctr"/>
          <a:lstStyle/>
          <a:p>
            <a:endParaRPr/>
          </a:p>
          <a:p>
            <a:pPr>
              <a:lnSpc>
                <a:spcPct val="100000"/>
              </a:lnSpc>
            </a:pPr>
            <a:endParaRPr/>
          </a:p>
        </p:txBody>
      </p:sp>
      <p:sp>
        <p:nvSpPr>
          <p:cNvPr id="158"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pic>
        <p:nvPicPr>
          <p:cNvPr id="159" name="Picture 2"/>
          <p:cNvPicPr/>
          <p:nvPr/>
        </p:nvPicPr>
        <p:blipFill>
          <a:blip r:embed="rId2"/>
          <a:stretch>
            <a:fillRect/>
          </a:stretch>
        </p:blipFill>
        <p:spPr>
          <a:xfrm>
            <a:off x="152280" y="1752480"/>
            <a:ext cx="6990480" cy="3037680"/>
          </a:xfrm>
          <a:prstGeom prst="rect">
            <a:avLst/>
          </a:prstGeom>
          <a:ln>
            <a:noFill/>
          </a:ln>
        </p:spPr>
      </p:pic>
      <p:sp>
        <p:nvSpPr>
          <p:cNvPr id="160" name="CustomShape 3"/>
          <p:cNvSpPr/>
          <p:nvPr/>
        </p:nvSpPr>
        <p:spPr>
          <a:xfrm>
            <a:off x="111600" y="4952880"/>
            <a:ext cx="8457480" cy="2766600"/>
          </a:xfrm>
          <a:prstGeom prst="rect">
            <a:avLst/>
          </a:prstGeom>
          <a:noFill/>
          <a:ln>
            <a:noFill/>
          </a:ln>
        </p:spPr>
        <p:txBody>
          <a:bodyPr lIns="90000" tIns="45000" rIns="90000" bIns="45000"/>
          <a:lstStyle/>
          <a:p>
            <a:pPr algn="just">
              <a:lnSpc>
                <a:spcPct val="100000"/>
              </a:lnSpc>
            </a:pPr>
            <a:r>
              <a:rPr lang="en-US" sz="1200" dirty="0">
                <a:solidFill>
                  <a:srgbClr val="000000"/>
                </a:solidFill>
                <a:latin typeface="Calibri"/>
              </a:rPr>
              <a:t>(</a:t>
            </a:r>
            <a:r>
              <a:rPr lang="en-US" sz="1200" i="1" dirty="0">
                <a:solidFill>
                  <a:srgbClr val="FFFFFF"/>
                </a:solidFill>
                <a:latin typeface="Calibri"/>
              </a:rPr>
              <a:t>a) SEM cross-sections showing void formation(odd numbered bumps and upper left corners). Electron flow is indicated by arrows. Cathode contacts on the Si where the electron current enters the solder bump is indicated by small circles. (b) enlarged SEM images of voids in bump 5, (c) enlarged SEM images of voids in bump 3 (d) enlarged SEM images of voids in bump 5</a:t>
            </a:r>
            <a:endParaRPr i="1"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r>
              <a:rPr lang="en-US" sz="1200" i="1" dirty="0">
                <a:solidFill>
                  <a:srgbClr val="000000"/>
                </a:solidFill>
                <a:latin typeface="Calibri"/>
              </a:rPr>
              <a:t>Electromigration and </a:t>
            </a:r>
            <a:r>
              <a:rPr lang="en-US" sz="1200" i="1" dirty="0" err="1">
                <a:solidFill>
                  <a:srgbClr val="000000"/>
                </a:solidFill>
                <a:latin typeface="Calibri"/>
              </a:rPr>
              <a:t>Thermomigration</a:t>
            </a:r>
            <a:r>
              <a:rPr lang="en-US" sz="1200" i="1" dirty="0">
                <a:solidFill>
                  <a:srgbClr val="000000"/>
                </a:solidFill>
                <a:latin typeface="Calibri"/>
              </a:rPr>
              <a:t> in Pb-Free Flip-Chip Solder Joints </a:t>
            </a:r>
            <a:r>
              <a:rPr lang="en-US" sz="1200" i="1" dirty="0" err="1">
                <a:solidFill>
                  <a:srgbClr val="000000"/>
                </a:solidFill>
                <a:latin typeface="Calibri"/>
              </a:rPr>
              <a:t>Chih</a:t>
            </a:r>
            <a:r>
              <a:rPr lang="en-US" sz="1200" i="1" dirty="0">
                <a:solidFill>
                  <a:srgbClr val="000000"/>
                </a:solidFill>
                <a:latin typeface="Calibri"/>
              </a:rPr>
              <a:t> </a:t>
            </a:r>
            <a:r>
              <a:rPr lang="en-US" sz="1200" i="1" dirty="0" err="1">
                <a:solidFill>
                  <a:srgbClr val="000000"/>
                </a:solidFill>
                <a:latin typeface="Calibri"/>
              </a:rPr>
              <a:t>Chen,1</a:t>
            </a:r>
            <a:r>
              <a:rPr lang="en-US" sz="1200" i="1" dirty="0">
                <a:solidFill>
                  <a:srgbClr val="000000"/>
                </a:solidFill>
                <a:latin typeface="Calibri"/>
              </a:rPr>
              <a:t>, H.M. </a:t>
            </a:r>
            <a:r>
              <a:rPr lang="en-US" sz="1200" i="1" dirty="0" err="1">
                <a:solidFill>
                  <a:srgbClr val="000000"/>
                </a:solidFill>
                <a:latin typeface="Calibri"/>
              </a:rPr>
              <a:t>Tong,2</a:t>
            </a:r>
            <a:r>
              <a:rPr lang="en-US" sz="1200" i="1" dirty="0">
                <a:solidFill>
                  <a:srgbClr val="000000"/>
                </a:solidFill>
                <a:latin typeface="Calibri"/>
              </a:rPr>
              <a:t> and </a:t>
            </a:r>
            <a:r>
              <a:rPr lang="en-US" sz="1200" i="1" dirty="0" err="1">
                <a:solidFill>
                  <a:srgbClr val="000000"/>
                </a:solidFill>
                <a:latin typeface="Calibri"/>
              </a:rPr>
              <a:t>K.N</a:t>
            </a:r>
            <a:r>
              <a:rPr lang="en-US" sz="1200" i="1" dirty="0">
                <a:solidFill>
                  <a:srgbClr val="000000"/>
                </a:solidFill>
                <a:latin typeface="Calibri"/>
              </a:rPr>
              <a:t>. </a:t>
            </a:r>
            <a:r>
              <a:rPr lang="en-US" sz="1200" i="1" dirty="0" err="1">
                <a:solidFill>
                  <a:srgbClr val="000000"/>
                </a:solidFill>
                <a:latin typeface="Calibri"/>
              </a:rPr>
              <a:t>Tu3</a:t>
            </a:r>
            <a:endParaRPr dirty="0"/>
          </a:p>
          <a:p>
            <a:pPr algn="just">
              <a:lnSpc>
                <a:spcPct val="100000"/>
              </a:lnSpc>
            </a:pPr>
            <a:endParaRPr dirty="0"/>
          </a:p>
        </p:txBody>
      </p:sp>
      <p:sp>
        <p:nvSpPr>
          <p:cNvPr id="161" name="TextShape 4"/>
          <p:cNvSpPr txBox="1"/>
          <p:nvPr/>
        </p:nvSpPr>
        <p:spPr>
          <a:xfrm>
            <a:off x="91440" y="822960"/>
            <a:ext cx="8149680" cy="392760"/>
          </a:xfrm>
          <a:prstGeom prst="rect">
            <a:avLst/>
          </a:prstGeom>
        </p:spPr>
        <p:txBody>
          <a:bodyPr lIns="90000" tIns="45000" rIns="90000" bIns="45000"/>
          <a:lstStyle/>
          <a:p>
            <a:pPr>
              <a:lnSpc>
                <a:spcPct val="100000"/>
              </a:lnSpc>
            </a:pPr>
            <a:r>
              <a:rPr lang="en-US" sz="2400" dirty="0">
                <a:solidFill>
                  <a:srgbClr val="FFFFFF"/>
                </a:solidFill>
                <a:latin typeface="Calibri"/>
              </a:rPr>
              <a:t>SEM Images - 	WHY 1,3,5?????????</a:t>
            </a:r>
            <a:endParaRPr sz="2400" dirty="0"/>
          </a:p>
        </p:txBody>
      </p:sp>
    </p:spTree>
    <p:extLst>
      <p:ext uri="{BB962C8B-B14F-4D97-AF65-F5344CB8AC3E}">
        <p14:creationId xmlns:p14="http://schemas.microsoft.com/office/powerpoint/2010/main" val="36366273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a:xfrm>
            <a:off x="152400" y="2514600"/>
            <a:ext cx="6477000" cy="1938992"/>
          </a:xfrm>
          <a:prstGeom prst="rect">
            <a:avLst/>
          </a:prstGeom>
        </p:spPr>
        <p:txBody>
          <a:bodyPr wrap="square">
            <a:spAutoFit/>
          </a:bodyPr>
          <a:lstStyle/>
          <a:p>
            <a:pPr algn="l"/>
            <a:r>
              <a:rPr lang="en-US" b="1" dirty="0">
                <a:solidFill>
                  <a:schemeClr val="tx2">
                    <a:lumMod val="40000"/>
                    <a:lumOff val="60000"/>
                  </a:schemeClr>
                </a:solidFill>
                <a:latin typeface="Calibri" panose="020F0502020204030204" pitchFamily="34" charset="0"/>
              </a:rPr>
              <a:t> </a:t>
            </a:r>
          </a:p>
          <a:p>
            <a:pPr algn="l"/>
            <a:endParaRPr lang="en-US" b="1" dirty="0">
              <a:solidFill>
                <a:schemeClr val="tx2">
                  <a:lumMod val="40000"/>
                  <a:lumOff val="60000"/>
                </a:schemeClr>
              </a:solidFill>
              <a:latin typeface="Calibri" panose="020F0502020204030204" pitchFamily="34" charset="0"/>
            </a:endParaRPr>
          </a:p>
          <a:p>
            <a:pPr algn="l"/>
            <a:endParaRPr lang="en-US" b="1" dirty="0">
              <a:solidFill>
                <a:schemeClr val="tx2">
                  <a:lumMod val="40000"/>
                  <a:lumOff val="60000"/>
                </a:schemeClr>
              </a:solidFill>
              <a:latin typeface="Calibri" panose="020F0502020204030204" pitchFamily="34" charset="0"/>
            </a:endParaRPr>
          </a:p>
          <a:p>
            <a:pPr algn="l"/>
            <a:r>
              <a:rPr lang="en-US" b="1" dirty="0" smtClean="0">
                <a:solidFill>
                  <a:schemeClr val="tx2">
                    <a:lumMod val="40000"/>
                    <a:lumOff val="60000"/>
                  </a:schemeClr>
                </a:solidFill>
                <a:latin typeface="Calibri" panose="020F0502020204030204" pitchFamily="34" charset="0"/>
              </a:rPr>
              <a:t> t</a:t>
            </a:r>
            <a:r>
              <a:rPr lang="en-US" b="1" baseline="-25000" dirty="0" smtClean="0">
                <a:solidFill>
                  <a:schemeClr val="tx2">
                    <a:lumMod val="40000"/>
                    <a:lumOff val="60000"/>
                  </a:schemeClr>
                </a:solidFill>
                <a:latin typeface="Calibri" panose="020F0502020204030204" pitchFamily="34" charset="0"/>
              </a:rPr>
              <a:t>50</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is the median time to failure in an ensemble of </a:t>
            </a:r>
            <a:r>
              <a:rPr lang="en-US" dirty="0" smtClean="0">
                <a:solidFill>
                  <a:schemeClr val="bg1"/>
                </a:solidFill>
                <a:latin typeface="Calibri" panose="020F0502020204030204" pitchFamily="34" charset="0"/>
              </a:rPr>
              <a:t>samples</a:t>
            </a:r>
            <a:r>
              <a:rPr lang="en-US" dirty="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p>
            <a:pPr algn="l"/>
            <a:r>
              <a:rPr lang="en-US" b="1" dirty="0">
                <a:solidFill>
                  <a:schemeClr val="tx2">
                    <a:lumMod val="40000"/>
                    <a:lumOff val="60000"/>
                  </a:schemeClr>
                </a:solidFill>
                <a:latin typeface="Calibri" panose="020F0502020204030204" pitchFamily="34" charset="0"/>
              </a:rPr>
              <a:t> j</a:t>
            </a:r>
            <a:r>
              <a:rPr lang="en-US" dirty="0">
                <a:solidFill>
                  <a:schemeClr val="tx2">
                    <a:lumMod val="40000"/>
                    <a:lumOff val="60000"/>
                  </a:schemeClr>
                </a:solidFill>
                <a:latin typeface="Calibri" panose="020F0502020204030204" pitchFamily="34" charset="0"/>
              </a:rPr>
              <a:t> </a:t>
            </a:r>
            <a:r>
              <a:rPr lang="en-US" dirty="0">
                <a:solidFill>
                  <a:schemeClr val="bg1"/>
                </a:solidFill>
                <a:latin typeface="Calibri" panose="020F0502020204030204" pitchFamily="34" charset="0"/>
              </a:rPr>
              <a:t>is the current density</a:t>
            </a:r>
          </a:p>
          <a:p>
            <a:pPr algn="l"/>
            <a:r>
              <a:rPr lang="en-US" b="1" dirty="0">
                <a:solidFill>
                  <a:schemeClr val="tx2">
                    <a:lumMod val="40000"/>
                    <a:lumOff val="60000"/>
                  </a:schemeClr>
                </a:solidFill>
                <a:latin typeface="Calibri" panose="020F0502020204030204" pitchFamily="34" charset="0"/>
              </a:rPr>
              <a:t> A </a:t>
            </a:r>
            <a:r>
              <a:rPr lang="en-US" dirty="0">
                <a:solidFill>
                  <a:schemeClr val="bg1"/>
                </a:solidFill>
                <a:latin typeface="Calibri" panose="020F0502020204030204" pitchFamily="34" charset="0"/>
              </a:rPr>
              <a:t>is a constant that needs to be empirically determined</a:t>
            </a:r>
          </a:p>
          <a:p>
            <a:pPr algn="l"/>
            <a:r>
              <a:rPr lang="en-US" dirty="0">
                <a:solidFill>
                  <a:schemeClr val="tx2">
                    <a:lumMod val="40000"/>
                    <a:lumOff val="60000"/>
                  </a:schemeClr>
                </a:solidFill>
                <a:latin typeface="Calibri" panose="020F0502020204030204" pitchFamily="34" charset="0"/>
              </a:rPr>
              <a:t> </a:t>
            </a:r>
            <a:r>
              <a:rPr lang="en-US" b="1" dirty="0">
                <a:solidFill>
                  <a:schemeClr val="tx2">
                    <a:lumMod val="40000"/>
                    <a:lumOff val="60000"/>
                  </a:schemeClr>
                </a:solidFill>
                <a:latin typeface="Calibri" panose="020F0502020204030204" pitchFamily="34" charset="0"/>
              </a:rPr>
              <a:t>DH</a:t>
            </a:r>
            <a:r>
              <a:rPr lang="en-US" dirty="0">
                <a:solidFill>
                  <a:schemeClr val="tx2">
                    <a:lumMod val="40000"/>
                    <a:lumOff val="60000"/>
                  </a:schemeClr>
                </a:solidFill>
                <a:latin typeface="Calibri" panose="020F0502020204030204" pitchFamily="34" charset="0"/>
              </a:rPr>
              <a:t> </a:t>
            </a:r>
            <a:r>
              <a:rPr lang="en-US" dirty="0">
                <a:solidFill>
                  <a:schemeClr val="bg1"/>
                </a:solidFill>
                <a:latin typeface="Calibri" panose="020F0502020204030204" pitchFamily="34" charset="0"/>
              </a:rPr>
              <a:t>is the activation energy for failure.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22955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ubtitle 3"/>
          <p:cNvSpPr txBox="1">
            <a:spLocks/>
          </p:cNvSpPr>
          <p:nvPr/>
        </p:nvSpPr>
        <p:spPr>
          <a:xfrm>
            <a:off x="271329" y="76200"/>
            <a:ext cx="6705600" cy="1261884"/>
          </a:xfrm>
          <a:prstGeom prst="rect">
            <a:avLst/>
          </a:prstGeom>
        </p:spPr>
        <p:txBody>
          <a:bodyPr wrap="square" lIns="0" tIns="0" rIns="0" bIns="0" anchor="ctr">
            <a:spAutoFit/>
          </a:bodyPr>
          <a:lstStyle/>
          <a:p>
            <a:pPr algn="l"/>
            <a:r>
              <a:rPr lang="en-US" b="1" kern="0" dirty="0" smtClean="0">
                <a:solidFill>
                  <a:schemeClr val="tx2">
                    <a:lumMod val="40000"/>
                    <a:lumOff val="60000"/>
                  </a:schemeClr>
                </a:solidFill>
                <a:latin typeface="Calibri" panose="020F0502020204030204" pitchFamily="34" charset="0"/>
              </a:rPr>
              <a:t> </a:t>
            </a:r>
          </a:p>
          <a:p>
            <a:pPr algn="l"/>
            <a:endParaRPr lang="en-US" b="1" kern="0" dirty="0" smtClean="0">
              <a:solidFill>
                <a:schemeClr val="tx2">
                  <a:lumMod val="40000"/>
                  <a:lumOff val="60000"/>
                </a:schemeClr>
              </a:solidFill>
              <a:latin typeface="Calibri" panose="020F0502020204030204" pitchFamily="34" charset="0"/>
            </a:endParaRPr>
          </a:p>
          <a:p>
            <a:pPr algn="l"/>
            <a:endParaRPr lang="en-US" b="1" kern="0" dirty="0" smtClean="0">
              <a:solidFill>
                <a:schemeClr val="tx2">
                  <a:lumMod val="40000"/>
                  <a:lumOff val="60000"/>
                </a:schemeClr>
              </a:solidFill>
              <a:latin typeface="Calibri" panose="020F0502020204030204" pitchFamily="34" charset="0"/>
            </a:endParaRPr>
          </a:p>
          <a:p>
            <a:pPr algn="l"/>
            <a:r>
              <a:rPr lang="en-US" sz="2800" kern="0" dirty="0" smtClean="0">
                <a:solidFill>
                  <a:schemeClr val="bg1"/>
                </a:solidFill>
                <a:latin typeface="Calibri" panose="020F0502020204030204" pitchFamily="34" charset="0"/>
              </a:rPr>
              <a:t> Black's Equation</a:t>
            </a:r>
            <a:endParaRPr lang="en-US" sz="2800" kern="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75445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lIns="90000" tIns="45000" rIns="90000" bIns="45000" anchor="ctr"/>
          <a:lstStyle/>
          <a:p>
            <a:endParaRPr/>
          </a:p>
          <a:p>
            <a:pPr>
              <a:lnSpc>
                <a:spcPct val="100000"/>
              </a:lnSpc>
            </a:pPr>
            <a:endParaRPr/>
          </a:p>
        </p:txBody>
      </p:sp>
      <p:sp>
        <p:nvSpPr>
          <p:cNvPr id="145" name="CustomShape 2"/>
          <p:cNvSpPr/>
          <p:nvPr/>
        </p:nvSpPr>
        <p:spPr>
          <a:xfrm>
            <a:off x="152460" y="762000"/>
            <a:ext cx="8838360" cy="6560280"/>
          </a:xfrm>
          <a:prstGeom prst="rect">
            <a:avLst/>
          </a:prstGeom>
          <a:noFill/>
          <a:ln>
            <a:noFill/>
          </a:ln>
        </p:spPr>
        <p:txBody>
          <a:bodyPr lIns="90000" tIns="45000" rIns="90000" bIns="45000"/>
          <a:lstStyle/>
          <a:p>
            <a:pPr algn="just">
              <a:lnSpc>
                <a:spcPct val="100000"/>
              </a:lnSpc>
            </a:pPr>
            <a:r>
              <a:rPr lang="en-US" sz="3600" dirty="0">
                <a:solidFill>
                  <a:srgbClr val="FFFFFF"/>
                </a:solidFill>
                <a:latin typeface="Calibri" panose="020F0502020204030204" pitchFamily="34" charset="0"/>
              </a:rPr>
              <a:t>Motivation</a:t>
            </a:r>
            <a:endParaRPr sz="2000" dirty="0">
              <a:latin typeface="Calibri" panose="020F0502020204030204" pitchFamily="34" charset="0"/>
            </a:endParaRPr>
          </a:p>
          <a:p>
            <a:pPr algn="just">
              <a:lnSpc>
                <a:spcPct val="100000"/>
              </a:lnSpc>
            </a:pPr>
            <a:endParaRPr dirty="0"/>
          </a:p>
          <a:p>
            <a:pPr algn="just">
              <a:lnSpc>
                <a:spcPct val="100000"/>
              </a:lnSpc>
            </a:pPr>
            <a:endParaRPr dirty="0"/>
          </a:p>
          <a:p>
            <a:pPr algn="just">
              <a:lnSpc>
                <a:spcPct val="100000"/>
              </a:lnSpc>
              <a:buFont typeface="Arial"/>
              <a:buChar char="•"/>
            </a:pPr>
            <a:endParaRPr dirty="0"/>
          </a:p>
          <a:p>
            <a:pPr algn="just">
              <a:lnSpc>
                <a:spcPct val="100000"/>
              </a:lnSpc>
              <a:buFont typeface="Arial"/>
              <a:buChar char="•"/>
            </a:pPr>
            <a:endParaRPr dirty="0"/>
          </a:p>
          <a:p>
            <a:pPr algn="just">
              <a:lnSpc>
                <a:spcPct val="100000"/>
              </a:lnSpc>
            </a:pPr>
            <a:endParaRPr dirty="0"/>
          </a:p>
          <a:p>
            <a:pPr algn="just">
              <a:lnSpc>
                <a:spcPct val="100000"/>
              </a:lnSpc>
            </a:pPr>
            <a:endParaRPr dirty="0"/>
          </a:p>
          <a:p>
            <a:pPr>
              <a:lnSpc>
                <a:spcPct val="100000"/>
              </a:lnSpc>
            </a:pPr>
            <a:endParaRPr dirty="0"/>
          </a:p>
        </p:txBody>
      </p:sp>
      <p:sp>
        <p:nvSpPr>
          <p:cNvPr id="2" name="Rectangle 1"/>
          <p:cNvSpPr/>
          <p:nvPr/>
        </p:nvSpPr>
        <p:spPr>
          <a:xfrm>
            <a:off x="228600" y="1676400"/>
            <a:ext cx="8991600" cy="397031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Reliability of lead free solders is very important as we proceed to eliminate lead based solders in microelectronic packaging. </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Pb- </a:t>
            </a:r>
            <a:r>
              <a:rPr lang="en-US" dirty="0">
                <a:solidFill>
                  <a:schemeClr val="bg1"/>
                </a:solidFill>
                <a:latin typeface="Calibri" panose="020F0502020204030204" pitchFamily="34" charset="0"/>
              </a:rPr>
              <a:t>free solders possess properties less desirable for assembly and reliability: higher melting point, higher stiffness and higher surface tension</a:t>
            </a:r>
            <a:r>
              <a:rPr lang="en-US" dirty="0" smtClean="0">
                <a:solidFill>
                  <a:schemeClr val="bg1"/>
                </a:solidFill>
                <a:latin typeface="Calibri" panose="020F0502020204030204" pitchFamily="34" charset="0"/>
              </a:rPr>
              <a:t>.</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There </a:t>
            </a:r>
            <a:r>
              <a:rPr lang="en-US" dirty="0">
                <a:solidFill>
                  <a:schemeClr val="bg1"/>
                </a:solidFill>
                <a:latin typeface="Calibri" panose="020F0502020204030204" pitchFamily="34" charset="0"/>
              </a:rPr>
              <a:t>is established knowledge about the </a:t>
            </a:r>
            <a:r>
              <a:rPr lang="en-US" dirty="0" smtClean="0">
                <a:solidFill>
                  <a:schemeClr val="bg1"/>
                </a:solidFill>
                <a:latin typeface="Calibri" panose="020F0502020204030204" pitchFamily="34" charset="0"/>
              </a:rPr>
              <a:t> manufacturing </a:t>
            </a:r>
            <a:r>
              <a:rPr lang="en-US" dirty="0">
                <a:solidFill>
                  <a:schemeClr val="bg1"/>
                </a:solidFill>
                <a:latin typeface="Calibri" panose="020F0502020204030204" pitchFamily="34" charset="0"/>
              </a:rPr>
              <a:t>techniques and </a:t>
            </a:r>
            <a:r>
              <a:rPr lang="en-US" dirty="0" smtClean="0">
                <a:solidFill>
                  <a:schemeClr val="bg1"/>
                </a:solidFill>
                <a:latin typeface="Calibri" panose="020F0502020204030204" pitchFamily="34" charset="0"/>
              </a:rPr>
              <a:t>reliability </a:t>
            </a:r>
            <a:r>
              <a:rPr lang="en-US" dirty="0">
                <a:solidFill>
                  <a:schemeClr val="bg1"/>
                </a:solidFill>
                <a:latin typeface="Calibri" panose="020F0502020204030204" pitchFamily="34" charset="0"/>
              </a:rPr>
              <a:t>of Lead based </a:t>
            </a:r>
            <a:r>
              <a:rPr lang="en-US" dirty="0" smtClean="0">
                <a:solidFill>
                  <a:schemeClr val="bg1"/>
                </a:solidFill>
                <a:latin typeface="Calibri" panose="020F0502020204030204" pitchFamily="34" charset="0"/>
              </a:rPr>
              <a:t>solders,</a:t>
            </a:r>
            <a:r>
              <a:rPr lang="en-US" dirty="0">
                <a:solidFill>
                  <a:schemeClr val="bg1"/>
                </a:solidFill>
                <a:latin typeface="Calibri" panose="020F0502020204030204" pitchFamily="34" charset="0"/>
              </a:rPr>
              <a:t> Sn-based solders has poor field data</a:t>
            </a:r>
            <a:r>
              <a:rPr lang="en-US" dirty="0" smtClean="0">
                <a:solidFill>
                  <a:schemeClr val="bg1"/>
                </a:solidFill>
                <a:latin typeface="Calibri" panose="020F0502020204030204" pitchFamily="34" charset="0"/>
              </a:rPr>
              <a:t>.</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New computational technique developed can provide insights of void formation behavior.</a:t>
            </a:r>
            <a:endParaRPr lang="en-US" dirty="0">
              <a:solidFill>
                <a:schemeClr val="bg1"/>
              </a:solidFill>
              <a:latin typeface="Calibri" panose="020F0502020204030204" pitchFamily="34" charset="0"/>
            </a:endParaRPr>
          </a:p>
          <a:p>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tIns="45000" rIns="90000" bIns="45000" anchor="ctr"/>
          <a:lstStyle/>
          <a:p>
            <a:endParaRPr/>
          </a:p>
          <a:p>
            <a:pPr>
              <a:lnSpc>
                <a:spcPct val="100000"/>
              </a:lnSpc>
            </a:pPr>
            <a:endParaRPr/>
          </a:p>
        </p:txBody>
      </p:sp>
      <p:sp>
        <p:nvSpPr>
          <p:cNvPr id="153" name="CustomShape 2"/>
          <p:cNvSpPr/>
          <p:nvPr/>
        </p:nvSpPr>
        <p:spPr>
          <a:xfrm>
            <a:off x="152640" y="762000"/>
            <a:ext cx="8838360" cy="6171480"/>
          </a:xfrm>
          <a:prstGeom prst="rect">
            <a:avLst/>
          </a:prstGeom>
          <a:noFill/>
          <a:ln>
            <a:noFill/>
          </a:ln>
        </p:spPr>
        <p:txBody>
          <a:bodyPr lIns="90000" tIns="45000" rIns="90000" bIns="45000"/>
          <a:lstStyle/>
          <a:p>
            <a:pPr algn="just">
              <a:lnSpc>
                <a:spcPct val="100000"/>
              </a:lnSpc>
            </a:pPr>
            <a:r>
              <a:rPr lang="en-US" sz="3200" dirty="0">
                <a:solidFill>
                  <a:srgbClr val="FFFFFF"/>
                </a:solidFill>
                <a:latin typeface="Calibri" panose="020F0502020204030204" pitchFamily="34" charset="0"/>
              </a:rPr>
              <a:t>Objectives of the research</a:t>
            </a:r>
            <a:endParaRPr sz="2000" dirty="0">
              <a:latin typeface="Calibri" panose="020F0502020204030204" pitchFamily="34" charset="0"/>
            </a:endParaRPr>
          </a:p>
          <a:p>
            <a:pPr algn="just">
              <a:lnSpc>
                <a:spcPct val="100000"/>
              </a:lnSpc>
            </a:pPr>
            <a:endParaRPr dirty="0"/>
          </a:p>
          <a:p>
            <a:pPr marL="285750" indent="-285750" algn="just">
              <a:lnSpc>
                <a:spcPct val="100000"/>
              </a:lnSpc>
              <a:buFont typeface="Arial" panose="020B0604020202020204" pitchFamily="34" charset="0"/>
              <a:buChar char="•"/>
            </a:pPr>
            <a:r>
              <a:rPr lang="en-US" dirty="0" smtClean="0">
                <a:solidFill>
                  <a:srgbClr val="FFFFFF"/>
                </a:solidFill>
                <a:latin typeface="Calibri"/>
              </a:rPr>
              <a:t>Create </a:t>
            </a:r>
            <a:r>
              <a:rPr lang="en-US" dirty="0">
                <a:solidFill>
                  <a:srgbClr val="FFFFFF"/>
                </a:solidFill>
                <a:latin typeface="Calibri"/>
              </a:rPr>
              <a:t>a 3D mesoscale model representative of a polycrystalline grain structure</a:t>
            </a:r>
            <a:r>
              <a:rPr lang="en-US" dirty="0" smtClean="0">
                <a:solidFill>
                  <a:srgbClr val="FFFFFF"/>
                </a:solidFill>
                <a:latin typeface="Calibri"/>
              </a:rPr>
              <a:t>.</a:t>
            </a:r>
          </a:p>
          <a:p>
            <a:pPr marL="285750" indent="-285750" algn="just">
              <a:lnSpc>
                <a:spcPct val="100000"/>
              </a:lnSpc>
              <a:buFont typeface="Arial" panose="020B0604020202020204" pitchFamily="34" charset="0"/>
              <a:buChar char="•"/>
            </a:pPr>
            <a:endParaRPr lang="en-US" dirty="0" smtClean="0">
              <a:solidFill>
                <a:srgbClr val="FFFFFF"/>
              </a:solidFill>
              <a:latin typeface="Calibri"/>
            </a:endParaRPr>
          </a:p>
          <a:p>
            <a:pPr marL="285750" indent="-285750" algn="just">
              <a:lnSpc>
                <a:spcPct val="100000"/>
              </a:lnSpc>
              <a:buFont typeface="Arial" panose="020B0604020202020204" pitchFamily="34" charset="0"/>
              <a:buChar char="•"/>
            </a:pPr>
            <a:r>
              <a:rPr lang="en-US" dirty="0" smtClean="0">
                <a:solidFill>
                  <a:srgbClr val="FFFFFF"/>
                </a:solidFill>
                <a:latin typeface="Calibri"/>
              </a:rPr>
              <a:t>Conversion to a dual phase structure of grain and grain boundary.</a:t>
            </a:r>
          </a:p>
          <a:p>
            <a:pPr marL="285750" indent="-285750" algn="just">
              <a:lnSpc>
                <a:spcPct val="100000"/>
              </a:lnSpc>
              <a:buFont typeface="Arial" panose="020B0604020202020204" pitchFamily="34" charset="0"/>
              <a:buChar char="•"/>
            </a:pPr>
            <a:endParaRPr lang="en-US" dirty="0" smtClean="0">
              <a:solidFill>
                <a:srgbClr val="FFFFFF"/>
              </a:solidFill>
              <a:latin typeface="Calibri"/>
            </a:endParaRPr>
          </a:p>
          <a:p>
            <a:pPr marL="285750" indent="-285750" algn="just">
              <a:lnSpc>
                <a:spcPct val="100000"/>
              </a:lnSpc>
              <a:buFont typeface="Arial" panose="020B0604020202020204" pitchFamily="34" charset="0"/>
              <a:buChar char="•"/>
            </a:pPr>
            <a:r>
              <a:rPr lang="en-US" dirty="0" smtClean="0">
                <a:solidFill>
                  <a:srgbClr val="FFFFFF"/>
                </a:solidFill>
                <a:latin typeface="Calibri"/>
              </a:rPr>
              <a:t>Finite </a:t>
            </a:r>
            <a:r>
              <a:rPr lang="en-US" dirty="0">
                <a:solidFill>
                  <a:srgbClr val="FFFFFF"/>
                </a:solidFill>
                <a:latin typeface="Calibri"/>
              </a:rPr>
              <a:t>difference scheme to identify the hot-spots</a:t>
            </a:r>
            <a:r>
              <a:rPr lang="en-US" dirty="0" smtClean="0">
                <a:solidFill>
                  <a:srgbClr val="FFFFFF"/>
                </a:solidFill>
                <a:latin typeface="Calibri"/>
              </a:rPr>
              <a:t>.</a:t>
            </a:r>
          </a:p>
          <a:p>
            <a:pPr marL="285750" indent="-285750" algn="just">
              <a:lnSpc>
                <a:spcPct val="100000"/>
              </a:lnSpc>
              <a:buFont typeface="Arial" panose="020B0604020202020204" pitchFamily="34" charset="0"/>
              <a:buChar char="•"/>
            </a:pPr>
            <a:endParaRPr lang="en-US" dirty="0" smtClean="0">
              <a:solidFill>
                <a:srgbClr val="FFFFFF"/>
              </a:solidFill>
              <a:latin typeface="Calibri"/>
            </a:endParaRPr>
          </a:p>
          <a:p>
            <a:pPr marL="285750" indent="-285750" algn="just">
              <a:lnSpc>
                <a:spcPct val="100000"/>
              </a:lnSpc>
              <a:buFont typeface="Arial" panose="020B0604020202020204" pitchFamily="34" charset="0"/>
              <a:buChar char="•"/>
            </a:pPr>
            <a:r>
              <a:rPr lang="en-US" dirty="0" smtClean="0">
                <a:solidFill>
                  <a:srgbClr val="FFFFFF"/>
                </a:solidFill>
                <a:latin typeface="Calibri"/>
              </a:rPr>
              <a:t>Kinetic </a:t>
            </a:r>
            <a:r>
              <a:rPr lang="en-US" dirty="0">
                <a:solidFill>
                  <a:srgbClr val="FFFFFF"/>
                </a:solidFill>
                <a:latin typeface="Calibri"/>
              </a:rPr>
              <a:t>Monte-Carlo diffusion that leads to formation of the voids. </a:t>
            </a:r>
            <a:endParaRPr lang="en-US" dirty="0" smtClean="0">
              <a:solidFill>
                <a:srgbClr val="FFFFFF"/>
              </a:solidFill>
              <a:latin typeface="Calibri"/>
            </a:endParaRPr>
          </a:p>
          <a:p>
            <a:pPr marL="285750" indent="-285750" algn="just">
              <a:lnSpc>
                <a:spcPct val="100000"/>
              </a:lnSpc>
              <a:buFont typeface="Arial" panose="020B0604020202020204" pitchFamily="34" charset="0"/>
              <a:buChar char="•"/>
            </a:pPr>
            <a:endParaRPr lang="en-US" dirty="0" smtClean="0">
              <a:solidFill>
                <a:srgbClr val="FFFFFF"/>
              </a:solidFill>
              <a:latin typeface="Calibri"/>
            </a:endParaRPr>
          </a:p>
          <a:p>
            <a:pPr marL="285750" indent="-285750" algn="just">
              <a:lnSpc>
                <a:spcPct val="100000"/>
              </a:lnSpc>
              <a:buFont typeface="Arial" panose="020B0604020202020204" pitchFamily="34" charset="0"/>
              <a:buChar char="•"/>
            </a:pPr>
            <a:r>
              <a:rPr lang="en-US" dirty="0" smtClean="0">
                <a:solidFill>
                  <a:srgbClr val="FFFFFF"/>
                </a:solidFill>
                <a:latin typeface="Calibri"/>
              </a:rPr>
              <a:t>Study the  </a:t>
            </a:r>
            <a:r>
              <a:rPr lang="en-US" dirty="0">
                <a:solidFill>
                  <a:srgbClr val="FFFFFF"/>
                </a:solidFill>
                <a:latin typeface="Calibri"/>
              </a:rPr>
              <a:t>effect of different grain parameters on the diffusion path taken by individual atoms and void characteristics of the solder </a:t>
            </a:r>
            <a:r>
              <a:rPr lang="en-US" dirty="0" smtClean="0">
                <a:solidFill>
                  <a:srgbClr val="FFFFFF"/>
                </a:solidFill>
                <a:latin typeface="Calibri"/>
              </a:rPr>
              <a:t>interconnect.</a:t>
            </a:r>
            <a:endParaRPr dirty="0" smtClean="0"/>
          </a:p>
          <a:p>
            <a:pPr algn="just">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81429" y="457200"/>
            <a:ext cx="8228880" cy="1142640"/>
          </a:xfrm>
          <a:prstGeom prst="rect">
            <a:avLst/>
          </a:prstGeom>
        </p:spPr>
        <p:txBody>
          <a:bodyPr lIns="90000" tIns="46800" rIns="90000" bIns="46800" anchor="ctr"/>
          <a:lstStyle/>
          <a:p>
            <a:pPr>
              <a:lnSpc>
                <a:spcPct val="90000"/>
              </a:lnSpc>
            </a:pPr>
            <a:r>
              <a:rPr lang="en-US" sz="3200" dirty="0">
                <a:solidFill>
                  <a:schemeClr val="bg1">
                    <a:lumMod val="95000"/>
                  </a:schemeClr>
                </a:solidFill>
                <a:latin typeface="Calibri" panose="020F0502020204030204" pitchFamily="34" charset="0"/>
              </a:rPr>
              <a:t>Current Crowding in Flip-Chip Solder Joint</a:t>
            </a:r>
            <a:endParaRPr dirty="0">
              <a:solidFill>
                <a:schemeClr val="bg1">
                  <a:lumMod val="95000"/>
                </a:schemeClr>
              </a:solidFill>
              <a:latin typeface="Calibri" panose="020F0502020204030204" pitchFamily="34" charset="0"/>
            </a:endParaRPr>
          </a:p>
        </p:txBody>
      </p:sp>
      <p:sp>
        <p:nvSpPr>
          <p:cNvPr id="186" name="TextShape 2"/>
          <p:cNvSpPr txBox="1"/>
          <p:nvPr/>
        </p:nvSpPr>
        <p:spPr>
          <a:xfrm>
            <a:off x="304920" y="1143000"/>
            <a:ext cx="8228880" cy="2895120"/>
          </a:xfrm>
          <a:prstGeom prst="rect">
            <a:avLst/>
          </a:prstGeom>
        </p:spPr>
        <p:txBody>
          <a:bodyPr lIns="90000" tIns="46800" rIns="90000" bIns="4680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3" name="Rectangle 2"/>
          <p:cNvSpPr/>
          <p:nvPr/>
        </p:nvSpPr>
        <p:spPr>
          <a:xfrm>
            <a:off x="5048485" y="3200400"/>
            <a:ext cx="4019315" cy="461665"/>
          </a:xfrm>
          <a:prstGeom prst="rect">
            <a:avLst/>
          </a:prstGeom>
        </p:spPr>
        <p:txBody>
          <a:bodyPr wrap="square">
            <a:spAutoFit/>
          </a:bodyPr>
          <a:lstStyle/>
          <a:p>
            <a:r>
              <a:rPr lang="en-US" sz="1200" i="1" dirty="0" smtClean="0">
                <a:solidFill>
                  <a:schemeClr val="bg1"/>
                </a:solidFill>
                <a:latin typeface="Calibri" panose="020F0502020204030204" pitchFamily="34" charset="0"/>
              </a:rPr>
              <a:t>figure :Simulated </a:t>
            </a:r>
            <a:r>
              <a:rPr lang="en-US" sz="1200" i="1" dirty="0">
                <a:solidFill>
                  <a:schemeClr val="bg1"/>
                </a:solidFill>
                <a:latin typeface="Calibri" panose="020F0502020204030204" pitchFamily="34" charset="0"/>
              </a:rPr>
              <a:t>current-density distribution over an entire solder bump when the joint is stressed at 0.6 A at </a:t>
            </a:r>
            <a:r>
              <a:rPr lang="en-US" sz="1200" i="1" dirty="0" err="1">
                <a:solidFill>
                  <a:schemeClr val="bg1"/>
                </a:solidFill>
                <a:latin typeface="Calibri" panose="020F0502020204030204" pitchFamily="34" charset="0"/>
              </a:rPr>
              <a:t>100◦C</a:t>
            </a:r>
            <a:endParaRPr lang="en-US" sz="1200" i="1" dirty="0">
              <a:solidFill>
                <a:schemeClr val="bg1"/>
              </a:solidFill>
              <a:latin typeface="Calibri" panose="020F050202020403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5" y="3079501"/>
            <a:ext cx="49530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1937" y="2667000"/>
            <a:ext cx="4025204" cy="369332"/>
          </a:xfrm>
          <a:prstGeom prst="rect">
            <a:avLst/>
          </a:prstGeom>
        </p:spPr>
        <p:txBody>
          <a:bodyPr wrap="none">
            <a:spAutoFit/>
          </a:bodyPr>
          <a:lstStyle/>
          <a:p>
            <a:r>
              <a:rPr lang="en-US" i="1" dirty="0" smtClean="0">
                <a:solidFill>
                  <a:schemeClr val="bg1"/>
                </a:solidFill>
                <a:latin typeface="Calibri" panose="020F0502020204030204" pitchFamily="34" charset="0"/>
              </a:rPr>
              <a:t> 3D simulation of current-crowding </a:t>
            </a:r>
            <a:r>
              <a:rPr lang="en-US" i="1" dirty="0">
                <a:solidFill>
                  <a:schemeClr val="bg1"/>
                </a:solidFill>
                <a:latin typeface="Calibri" panose="020F0502020204030204" pitchFamily="34" charset="0"/>
              </a:rPr>
              <a:t>effect</a:t>
            </a:r>
          </a:p>
        </p:txBody>
      </p:sp>
      <p:sp>
        <p:nvSpPr>
          <p:cNvPr id="5" name="Rectangle 4"/>
          <p:cNvSpPr/>
          <p:nvPr/>
        </p:nvSpPr>
        <p:spPr>
          <a:xfrm>
            <a:off x="-47480" y="1759085"/>
            <a:ext cx="4572000" cy="1169551"/>
          </a:xfrm>
          <a:prstGeom prst="rect">
            <a:avLst/>
          </a:prstGeom>
        </p:spPr>
        <p:txBody>
          <a:bodyPr>
            <a:spAutoFit/>
          </a:bodyPr>
          <a:lstStyle/>
          <a:p>
            <a:pPr marL="285750" indent="-285750">
              <a:buFont typeface="Arial" panose="020B0604020202020204" pitchFamily="34" charset="0"/>
              <a:buChar char="•"/>
            </a:pPr>
            <a:r>
              <a:rPr lang="en-US" sz="1400" dirty="0" smtClean="0">
                <a:solidFill>
                  <a:schemeClr val="bg1"/>
                </a:solidFill>
                <a:latin typeface="Calibri" panose="020F0502020204030204" pitchFamily="34" charset="0"/>
              </a:rPr>
              <a:t>Current </a:t>
            </a:r>
            <a:r>
              <a:rPr lang="en-US" sz="1400" dirty="0">
                <a:solidFill>
                  <a:schemeClr val="bg1"/>
                </a:solidFill>
                <a:latin typeface="Calibri" panose="020F0502020204030204" pitchFamily="34" charset="0"/>
              </a:rPr>
              <a:t>enters the bump through a small </a:t>
            </a:r>
            <a:r>
              <a:rPr lang="en-US" sz="1400" dirty="0" smtClean="0">
                <a:solidFill>
                  <a:schemeClr val="bg1"/>
                </a:solidFill>
                <a:latin typeface="Calibri" panose="020F0502020204030204" pitchFamily="34" charset="0"/>
              </a:rPr>
              <a:t>area.</a:t>
            </a:r>
          </a:p>
          <a:p>
            <a:pPr marL="285750" indent="-285750">
              <a:buFont typeface="Arial" panose="020B0604020202020204" pitchFamily="34" charset="0"/>
              <a:buChar char="•"/>
            </a:pPr>
            <a:r>
              <a:rPr lang="en-US" sz="1400" dirty="0" smtClean="0">
                <a:solidFill>
                  <a:schemeClr val="bg1"/>
                </a:solidFill>
                <a:latin typeface="Calibri" panose="020F0502020204030204" pitchFamily="34" charset="0"/>
              </a:rPr>
              <a:t>Peak current density       -  </a:t>
            </a:r>
            <a:r>
              <a:rPr lang="en-US" sz="1400" b="1" dirty="0" smtClean="0">
                <a:solidFill>
                  <a:schemeClr val="bg1"/>
                </a:solidFill>
              </a:rPr>
              <a:t>5.1 </a:t>
            </a:r>
            <a:r>
              <a:rPr lang="en-US" sz="1400" b="1" dirty="0">
                <a:solidFill>
                  <a:schemeClr val="bg1"/>
                </a:solidFill>
              </a:rPr>
              <a:t>× 10</a:t>
            </a:r>
            <a:r>
              <a:rPr lang="en-US" sz="1400" b="1" baseline="30000" dirty="0">
                <a:solidFill>
                  <a:schemeClr val="bg1"/>
                </a:solidFill>
              </a:rPr>
              <a:t>4</a:t>
            </a:r>
            <a:r>
              <a:rPr lang="en-US" sz="1400" b="1" dirty="0">
                <a:solidFill>
                  <a:schemeClr val="bg1"/>
                </a:solidFill>
              </a:rPr>
              <a:t> A </a:t>
            </a:r>
            <a:r>
              <a:rPr lang="en-US" sz="1400" b="1" dirty="0" smtClean="0">
                <a:solidFill>
                  <a:schemeClr val="bg1"/>
                </a:solidFill>
              </a:rPr>
              <a:t>cm</a:t>
            </a:r>
            <a:r>
              <a:rPr lang="en-US" sz="1400" b="1" baseline="30000" dirty="0">
                <a:solidFill>
                  <a:schemeClr val="bg1"/>
                </a:solidFill>
              </a:rPr>
              <a:t> −</a:t>
            </a:r>
            <a:r>
              <a:rPr lang="en-US" sz="1400" b="1" baseline="30000" dirty="0" smtClean="0">
                <a:solidFill>
                  <a:schemeClr val="bg1"/>
                </a:solidFill>
              </a:rPr>
              <a:t>2</a:t>
            </a:r>
            <a:endParaRPr lang="en-US" sz="1400" b="1" dirty="0" smtClean="0">
              <a:solidFill>
                <a:schemeClr val="bg1"/>
              </a:solidFill>
            </a:endParaRPr>
          </a:p>
          <a:p>
            <a:pPr marL="285750" indent="-285750">
              <a:buFont typeface="Arial" panose="020B0604020202020204" pitchFamily="34" charset="0"/>
              <a:buChar char="•"/>
            </a:pPr>
            <a:r>
              <a:rPr lang="en-US" sz="1400" dirty="0" smtClean="0">
                <a:solidFill>
                  <a:schemeClr val="bg1"/>
                </a:solidFill>
                <a:latin typeface="Calibri" panose="020F0502020204030204" pitchFamily="34" charset="0"/>
              </a:rPr>
              <a:t>Other end of the contact-</a:t>
            </a:r>
            <a:r>
              <a:rPr lang="en-US" sz="1400" b="1" dirty="0">
                <a:solidFill>
                  <a:schemeClr val="bg1"/>
                </a:solidFill>
              </a:rPr>
              <a:t> 1.1 × 10</a:t>
            </a:r>
            <a:r>
              <a:rPr lang="en-US" sz="1400" b="1" baseline="30000" dirty="0">
                <a:solidFill>
                  <a:schemeClr val="bg1"/>
                </a:solidFill>
              </a:rPr>
              <a:t>3 </a:t>
            </a:r>
            <a:r>
              <a:rPr lang="en-US" sz="1400" b="1" dirty="0">
                <a:solidFill>
                  <a:schemeClr val="bg1"/>
                </a:solidFill>
              </a:rPr>
              <a:t>A </a:t>
            </a:r>
            <a:r>
              <a:rPr lang="en-US" sz="1400" b="1" dirty="0" smtClean="0">
                <a:solidFill>
                  <a:schemeClr val="bg1"/>
                </a:solidFill>
              </a:rPr>
              <a:t>cm</a:t>
            </a:r>
            <a:r>
              <a:rPr lang="en-US" sz="1400" b="1" baseline="30000" dirty="0" smtClean="0">
                <a:solidFill>
                  <a:schemeClr val="bg1"/>
                </a:solidFill>
              </a:rPr>
              <a:t> </a:t>
            </a:r>
            <a:r>
              <a:rPr lang="en-US" sz="1400" b="1" baseline="30000" dirty="0">
                <a:solidFill>
                  <a:schemeClr val="bg1"/>
                </a:solidFill>
              </a:rPr>
              <a:t>−2</a:t>
            </a:r>
            <a:endParaRPr lang="en-US" sz="1400" b="1" dirty="0">
              <a:solidFill>
                <a:schemeClr val="bg1"/>
              </a:solidFill>
            </a:endParaRPr>
          </a:p>
          <a:p>
            <a:pPr marL="285750" indent="-285750">
              <a:buFont typeface="Arial" panose="020B0604020202020204" pitchFamily="34" charset="0"/>
              <a:buChar char="•"/>
            </a:pPr>
            <a:endParaRPr lang="en-US" sz="1400" dirty="0" smtClean="0">
              <a:solidFill>
                <a:schemeClr val="bg1"/>
              </a:solidFill>
              <a:latin typeface="Calibri" panose="020F0502020204030204" pitchFamily="34" charset="0"/>
            </a:endParaRPr>
          </a:p>
          <a:p>
            <a:endParaRPr lang="en-US" sz="1400"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971800" y="1524000"/>
            <a:ext cx="6323760" cy="456480"/>
          </a:xfrm>
          <a:prstGeom prst="rect">
            <a:avLst/>
          </a:prstGeom>
          <a:noFill/>
          <a:ln>
            <a:noFill/>
          </a:ln>
        </p:spPr>
        <p:txBody>
          <a:bodyPr lIns="90000" tIns="45000" rIns="90000" bIns="45000" anchor="ctr"/>
          <a:lstStyle/>
          <a:p>
            <a:pPr algn="just">
              <a:lnSpc>
                <a:spcPct val="100000"/>
              </a:lnSpc>
            </a:pPr>
            <a:r>
              <a:rPr lang="en-US" sz="1400" i="1" dirty="0">
                <a:solidFill>
                  <a:srgbClr val="FFFFFF"/>
                </a:solidFill>
                <a:latin typeface="Calibri"/>
              </a:rPr>
              <a:t>Cross section of solder joint showing pancake type void formation at upper interface due to EM</a:t>
            </a:r>
            <a:endParaRPr sz="2000" i="1" dirty="0"/>
          </a:p>
        </p:txBody>
      </p:sp>
      <p:pic>
        <p:nvPicPr>
          <p:cNvPr id="131" name="Picture 2"/>
          <p:cNvPicPr/>
          <p:nvPr/>
        </p:nvPicPr>
        <p:blipFill>
          <a:blip r:embed="rId2"/>
          <a:stretch>
            <a:fillRect/>
          </a:stretch>
        </p:blipFill>
        <p:spPr>
          <a:xfrm>
            <a:off x="32551" y="304800"/>
            <a:ext cx="2742480" cy="1713960"/>
          </a:xfrm>
          <a:prstGeom prst="rect">
            <a:avLst/>
          </a:prstGeom>
          <a:ln>
            <a:noFill/>
          </a:ln>
        </p:spPr>
      </p:pic>
      <p:sp>
        <p:nvSpPr>
          <p:cNvPr id="132" name="CustomShape 2"/>
          <p:cNvSpPr/>
          <p:nvPr/>
        </p:nvSpPr>
        <p:spPr>
          <a:xfrm>
            <a:off x="-1800" y="762120"/>
            <a:ext cx="8000640" cy="699480"/>
          </a:xfrm>
          <a:prstGeom prst="rect">
            <a:avLst/>
          </a:prstGeom>
          <a:noFill/>
          <a:ln>
            <a:noFill/>
          </a:ln>
        </p:spPr>
        <p:txBody>
          <a:bodyPr lIns="90000" tIns="45000" rIns="90000" bIns="45000"/>
          <a:lstStyle/>
          <a:p>
            <a:pPr algn="ctr">
              <a:lnSpc>
                <a:spcPct val="100000"/>
              </a:lnSpc>
            </a:pPr>
            <a:r>
              <a:rPr lang="en-US" sz="3200" dirty="0">
                <a:solidFill>
                  <a:srgbClr val="FFFFFF"/>
                </a:solidFill>
                <a:latin typeface="Calibri" panose="020F0502020204030204" pitchFamily="34" charset="0"/>
              </a:rPr>
              <a:t>Background</a:t>
            </a:r>
            <a:endParaRPr dirty="0">
              <a:latin typeface="Calibri" panose="020F0502020204030204" pitchFamily="34" charset="0"/>
            </a:endParaRPr>
          </a:p>
          <a:p>
            <a:pPr algn="ctr">
              <a:lnSpc>
                <a:spcPct val="100000"/>
              </a:lnSpc>
            </a:pPr>
            <a:endParaRPr dirty="0"/>
          </a:p>
          <a:p>
            <a:pPr algn="ctr">
              <a:lnSpc>
                <a:spcPct val="100000"/>
              </a:lnSpc>
            </a:pPr>
            <a:endParaRPr dirty="0"/>
          </a:p>
        </p:txBody>
      </p:sp>
      <p:sp>
        <p:nvSpPr>
          <p:cNvPr id="134" name="CustomShape 3"/>
          <p:cNvSpPr/>
          <p:nvPr/>
        </p:nvSpPr>
        <p:spPr>
          <a:xfrm>
            <a:off x="6302779" y="2590800"/>
            <a:ext cx="2790360" cy="1428480"/>
          </a:xfrm>
          <a:prstGeom prst="rect">
            <a:avLst/>
          </a:prstGeom>
          <a:noFill/>
          <a:ln>
            <a:noFill/>
          </a:ln>
        </p:spPr>
        <p:txBody>
          <a:bodyPr lIns="90000" tIns="45000" rIns="90000" bIns="45000"/>
          <a:lstStyle/>
          <a:p>
            <a:pPr algn="just">
              <a:lnSpc>
                <a:spcPct val="100000"/>
              </a:lnSpc>
            </a:pPr>
            <a:endParaRPr dirty="0"/>
          </a:p>
        </p:txBody>
      </p:sp>
      <p:sp>
        <p:nvSpPr>
          <p:cNvPr id="135" name="CustomShape 4"/>
          <p:cNvSpPr/>
          <p:nvPr/>
        </p:nvSpPr>
        <p:spPr>
          <a:xfrm>
            <a:off x="152400" y="6096000"/>
            <a:ext cx="8686080" cy="515520"/>
          </a:xfrm>
          <a:prstGeom prst="rect">
            <a:avLst/>
          </a:prstGeom>
          <a:noFill/>
          <a:ln>
            <a:noFill/>
          </a:ln>
        </p:spPr>
        <p:txBody>
          <a:bodyPr lIns="90000" tIns="45000" rIns="90000" bIns="45000"/>
          <a:lstStyle/>
          <a:p>
            <a:pPr>
              <a:lnSpc>
                <a:spcPct val="100000"/>
              </a:lnSpc>
            </a:pPr>
            <a:r>
              <a:rPr lang="en-US" sz="1400" i="1" dirty="0">
                <a:solidFill>
                  <a:srgbClr val="FFFFFF"/>
                </a:solidFill>
                <a:latin typeface="Calibri"/>
              </a:rPr>
              <a:t>Electromigration and </a:t>
            </a:r>
            <a:r>
              <a:rPr lang="en-US" sz="1400" i="1" dirty="0" err="1">
                <a:solidFill>
                  <a:srgbClr val="FFFFFF"/>
                </a:solidFill>
                <a:latin typeface="Calibri"/>
              </a:rPr>
              <a:t>Thermomigration</a:t>
            </a:r>
            <a:r>
              <a:rPr lang="en-US" sz="1400" i="1" dirty="0">
                <a:solidFill>
                  <a:srgbClr val="FFFFFF"/>
                </a:solidFill>
                <a:latin typeface="Calibri"/>
              </a:rPr>
              <a:t> in Pb-Free Flip-Chip Solder Joints </a:t>
            </a:r>
            <a:r>
              <a:rPr lang="en-US" sz="1400" i="1" dirty="0" err="1">
                <a:solidFill>
                  <a:srgbClr val="FFFFFF"/>
                </a:solidFill>
                <a:latin typeface="Calibri"/>
              </a:rPr>
              <a:t>Chih</a:t>
            </a:r>
            <a:r>
              <a:rPr lang="en-US" sz="1400" i="1" dirty="0">
                <a:solidFill>
                  <a:srgbClr val="FFFFFF"/>
                </a:solidFill>
                <a:latin typeface="Calibri"/>
              </a:rPr>
              <a:t> </a:t>
            </a:r>
            <a:r>
              <a:rPr lang="en-US" sz="1400" i="1" dirty="0" err="1">
                <a:solidFill>
                  <a:srgbClr val="FFFFFF"/>
                </a:solidFill>
                <a:latin typeface="Calibri"/>
              </a:rPr>
              <a:t>Chen,1</a:t>
            </a:r>
            <a:r>
              <a:rPr lang="en-US" sz="1400" i="1" dirty="0">
                <a:solidFill>
                  <a:srgbClr val="FFFFFF"/>
                </a:solidFill>
                <a:latin typeface="Calibri"/>
              </a:rPr>
              <a:t>, H.M. </a:t>
            </a:r>
            <a:r>
              <a:rPr lang="en-US" sz="1400" i="1" dirty="0" err="1">
                <a:solidFill>
                  <a:srgbClr val="FFFFFF"/>
                </a:solidFill>
                <a:latin typeface="Calibri"/>
              </a:rPr>
              <a:t>Tong,2</a:t>
            </a:r>
            <a:r>
              <a:rPr lang="en-US" sz="1400" i="1" dirty="0">
                <a:solidFill>
                  <a:srgbClr val="FFFFFF"/>
                </a:solidFill>
                <a:latin typeface="Calibri"/>
              </a:rPr>
              <a:t> and </a:t>
            </a:r>
            <a:r>
              <a:rPr lang="en-US" sz="1400" i="1" dirty="0" err="1">
                <a:solidFill>
                  <a:srgbClr val="FFFFFF"/>
                </a:solidFill>
                <a:latin typeface="Calibri"/>
              </a:rPr>
              <a:t>K.N</a:t>
            </a:r>
            <a:r>
              <a:rPr lang="en-US" sz="1400" i="1" dirty="0">
                <a:solidFill>
                  <a:srgbClr val="FFFFFF"/>
                </a:solidFill>
                <a:latin typeface="Calibri"/>
              </a:rPr>
              <a:t>. </a:t>
            </a:r>
            <a:r>
              <a:rPr lang="en-US" sz="1400" i="1" dirty="0" err="1">
                <a:solidFill>
                  <a:srgbClr val="FFFFFF"/>
                </a:solidFill>
                <a:latin typeface="Calibri"/>
              </a:rPr>
              <a:t>Tu3</a:t>
            </a:r>
            <a:endParaRPr dirty="0"/>
          </a:p>
        </p:txBody>
      </p:sp>
      <p:sp>
        <p:nvSpPr>
          <p:cNvPr id="2" name="Rectangle 1"/>
          <p:cNvSpPr/>
          <p:nvPr/>
        </p:nvSpPr>
        <p:spPr>
          <a:xfrm>
            <a:off x="152400" y="2286000"/>
            <a:ext cx="8991600" cy="2308324"/>
          </a:xfrm>
          <a:prstGeom prst="rect">
            <a:avLst/>
          </a:prstGeom>
        </p:spPr>
        <p:txBody>
          <a:bodyPr wrap="square">
            <a:spAutoFit/>
          </a:bodyPr>
          <a:lstStyle/>
          <a:p>
            <a:r>
              <a:rPr lang="en-US" u="sng" dirty="0">
                <a:solidFill>
                  <a:schemeClr val="bg1"/>
                </a:solidFill>
                <a:latin typeface="Calibri" panose="020F0502020204030204" pitchFamily="34" charset="0"/>
              </a:rPr>
              <a:t>How the failure occurs?</a:t>
            </a:r>
          </a:p>
          <a:p>
            <a:pPr marL="285750" indent="-285750">
              <a:buFont typeface="Arial" panose="020B0604020202020204" pitchFamily="34" charset="0"/>
              <a:buChar char="•"/>
            </a:pPr>
            <a:r>
              <a:rPr lang="en-US" dirty="0">
                <a:solidFill>
                  <a:schemeClr val="bg1"/>
                </a:solidFill>
                <a:latin typeface="Calibri" panose="020F0502020204030204" pitchFamily="34" charset="0"/>
              </a:rPr>
              <a:t>EM damage in a flip-chip solder joint occurs near the cathode contact on the chip side. </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Damage begins by void formation near the entrance point of the electric current. </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The void propagates into the shape of a pancake across the contact. </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When the void eclipses the entire contact, the flip-chip joint fails.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2"/>
          <p:cNvSpPr txBox="1"/>
          <p:nvPr/>
        </p:nvSpPr>
        <p:spPr>
          <a:xfrm>
            <a:off x="133198" y="533400"/>
            <a:ext cx="7541280" cy="1095120"/>
          </a:xfrm>
          <a:prstGeom prst="rect">
            <a:avLst/>
          </a:prstGeom>
        </p:spPr>
        <p:txBody>
          <a:bodyPr lIns="90000" tIns="46800" rIns="90000" bIns="46800" anchor="ctr"/>
          <a:lstStyle/>
          <a:p>
            <a:pPr>
              <a:lnSpc>
                <a:spcPct val="90000"/>
              </a:lnSpc>
            </a:pPr>
            <a:r>
              <a:rPr lang="en-US" sz="2800" dirty="0">
                <a:solidFill>
                  <a:srgbClr val="FFFFFF"/>
                </a:solidFill>
                <a:latin typeface="Calibri"/>
              </a:rPr>
              <a:t>Modes of </a:t>
            </a:r>
            <a:r>
              <a:rPr lang="en-US" sz="2800" dirty="0" smtClean="0">
                <a:solidFill>
                  <a:srgbClr val="FFFFFF"/>
                </a:solidFill>
                <a:latin typeface="Calibri"/>
              </a:rPr>
              <a:t>EM damage</a:t>
            </a:r>
            <a:endParaRPr sz="1400" dirty="0"/>
          </a:p>
        </p:txBody>
      </p:sp>
      <p:sp>
        <p:nvSpPr>
          <p:cNvPr id="149" name="CustomShape 3"/>
          <p:cNvSpPr/>
          <p:nvPr/>
        </p:nvSpPr>
        <p:spPr>
          <a:xfrm>
            <a:off x="304800" y="1524000"/>
            <a:ext cx="8534400" cy="2514600"/>
          </a:xfrm>
          <a:prstGeom prst="rect">
            <a:avLst/>
          </a:prstGeom>
          <a:noFill/>
          <a:ln>
            <a:noFill/>
          </a:ln>
        </p:spPr>
        <p:txBody>
          <a:bodyPr lIns="90000" tIns="45000" rIns="90000" bIns="45000"/>
          <a:lstStyle/>
          <a:p>
            <a:pPr>
              <a:lnSpc>
                <a:spcPct val="100000"/>
              </a:lnSpc>
            </a:pPr>
            <a:r>
              <a:rPr lang="en-US" sz="1600" b="1" u="sng" dirty="0">
                <a:solidFill>
                  <a:srgbClr val="FFFFFF"/>
                </a:solidFill>
                <a:latin typeface="Calibri" panose="020F0502020204030204" pitchFamily="34" charset="0"/>
              </a:rPr>
              <a:t>Mode-I </a:t>
            </a:r>
            <a:r>
              <a:rPr lang="en-US" sz="1600" b="1" u="sng" dirty="0" smtClean="0">
                <a:solidFill>
                  <a:srgbClr val="FFFFFF"/>
                </a:solidFill>
                <a:latin typeface="Calibri" panose="020F0502020204030204" pitchFamily="34" charset="0"/>
              </a:rPr>
              <a:t>damage</a:t>
            </a:r>
            <a:r>
              <a:rPr lang="en-US" sz="1600" dirty="0" smtClean="0">
                <a:solidFill>
                  <a:srgbClr val="FFFFFF"/>
                </a:solidFill>
                <a:latin typeface="Calibri" panose="020F0502020204030204" pitchFamily="34" charset="0"/>
              </a:rPr>
              <a:t> ( formation of Pancake void)</a:t>
            </a:r>
          </a:p>
          <a:p>
            <a:pPr marL="285750" indent="-285750">
              <a:lnSpc>
                <a:spcPct val="100000"/>
              </a:lnSpc>
              <a:buFont typeface="Arial" panose="020B0604020202020204" pitchFamily="34" charset="0"/>
              <a:buChar char="•"/>
            </a:pPr>
            <a:r>
              <a:rPr lang="en-US" sz="1600" dirty="0" smtClean="0">
                <a:solidFill>
                  <a:srgbClr val="FFFFFF"/>
                </a:solidFill>
                <a:latin typeface="Calibri" panose="020F0502020204030204" pitchFamily="34" charset="0"/>
              </a:rPr>
              <a:t>Dominated </a:t>
            </a:r>
            <a:r>
              <a:rPr lang="en-US" sz="1600" dirty="0">
                <a:solidFill>
                  <a:srgbClr val="FFFFFF"/>
                </a:solidFill>
                <a:latin typeface="Calibri" panose="020F0502020204030204" pitchFamily="34" charset="0"/>
              </a:rPr>
              <a:t>by Tin </a:t>
            </a:r>
            <a:r>
              <a:rPr lang="en-US" sz="1600" dirty="0" smtClean="0">
                <a:solidFill>
                  <a:srgbClr val="FFFFFF"/>
                </a:solidFill>
                <a:latin typeface="Calibri" panose="020F0502020204030204" pitchFamily="34" charset="0"/>
              </a:rPr>
              <a:t>self-diffusion.</a:t>
            </a:r>
          </a:p>
          <a:p>
            <a:pPr marL="285750" indent="-285750">
              <a:lnSpc>
                <a:spcPct val="100000"/>
              </a:lnSpc>
              <a:buFont typeface="Arial" panose="020B0604020202020204" pitchFamily="34" charset="0"/>
              <a:buChar char="•"/>
            </a:pPr>
            <a:r>
              <a:rPr lang="en-US" sz="1600" dirty="0" smtClean="0">
                <a:solidFill>
                  <a:srgbClr val="FFFFFF"/>
                </a:solidFill>
                <a:latin typeface="Calibri" panose="020F0502020204030204" pitchFamily="34" charset="0"/>
              </a:rPr>
              <a:t>Resulting </a:t>
            </a:r>
            <a:r>
              <a:rPr lang="en-US" sz="1600" dirty="0">
                <a:solidFill>
                  <a:srgbClr val="FFFFFF"/>
                </a:solidFill>
                <a:latin typeface="Calibri" panose="020F0502020204030204" pitchFamily="34" charset="0"/>
              </a:rPr>
              <a:t>in cavitation generated at the intermetallic compound IMC/solder interface</a:t>
            </a:r>
            <a:r>
              <a:rPr lang="en-US" sz="1600" dirty="0" smtClean="0">
                <a:solidFill>
                  <a:srgbClr val="FFFFFF"/>
                </a:solidFill>
                <a:latin typeface="Calibri" panose="020F0502020204030204" pitchFamily="34" charset="0"/>
              </a:rPr>
              <a:t>.</a:t>
            </a:r>
          </a:p>
          <a:p>
            <a:pPr marL="285750" indent="-285750">
              <a:lnSpc>
                <a:spcPct val="100000"/>
              </a:lnSpc>
              <a:buFont typeface="Arial" panose="020B0604020202020204" pitchFamily="34" charset="0"/>
              <a:buChar char="•"/>
            </a:pPr>
            <a:r>
              <a:rPr lang="en-US" sz="1600" dirty="0" smtClean="0">
                <a:solidFill>
                  <a:srgbClr val="FFFFFF"/>
                </a:solidFill>
                <a:latin typeface="Calibri" panose="020F0502020204030204" pitchFamily="34" charset="0"/>
              </a:rPr>
              <a:t>Has higher activation energy  hence occurs at Higher Temperature. </a:t>
            </a:r>
            <a:endParaRPr lang="en-US" sz="1600" dirty="0" smtClean="0">
              <a:solidFill>
                <a:srgbClr val="FFFFFF"/>
              </a:solidFill>
              <a:latin typeface="Calibri" panose="020F0502020204030204" pitchFamily="34" charset="0"/>
            </a:endParaRPr>
          </a:p>
          <a:p>
            <a:pPr>
              <a:lnSpc>
                <a:spcPct val="100000"/>
              </a:lnSpc>
            </a:pPr>
            <a:endParaRPr lang="en-US" sz="1600" b="1" u="sng" dirty="0" smtClean="0">
              <a:solidFill>
                <a:srgbClr val="FFFFFF"/>
              </a:solidFill>
              <a:latin typeface="Calibri" panose="020F0502020204030204" pitchFamily="34" charset="0"/>
            </a:endParaRPr>
          </a:p>
          <a:p>
            <a:pPr>
              <a:lnSpc>
                <a:spcPct val="100000"/>
              </a:lnSpc>
            </a:pPr>
            <a:r>
              <a:rPr lang="en-US" sz="1600" b="1" u="sng" dirty="0" smtClean="0">
                <a:solidFill>
                  <a:srgbClr val="FFFFFF"/>
                </a:solidFill>
                <a:latin typeface="Calibri" panose="020F0502020204030204" pitchFamily="34" charset="0"/>
              </a:rPr>
              <a:t>Mode-II damage  </a:t>
            </a:r>
            <a:r>
              <a:rPr lang="en-US" sz="1600" dirty="0" smtClean="0">
                <a:solidFill>
                  <a:srgbClr val="FFFFFF"/>
                </a:solidFill>
                <a:latin typeface="Calibri" panose="020F0502020204030204" pitchFamily="34" charset="0"/>
              </a:rPr>
              <a:t>( consumption of UBM)</a:t>
            </a:r>
          </a:p>
          <a:p>
            <a:pPr marL="342900" indent="-342900">
              <a:lnSpc>
                <a:spcPct val="100000"/>
              </a:lnSpc>
              <a:buFont typeface="Arial" panose="020B0604020202020204" pitchFamily="34" charset="0"/>
              <a:buChar char="•"/>
            </a:pPr>
            <a:r>
              <a:rPr lang="en-US" sz="1600" dirty="0" smtClean="0">
                <a:solidFill>
                  <a:srgbClr val="FFFFFF"/>
                </a:solidFill>
                <a:latin typeface="Calibri" panose="020F0502020204030204" pitchFamily="34" charset="0"/>
              </a:rPr>
              <a:t>Dominated by </a:t>
            </a:r>
            <a:r>
              <a:rPr lang="en-US" sz="1600" dirty="0">
                <a:solidFill>
                  <a:srgbClr val="FFFFFF"/>
                </a:solidFill>
                <a:latin typeface="Calibri" panose="020F0502020204030204" pitchFamily="34" charset="0"/>
              </a:rPr>
              <a:t>fast interstitial diffusion of Cu and Ni through Sn, </a:t>
            </a:r>
          </a:p>
          <a:p>
            <a:pPr marL="285750" indent="-285750">
              <a:lnSpc>
                <a:spcPct val="100000"/>
              </a:lnSpc>
              <a:buFont typeface="Arial" panose="020B0604020202020204" pitchFamily="34" charset="0"/>
              <a:buChar char="•"/>
            </a:pPr>
            <a:r>
              <a:rPr lang="en-US" sz="1600" dirty="0">
                <a:solidFill>
                  <a:srgbClr val="FFFFFF"/>
                </a:solidFill>
                <a:latin typeface="Calibri" panose="020F0502020204030204" pitchFamily="34" charset="0"/>
              </a:rPr>
              <a:t> Resulting in rapid dissolution of under bump metallurgy </a:t>
            </a:r>
            <a:r>
              <a:rPr lang="en-US" sz="1600" b="1" dirty="0">
                <a:solidFill>
                  <a:srgbClr val="FFFFFF"/>
                </a:solidFill>
                <a:latin typeface="Calibri" panose="020F0502020204030204" pitchFamily="34" charset="0"/>
              </a:rPr>
              <a:t>UBM.</a:t>
            </a:r>
            <a:r>
              <a:rPr lang="en-US" sz="1600" dirty="0">
                <a:solidFill>
                  <a:srgbClr val="FFFFFF"/>
                </a:solidFill>
                <a:latin typeface="Calibri" panose="020F0502020204030204" pitchFamily="34" charset="0"/>
              </a:rPr>
              <a:t> </a:t>
            </a:r>
          </a:p>
          <a:p>
            <a:pPr marL="285750" indent="-285750">
              <a:lnSpc>
                <a:spcPct val="100000"/>
              </a:lnSpc>
              <a:buFont typeface="Arial" panose="020B0604020202020204" pitchFamily="34" charset="0"/>
              <a:buChar char="•"/>
            </a:pPr>
            <a:r>
              <a:rPr lang="en-US" sz="1600" dirty="0" smtClean="0">
                <a:solidFill>
                  <a:srgbClr val="FFFFFF"/>
                </a:solidFill>
                <a:latin typeface="Calibri" panose="020F0502020204030204" pitchFamily="34" charset="0"/>
              </a:rPr>
              <a:t> Has </a:t>
            </a:r>
            <a:r>
              <a:rPr lang="en-US" sz="1600" dirty="0">
                <a:solidFill>
                  <a:srgbClr val="FFFFFF"/>
                </a:solidFill>
                <a:latin typeface="Calibri" panose="020F0502020204030204" pitchFamily="34" charset="0"/>
              </a:rPr>
              <a:t>Lower activation energy and occurs at lower and higher </a:t>
            </a:r>
            <a:r>
              <a:rPr lang="en-US" sz="1600" dirty="0">
                <a:solidFill>
                  <a:srgbClr val="FFFFFF"/>
                </a:solidFill>
                <a:latin typeface="Calibri"/>
              </a:rPr>
              <a:t>temperature</a:t>
            </a:r>
            <a:endParaRPr lang="en-US" sz="1600" b="1" u="sng" dirty="0">
              <a:solidFill>
                <a:srgbClr val="FFFFFF"/>
              </a:solidFill>
              <a:latin typeface="Calibri" panose="020F0502020204030204" pitchFamily="34" charset="0"/>
            </a:endParaRPr>
          </a:p>
          <a:p>
            <a:pPr>
              <a:lnSpc>
                <a:spcPct val="100000"/>
              </a:lnSpc>
            </a:pPr>
            <a:endParaRPr lang="en-US" b="1" u="sng" dirty="0" smtClean="0">
              <a:solidFill>
                <a:srgbClr val="FFFFFF"/>
              </a:solidFill>
              <a:latin typeface="Calibri" panose="020F0502020204030204" pitchFamily="34" charset="0"/>
            </a:endParaRPr>
          </a:p>
          <a:p>
            <a:pPr>
              <a:lnSpc>
                <a:spcPct val="100000"/>
              </a:lnSpc>
            </a:pPr>
            <a:endParaRPr lang="en-US" b="1" u="sng" dirty="0">
              <a:solidFill>
                <a:srgbClr val="FFFFFF"/>
              </a:solidFill>
              <a:latin typeface="Calibri" panose="020F0502020204030204" pitchFamily="34" charset="0"/>
            </a:endParaRPr>
          </a:p>
          <a:p>
            <a:pPr>
              <a:lnSpc>
                <a:spcPct val="100000"/>
              </a:lnSpc>
            </a:pPr>
            <a:endParaRPr lang="en-US" b="1" u="sng" dirty="0" smtClean="0">
              <a:solidFill>
                <a:srgbClr val="FFFFFF"/>
              </a:solidFill>
              <a:latin typeface="Calibri" panose="020F0502020204030204" pitchFamily="34" charset="0"/>
            </a:endParaRPr>
          </a:p>
          <a:p>
            <a:pPr>
              <a:lnSpc>
                <a:spcPct val="100000"/>
              </a:lnSpc>
            </a:pPr>
            <a:r>
              <a:rPr lang="en-US" i="1" dirty="0">
                <a:solidFill>
                  <a:srgbClr val="FFFFFF"/>
                </a:solidFill>
                <a:latin typeface="Calibri" panose="020F0502020204030204" pitchFamily="34" charset="0"/>
              </a:rPr>
              <a:t>Mode-I</a:t>
            </a:r>
          </a:p>
          <a:p>
            <a:pPr>
              <a:lnSpc>
                <a:spcPct val="100000"/>
              </a:lnSpc>
            </a:pPr>
            <a:endParaRPr lang="en-US" b="1" u="sng" dirty="0" smtClean="0">
              <a:solidFill>
                <a:srgbClr val="FFFFFF"/>
              </a:solidFill>
              <a:latin typeface="Calibri" panose="020F0502020204030204" pitchFamily="34" charset="0"/>
            </a:endParaRPr>
          </a:p>
          <a:p>
            <a:pPr>
              <a:lnSpc>
                <a:spcPct val="100000"/>
              </a:lnSpc>
            </a:pPr>
            <a:endParaRPr lang="en-US" b="1" u="sng" dirty="0">
              <a:solidFill>
                <a:srgbClr val="FFFFFF"/>
              </a:solidFill>
              <a:latin typeface="Calibri" panose="020F0502020204030204" pitchFamily="34" charset="0"/>
            </a:endParaRPr>
          </a:p>
          <a:p>
            <a:pPr>
              <a:lnSpc>
                <a:spcPct val="100000"/>
              </a:lnSpc>
            </a:pPr>
            <a:endParaRPr lang="en-US" dirty="0" smtClean="0">
              <a:solidFill>
                <a:srgbClr val="FFFFFF"/>
              </a:solidFill>
              <a:latin typeface="Calibri"/>
            </a:endParaRPr>
          </a:p>
          <a:p>
            <a:pPr marL="285750" indent="-285750">
              <a:lnSpc>
                <a:spcPct val="100000"/>
              </a:lnSpc>
              <a:buFont typeface="Arial" panose="020B0604020202020204" pitchFamily="34" charset="0"/>
              <a:buChar char="•"/>
            </a:pPr>
            <a:endParaRP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4237724"/>
            <a:ext cx="2743200" cy="187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257800" y="6117324"/>
            <a:ext cx="3886200" cy="646331"/>
          </a:xfrm>
          <a:prstGeom prst="rect">
            <a:avLst/>
          </a:prstGeom>
        </p:spPr>
        <p:txBody>
          <a:bodyPr wrap="square">
            <a:spAutoFit/>
          </a:bodyPr>
          <a:lstStyle/>
          <a:p>
            <a:r>
              <a:rPr lang="en-US" sz="1200" i="1" dirty="0" smtClean="0">
                <a:solidFill>
                  <a:schemeClr val="bg1"/>
                </a:solidFill>
                <a:latin typeface="Calibri" panose="020F0502020204030204" pitchFamily="34" charset="0"/>
              </a:rPr>
              <a:t>Dissolution of  </a:t>
            </a:r>
            <a:r>
              <a:rPr lang="en-US" sz="1200" i="1" dirty="0">
                <a:solidFill>
                  <a:schemeClr val="bg1"/>
                </a:solidFill>
                <a:latin typeface="Calibri" panose="020F0502020204030204" pitchFamily="34" charset="0"/>
              </a:rPr>
              <a:t>Cu UBM was dissolved completely due to TM of Cu to the cold (substrate) end. IMC denotes intermetallic compound</a:t>
            </a:r>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791" y="4281256"/>
            <a:ext cx="2504047" cy="1850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5799" y="6144422"/>
            <a:ext cx="4572000" cy="461665"/>
          </a:xfrm>
          <a:prstGeom prst="rect">
            <a:avLst/>
          </a:prstGeom>
        </p:spPr>
        <p:txBody>
          <a:bodyPr>
            <a:spAutoFit/>
          </a:bodyPr>
          <a:lstStyle/>
          <a:p>
            <a:r>
              <a:rPr lang="en-US" sz="1200" i="1" dirty="0">
                <a:solidFill>
                  <a:schemeClr val="bg1"/>
                </a:solidFill>
                <a:latin typeface="Calibri" panose="020F0502020204030204" pitchFamily="34" charset="0"/>
              </a:rPr>
              <a:t>SEM image of void formation in flip chip </a:t>
            </a:r>
            <a:r>
              <a:rPr lang="en-US" sz="1200" i="1" dirty="0" err="1">
                <a:solidFill>
                  <a:schemeClr val="bg1"/>
                </a:solidFill>
                <a:latin typeface="Calibri" panose="020F0502020204030204" pitchFamily="34" charset="0"/>
              </a:rPr>
              <a:t>95.5Sn</a:t>
            </a:r>
            <a:r>
              <a:rPr lang="en-US" sz="1200" i="1" dirty="0">
                <a:solidFill>
                  <a:schemeClr val="bg1"/>
                </a:solidFill>
                <a:latin typeface="Calibri" panose="020F0502020204030204" pitchFamily="34" charset="0"/>
              </a:rPr>
              <a:t>–</a:t>
            </a:r>
            <a:r>
              <a:rPr lang="en-US" sz="1200" i="1" dirty="0" err="1">
                <a:solidFill>
                  <a:schemeClr val="bg1"/>
                </a:solidFill>
                <a:latin typeface="Calibri" panose="020F0502020204030204" pitchFamily="34" charset="0"/>
              </a:rPr>
              <a:t>4.0Ag</a:t>
            </a:r>
            <a:r>
              <a:rPr lang="en-US" sz="1200" i="1" dirty="0">
                <a:solidFill>
                  <a:schemeClr val="bg1"/>
                </a:solidFill>
                <a:latin typeface="Calibri" panose="020F0502020204030204" pitchFamily="34" charset="0"/>
              </a:rPr>
              <a:t>–</a:t>
            </a:r>
            <a:r>
              <a:rPr lang="en-US" sz="1200" i="1" dirty="0" err="1">
                <a:solidFill>
                  <a:schemeClr val="bg1"/>
                </a:solidFill>
                <a:latin typeface="Calibri" panose="020F0502020204030204" pitchFamily="34" charset="0"/>
              </a:rPr>
              <a:t>0.5Cu</a:t>
            </a:r>
            <a:endParaRPr lang="en-US" sz="1200" i="1" dirty="0">
              <a:solidFill>
                <a:schemeClr val="bg1"/>
              </a:solidFill>
              <a:latin typeface="Calibri" panose="020F0502020204030204" pitchFamily="34" charset="0"/>
            </a:endParaRPr>
          </a:p>
          <a:p>
            <a:r>
              <a:rPr lang="en-US" sz="1200" i="1" dirty="0">
                <a:solidFill>
                  <a:schemeClr val="bg1"/>
                </a:solidFill>
                <a:latin typeface="Calibri" panose="020F0502020204030204" pitchFamily="34" charset="0"/>
              </a:rPr>
              <a:t>solder bump</a:t>
            </a:r>
          </a:p>
        </p:txBody>
      </p:sp>
      <p:sp>
        <p:nvSpPr>
          <p:cNvPr id="6" name="Rectangle 5"/>
          <p:cNvSpPr/>
          <p:nvPr/>
        </p:nvSpPr>
        <p:spPr>
          <a:xfrm>
            <a:off x="4760708" y="4554245"/>
            <a:ext cx="994183" cy="369332"/>
          </a:xfrm>
          <a:prstGeom prst="rect">
            <a:avLst/>
          </a:prstGeom>
        </p:spPr>
        <p:txBody>
          <a:bodyPr wrap="none">
            <a:spAutoFit/>
          </a:bodyPr>
          <a:lstStyle/>
          <a:p>
            <a:r>
              <a:rPr lang="en-US" i="1" dirty="0">
                <a:solidFill>
                  <a:srgbClr val="FFFFFF"/>
                </a:solidFill>
                <a:latin typeface="Calibri" panose="020F0502020204030204" pitchFamily="34" charset="0"/>
              </a:rPr>
              <a:t>Mode-II </a:t>
            </a:r>
            <a:endParaRPr lang="en-US" i="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3300</TotalTime>
  <Words>1881</Words>
  <Application>Microsoft Office PowerPoint</Application>
  <PresentationFormat>On-screen Show (4:3)</PresentationFormat>
  <Paragraphs>314</Paragraphs>
  <Slides>34</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38" baseType="lpstr">
      <vt:lpstr>Office Theme</vt:lpstr>
      <vt:lpstr>Office Theme</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Conditions for Mode I  failure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Work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p2admin</cp:lastModifiedBy>
  <cp:revision>82</cp:revision>
  <dcterms:modified xsi:type="dcterms:W3CDTF">2016-06-03T02:53:29Z</dcterms:modified>
</cp:coreProperties>
</file>