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9" r:id="rId4"/>
    <p:sldId id="258" r:id="rId5"/>
    <p:sldId id="259" r:id="rId6"/>
    <p:sldId id="263" r:id="rId7"/>
    <p:sldId id="264" r:id="rId8"/>
    <p:sldId id="268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AD85-6710-4B6C-ADA7-A413B145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74F78-9013-4DC3-91E5-9810D4C0F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DA96-54D6-4615-AB8C-91214D45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DF96-FBF0-44C9-B94D-4C58A6C1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EB4C-67F0-4999-9AD7-5EF9826A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6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A9C6-6582-46C4-B2E2-CEF293AC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98EE-7FB9-48B9-BBF4-A7E666989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5D08C-6ED5-4C0E-954E-32565F31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62DC-CFEA-4950-8752-121BBBE8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04E8-58F1-47F4-9705-BBB5FE95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AB65B-BF09-4075-8DCE-18ED2100D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32EEE-02AA-45CF-8CD0-89092F029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9DF30-37BA-4172-A297-28E1E4F6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D1752-0802-4DCD-A4A8-E1ECEAE6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12E1-B780-4316-98F6-E4BDDD11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80EA-7F3C-403E-9B95-F6FC2D86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2AB6-E9B4-4A87-B302-BE9BCCAB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1FFA-287F-4185-8A62-0239BE30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748E-2B1A-42AC-9532-086B0FE2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DAF0-2407-4D7F-BCCD-D6263F9C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2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DE40-3CA5-4CD2-8AD1-420BD3B1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685C8-5FAD-447C-9876-5638A50F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27A0-994B-4157-8C48-1E1EB237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3FAB-29B2-4A49-ADB3-B82024ED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1ED7-5DAA-44BA-B4B9-EBE04944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0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F653-9B78-462A-8612-C59E43EE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03FE-DAA8-4AA7-A4F7-F912AE1D2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0464-2E9F-4110-9A31-A1D8104F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C96C8-CEF1-4994-A160-B06C4E21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5AEC6-631E-4A68-9B91-2149C00C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692EF-DC62-4247-913B-EFFCA076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D4A9-095E-43D6-865D-3412263A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B2F5-ACAD-43BB-B1B9-9D8AD7EC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BAC4-EC79-419A-9ED0-A78CFCAAB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BFDC3-E886-4AA1-AD12-8C87A0A4E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F9085-10DF-421D-8F17-727A7B353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E402F-94BB-4595-B48B-C7F6F9AD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8F2A1-5945-4C9A-9842-E553471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0F270-770A-4975-8B7B-E380E80C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0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11D6-2D9C-4D29-9027-8F3E486B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5AC0C-8B88-45B9-8E5D-FE86961E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C126D-0FAD-4172-B963-F7B2F15A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07FA-C21F-4A79-B346-96C746AD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9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20295-1043-4C8E-B689-8D40D66B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C9A28-4B2E-4391-8F26-C72014E3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554E6-5ACD-4F4D-905A-C1144984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AF36-7F37-42CE-8002-2E40F915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571E-0677-4BFC-B554-52A762F6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933F9-A9B0-4A14-91DD-E8B022C2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0EDD-91D0-49E7-9B40-28564D1D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9A5C9-C7FF-4740-AAAD-49D37C46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9B0C6-BB75-4B64-A36F-C97DE039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9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8759-31A6-44D1-B52F-D488FD9E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BD541-045D-4430-BE7D-7528A74D2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AE79B-BE19-42FD-B9E6-E81A857DF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95156-6FD2-411F-9C75-CF84D519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B5C99-7301-483D-AD67-9046CA5A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22CBC-3622-4542-88A0-7E2AE5F4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30D68-42AF-4AE6-93BF-107F2983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906A-F6E7-4BB0-9CEE-39D7B8C6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BBB6-14CA-4D93-AE11-070915BBF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6AF4-6812-4467-BF4C-CB9F3DBA9CCF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CD30-C955-4972-A4F3-7236FC62D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4F742-B1D1-41D8-9F50-E1CFC3A3D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D131-BE6A-489A-8F73-12F7C941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0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2A148-2B65-46F9-99C9-340F7138E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2227" y="4989798"/>
            <a:ext cx="2212711" cy="1077235"/>
          </a:xfrm>
        </p:spPr>
        <p:txBody>
          <a:bodyPr anchor="t">
            <a:normAutofit/>
          </a:bodyPr>
          <a:lstStyle/>
          <a:p>
            <a:pPr algn="l"/>
            <a:br>
              <a:rPr lang="en-IN" sz="3200" b="0" i="0" u="none" strike="noStrike" baseline="0" dirty="0">
                <a:latin typeface="Arial" panose="020B0604020202020204" pitchFamily="34" charset="0"/>
              </a:rPr>
            </a:br>
            <a:r>
              <a:rPr lang="en-IN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IN" sz="1800" b="1" i="0" u="none" strike="noStrike" baseline="0" dirty="0">
                <a:latin typeface="Arial" panose="020B0604020202020204" pitchFamily="34" charset="0"/>
              </a:rPr>
              <a:t>Deepak Yadav</a:t>
            </a:r>
            <a:endParaRPr lang="en-IN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3C847ED-7ED6-4444-98C3-C2C6EF47901B}"/>
              </a:ext>
            </a:extLst>
          </p:cNvPr>
          <p:cNvSpPr txBox="1">
            <a:spLocks/>
          </p:cNvSpPr>
          <p:nvPr/>
        </p:nvSpPr>
        <p:spPr>
          <a:xfrm>
            <a:off x="966278" y="1370661"/>
            <a:ext cx="9910296" cy="259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IN" sz="3200" dirty="0">
                <a:latin typeface="Arial" panose="020B0604020202020204" pitchFamily="34" charset="0"/>
              </a:rPr>
            </a:br>
            <a:r>
              <a:rPr lang="en-IN" sz="3200" dirty="0">
                <a:latin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</a:rPr>
              <a:t>QuadPay</a:t>
            </a:r>
            <a:r>
              <a:rPr lang="en-IN" sz="3200" b="1" dirty="0">
                <a:latin typeface="Arial" panose="020B0604020202020204" pitchFamily="34" charset="0"/>
              </a:rPr>
              <a:t> Data Scientist Assignment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9242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90B2-7AD4-4CE4-8E4C-E2A6D59A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22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en-US" sz="2200" b="0" i="0" u="none" strike="noStrike" baseline="0" dirty="0">
                <a:solidFill>
                  <a:srgbClr val="000000"/>
                </a:solidFill>
                <a:latin typeface="+mn-lt"/>
              </a:rPr>
              <a:t>What additional data would you like to see that might help build a better installment-approval classifier? </a:t>
            </a:r>
            <a:br>
              <a:rPr lang="en-US" sz="2200" b="0" i="0" u="none" strike="noStrike" baseline="0" dirty="0">
                <a:solidFill>
                  <a:srgbClr val="000000"/>
                </a:solidFill>
                <a:latin typeface="+mn-lt"/>
              </a:rPr>
            </a:br>
            <a:endParaRPr lang="en-IN" sz="22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827C3-D671-43FC-AAE8-820EE29AF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18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dirty="0"/>
              <a:t>Few of the variables if available could have improved the predictions. </a:t>
            </a:r>
          </a:p>
          <a:p>
            <a:endParaRPr lang="en-IN" sz="1600" dirty="0"/>
          </a:p>
          <a:p>
            <a:r>
              <a:rPr lang="en-IN" sz="1600" dirty="0"/>
              <a:t>Monthly salary of the Customer.</a:t>
            </a:r>
          </a:p>
          <a:p>
            <a:r>
              <a:rPr lang="en-IN" sz="1600" dirty="0"/>
              <a:t>Additional Loans.</a:t>
            </a:r>
          </a:p>
          <a:p>
            <a:r>
              <a:rPr lang="en-IN" sz="1600" dirty="0"/>
              <a:t>Customer gender</a:t>
            </a:r>
          </a:p>
          <a:p>
            <a:r>
              <a:rPr lang="en-IN" sz="1600" dirty="0"/>
              <a:t>Employment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1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140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AF3F9-CCF2-4CD7-A0FB-6C4E31CC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IN" sz="2200" b="1" dirty="0"/>
              <a:t>Payment Default event distribution different features </a:t>
            </a:r>
          </a:p>
        </p:txBody>
      </p:sp>
      <p:sp>
        <p:nvSpPr>
          <p:cNvPr id="2059" name="Rectangle 14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1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562030C-788C-4DB1-AA74-6AB85631C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231" y="384463"/>
            <a:ext cx="3275726" cy="28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2C4A756-CF4E-4973-A242-C00AA95D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6396" y="455341"/>
            <a:ext cx="3336953" cy="266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0DAD93-131A-472C-BE84-DD470324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5756" y="506029"/>
            <a:ext cx="3336953" cy="256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14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26995695-8635-4709-AC97-A8286CAE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High number of Payment defaults for Low amount dollar values.</a:t>
            </a:r>
          </a:p>
          <a:p>
            <a:r>
              <a:rPr lang="en-US" sz="1600" dirty="0"/>
              <a:t>Customers with Credit Score between 400 – 700 has higher number of default Payments.</a:t>
            </a:r>
          </a:p>
          <a:p>
            <a:r>
              <a:rPr lang="en-US" sz="1600" dirty="0"/>
              <a:t>Customers between  18 – 40 age group has higher number of Default Payments.</a:t>
            </a:r>
          </a:p>
        </p:txBody>
      </p:sp>
    </p:spTree>
    <p:extLst>
      <p:ext uri="{BB962C8B-B14F-4D97-AF65-F5344CB8AC3E}">
        <p14:creationId xmlns:p14="http://schemas.microsoft.com/office/powerpoint/2010/main" val="420808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4655-E0EF-4FF8-A162-94C9EEBB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2200" b="1" i="0" u="none" strike="noStrike" baseline="0" dirty="0">
                <a:solidFill>
                  <a:srgbClr val="000000"/>
                </a:solidFill>
              </a:rPr>
            </a:br>
            <a:r>
              <a:rPr lang="en-US" sz="2200" b="1" i="0" u="none" strike="noStrike" baseline="0" dirty="0">
                <a:solidFill>
                  <a:srgbClr val="000000"/>
                </a:solidFill>
              </a:rPr>
              <a:t>What surprised you about the results/trends observed in the data? </a:t>
            </a:r>
            <a:br>
              <a:rPr lang="en-US" sz="2200" b="1" i="0" u="none" strike="noStrike" baseline="0" dirty="0">
                <a:solidFill>
                  <a:srgbClr val="000000"/>
                </a:solidFill>
              </a:rPr>
            </a:br>
            <a:endParaRPr lang="en-IN" sz="2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0C4AD-CCED-4AEF-9324-8FE71866F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00" y="1755297"/>
            <a:ext cx="3423659" cy="1602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D7DB0C9-DF2D-4DDE-BB89-84CBE85ACD2A}"/>
              </a:ext>
            </a:extLst>
          </p:cNvPr>
          <p:cNvSpPr txBox="1">
            <a:spLocks/>
          </p:cNvSpPr>
          <p:nvPr/>
        </p:nvSpPr>
        <p:spPr>
          <a:xfrm>
            <a:off x="4584820" y="1551926"/>
            <a:ext cx="5653934" cy="100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Almost 50% of the Payment default orders are from 5 merchants(i.e., 5 % of Total merchants)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691D2A-2830-4216-9435-A158AB4C4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72"/>
              </p:ext>
            </p:extLst>
          </p:nvPr>
        </p:nvGraphicFramePr>
        <p:xfrm>
          <a:off x="929136" y="3686484"/>
          <a:ext cx="6299200" cy="202565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31656835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43894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513649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15183957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34379804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 of order_id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Earliest checkout_started_at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Latest checkout_started_at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Days difference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781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04CB4C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26-09-2018 16:21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05-10-2018 18:37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9.094571759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692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3566D6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30-08-2018 07:17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06-09-2018 01:58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6.778842593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1898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1CB3A2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14-09-2018 16:32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24-09-2018 21:08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10.19134259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14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5ACD9E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02-09-2018 06:14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08-09-2018 22:51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6.692743056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26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0D3ED9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30-08-2018 05:39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26-09-2018 02:21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26.86298611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5940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26D2D8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04-09-2018 14:57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18-09-2018 18:58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14.16763889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436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333FF0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04-09-2018 00:52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21-09-2018 18:46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17.74579861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5714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968795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07-09-2018 05:55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24-09-2018 22:45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17.70111111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8700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C91CF8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10-09-2018 17:50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21-09-2018 03:28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10.40168981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654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CAE413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04-09-2018 18:44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09-09-2018 23:09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5.183715278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90216"/>
                  </a:ext>
                </a:extLst>
              </a:tr>
            </a:tbl>
          </a:graphicData>
        </a:graphic>
      </p:graphicFrame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3C6619-8098-4675-BD8D-9805814AC52D}"/>
              </a:ext>
            </a:extLst>
          </p:cNvPr>
          <p:cNvSpPr txBox="1">
            <a:spLocks/>
          </p:cNvSpPr>
          <p:nvPr/>
        </p:nvSpPr>
        <p:spPr>
          <a:xfrm>
            <a:off x="7664824" y="3773094"/>
            <a:ext cx="4119999" cy="169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Customers those have done multiple defaults payments has an average transaction time window of 7 days.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Example customer :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04CB4C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has 10 de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fault orders within 9 days. i.e., before 14 days time for 2</a:t>
            </a:r>
            <a:r>
              <a:rPr lang="en-US" sz="1600" baseline="30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nd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installment.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3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08046-C59D-4F07-9879-6B33F217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u="sng"/>
              <a:t>Payment default Trend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D15B7EE9-C671-4C38-AB8E-FD358514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Most of the Payment Default events occurred in the Month of September.</a:t>
            </a:r>
          </a:p>
          <a:p>
            <a:r>
              <a:rPr lang="en-US" sz="1800"/>
              <a:t>Lowest Payment default events in August month.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9CEE8-C735-49D9-B950-573100B1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11600"/>
            <a:ext cx="5628018" cy="36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94DC-CCC6-407D-B1C5-BE83A3BE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51" y="907094"/>
            <a:ext cx="7745969" cy="1297449"/>
          </a:xfrm>
          <a:prstGeom prst="rect">
            <a:avLst/>
          </a:prstGeom>
        </p:spPr>
      </p:pic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A89410B-9AC8-4D66-84F7-9D656A4E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857" y="3427216"/>
            <a:ext cx="7745969" cy="2285888"/>
          </a:xfrm>
        </p:spPr>
        <p:txBody>
          <a:bodyPr anchor="t">
            <a:noAutofit/>
          </a:bodyPr>
          <a:lstStyle/>
          <a:p>
            <a:r>
              <a:rPr lang="en-US" sz="1600" dirty="0"/>
              <a:t>Total 378.53K Loss of on time payment which is 25.57% of total order value.</a:t>
            </a:r>
          </a:p>
          <a:p>
            <a:r>
              <a:rPr lang="en-US" sz="1600" dirty="0"/>
              <a:t>Aim is to predict payment default events and to </a:t>
            </a:r>
            <a:r>
              <a:rPr lang="en-IN" sz="1600" dirty="0"/>
              <a:t>keep approval rates high.</a:t>
            </a:r>
          </a:p>
          <a:p>
            <a:r>
              <a:rPr lang="en-IN" sz="1600" dirty="0"/>
              <a:t>A Classification model can identify the probability of a default event upon transaction in real-time, provided few important data points like Customers Age, Credit score and Transaction amount.</a:t>
            </a:r>
          </a:p>
          <a:p>
            <a:r>
              <a:rPr lang="en-IN" sz="1600" dirty="0"/>
              <a:t>  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678112-2D4C-4831-AA86-EEB59B3B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262" y="2077354"/>
            <a:ext cx="3987053" cy="12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0005-7837-4695-B63C-E135CED8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2200" b="1" dirty="0"/>
              <a:t>Classification Model approach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42BF86-6A85-43E2-9095-1E4C5BD7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759" y="1040043"/>
            <a:ext cx="5472575" cy="5137392"/>
          </a:xfrm>
        </p:spPr>
        <p:txBody>
          <a:bodyPr anchor="ctr">
            <a:noAutofit/>
          </a:bodyPr>
          <a:lstStyle/>
          <a:p>
            <a:r>
              <a:rPr lang="en-US" sz="1400" b="1" dirty="0"/>
              <a:t>Logic behind Target Variable</a:t>
            </a:r>
          </a:p>
          <a:p>
            <a:pPr marL="0" indent="0">
              <a:buNone/>
            </a:pPr>
            <a:r>
              <a:rPr lang="en-US" sz="1400" dirty="0"/>
              <a:t>Since our aim is to identify transactions which can be defaulted in future Payments.</a:t>
            </a:r>
          </a:p>
          <a:p>
            <a:pPr marL="0" indent="0">
              <a:buNone/>
            </a:pPr>
            <a:r>
              <a:rPr lang="en-US" sz="1400" dirty="0"/>
              <a:t>If a Customer has made all payments (all 1's) , Default status will be 0</a:t>
            </a:r>
          </a:p>
          <a:p>
            <a:pPr marL="0" indent="0">
              <a:buNone/>
            </a:pPr>
            <a:r>
              <a:rPr lang="en-US" sz="1400" dirty="0"/>
              <a:t>If a Customer has missed even a single payment, Default status will be 1.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Variables used</a:t>
            </a:r>
          </a:p>
          <a:p>
            <a:pPr marL="0" indent="0">
              <a:buNone/>
            </a:pPr>
            <a:r>
              <a:rPr lang="en-US" sz="1400" dirty="0"/>
              <a:t> Customer's age, Customers Credit score, order amount, Customers Previous Default.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Variables not used ( can be discarded)</a:t>
            </a:r>
          </a:p>
          <a:p>
            <a:pPr marL="0" indent="0">
              <a:buNone/>
            </a:pPr>
            <a:r>
              <a:rPr lang="en-US" sz="1400" dirty="0" err="1"/>
              <a:t>order_id</a:t>
            </a:r>
            <a:r>
              <a:rPr lang="en-US" sz="1400" dirty="0"/>
              <a:t>, </a:t>
            </a:r>
            <a:r>
              <a:rPr lang="en-US" sz="1400" dirty="0" err="1"/>
              <a:t>customer_id</a:t>
            </a:r>
            <a:r>
              <a:rPr lang="en-US" sz="1400" dirty="0"/>
              <a:t>, </a:t>
            </a:r>
            <a:r>
              <a:rPr lang="en-US" sz="1400" dirty="0" err="1"/>
              <a:t>merchant_id</a:t>
            </a:r>
            <a:r>
              <a:rPr lang="en-US" sz="1400" dirty="0"/>
              <a:t> (Not relevant features for Modeling)</a:t>
            </a:r>
          </a:p>
          <a:p>
            <a:pPr marL="0" indent="0">
              <a:buNone/>
            </a:pPr>
            <a:r>
              <a:rPr lang="en-US" sz="1400" dirty="0" err="1"/>
              <a:t>checkout_started_at</a:t>
            </a:r>
            <a:r>
              <a:rPr lang="en-US" sz="1400" dirty="0"/>
              <a:t>, </a:t>
            </a:r>
            <a:r>
              <a:rPr lang="en-US" sz="1400" dirty="0" err="1"/>
              <a:t>credit_decision_started_at</a:t>
            </a:r>
            <a:r>
              <a:rPr lang="en-US" sz="1400" dirty="0"/>
              <a:t> (Not relevant features for Modeling)</a:t>
            </a:r>
          </a:p>
          <a:p>
            <a:pPr marL="0" indent="0">
              <a:buNone/>
            </a:pPr>
            <a:r>
              <a:rPr lang="en-US" sz="1400" dirty="0" err="1"/>
              <a:t>approved_for_installments</a:t>
            </a:r>
            <a:r>
              <a:rPr lang="en-US" sz="1400" dirty="0"/>
              <a:t> (all Values are True, Not relevant features for Modeling)</a:t>
            </a:r>
          </a:p>
          <a:p>
            <a:pPr marL="0" indent="0">
              <a:buNone/>
            </a:pPr>
            <a:r>
              <a:rPr lang="en-US" sz="1400" dirty="0" err="1"/>
              <a:t>customer_billing_zip</a:t>
            </a:r>
            <a:r>
              <a:rPr lang="en-US" sz="1400" dirty="0"/>
              <a:t>, </a:t>
            </a:r>
            <a:r>
              <a:rPr lang="en-US" sz="1400" dirty="0" err="1"/>
              <a:t>customer_shipping_zip</a:t>
            </a:r>
            <a:r>
              <a:rPr lang="en-US" sz="1400" dirty="0"/>
              <a:t> (Not relevant features for Modeling)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7050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E5C481-3938-4B02-82CA-EEFEB129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49" y="907455"/>
            <a:ext cx="3797443" cy="100465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Logistic regression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A655E-747E-454D-BBAF-2D3E0184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2" y="2661627"/>
            <a:ext cx="848672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94DC-CCC6-407D-B1C5-BE83A3BE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51" y="907094"/>
            <a:ext cx="7745969" cy="1297449"/>
          </a:xfrm>
          <a:prstGeom prst="rect">
            <a:avLst/>
          </a:prstGeom>
        </p:spPr>
      </p:pic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A89410B-9AC8-4D66-84F7-9D656A4E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857" y="3427216"/>
            <a:ext cx="9754325" cy="2285888"/>
          </a:xfrm>
        </p:spPr>
        <p:txBody>
          <a:bodyPr anchor="t">
            <a:noAutofit/>
          </a:bodyPr>
          <a:lstStyle/>
          <a:p>
            <a:r>
              <a:rPr lang="en-IN" sz="2000" b="1" u="sng" dirty="0"/>
              <a:t>Estimated Loss after Predicting the default events (with recall value of 0.7076)</a:t>
            </a:r>
          </a:p>
          <a:p>
            <a:r>
              <a:rPr lang="en-IN" sz="2000" dirty="0"/>
              <a:t>Average Order amount </a:t>
            </a:r>
            <a:r>
              <a:rPr lang="en-IN" sz="2000" dirty="0">
                <a:solidFill>
                  <a:srgbClr val="FF0000"/>
                </a:solidFill>
              </a:rPr>
              <a:t>X</a:t>
            </a:r>
            <a:r>
              <a:rPr lang="en-IN" sz="2000" dirty="0"/>
              <a:t> Total Defaults </a:t>
            </a:r>
            <a:r>
              <a:rPr lang="en-IN" sz="2000" dirty="0">
                <a:solidFill>
                  <a:srgbClr val="FF0000"/>
                </a:solidFill>
              </a:rPr>
              <a:t>X </a:t>
            </a:r>
            <a:r>
              <a:rPr lang="en-IN" sz="2000" dirty="0"/>
              <a:t>(1 – Recall value)</a:t>
            </a:r>
          </a:p>
          <a:p>
            <a:r>
              <a:rPr lang="en-IN" sz="2000" dirty="0"/>
              <a:t>145.66 * 671 * (1 – 0.7076) = 28.578 K</a:t>
            </a:r>
          </a:p>
          <a:p>
            <a:r>
              <a:rPr lang="en-IN" sz="2000" dirty="0"/>
              <a:t>Total payment default loss value reduced to </a:t>
            </a:r>
            <a:r>
              <a:rPr lang="en-IN" sz="2000" b="1" dirty="0">
                <a:solidFill>
                  <a:schemeClr val="accent2"/>
                </a:solidFill>
              </a:rPr>
              <a:t>28.57K</a:t>
            </a:r>
            <a:r>
              <a:rPr lang="en-IN" sz="2000" dirty="0"/>
              <a:t> from </a:t>
            </a:r>
            <a:r>
              <a:rPr lang="en-IN" sz="2000" b="1" dirty="0">
                <a:solidFill>
                  <a:schemeClr val="accent2"/>
                </a:solidFill>
              </a:rPr>
              <a:t>378.53k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678112-2D4C-4831-AA86-EEB59B3B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262" y="2077354"/>
            <a:ext cx="3987053" cy="12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E5C481-3938-4B02-82CA-EEFEB129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49" y="907455"/>
            <a:ext cx="3797443" cy="100465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Feature Importance from XGB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5B311F0-A7F1-4BC5-9987-C0C85B406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2" y="2499092"/>
            <a:ext cx="6122795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Deepak Yadav</vt:lpstr>
      <vt:lpstr>Payment Default event distribution different features </vt:lpstr>
      <vt:lpstr> What surprised you about the results/trends observed in the data?  </vt:lpstr>
      <vt:lpstr>Payment default Trend</vt:lpstr>
      <vt:lpstr>PowerPoint Presentation</vt:lpstr>
      <vt:lpstr>Classification Model approach</vt:lpstr>
      <vt:lpstr>PowerPoint Presentation</vt:lpstr>
      <vt:lpstr>PowerPoint Presentation</vt:lpstr>
      <vt:lpstr>PowerPoint Presentation</vt:lpstr>
      <vt:lpstr> What additional data would you like to see that might help build a better installment-approval classifier?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Yadav, Deepak K</dc:creator>
  <cp:lastModifiedBy>Yadav, Deepak K</cp:lastModifiedBy>
  <cp:revision>20</cp:revision>
  <dcterms:created xsi:type="dcterms:W3CDTF">2021-10-16T14:22:36Z</dcterms:created>
  <dcterms:modified xsi:type="dcterms:W3CDTF">2021-10-16T20:22:32Z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c77bae-9cad-4b1a-aac3-2a4ad557d70b_Enabled">
    <vt:lpwstr>true</vt:lpwstr>
  </property>
  <property fmtid="{D5CDD505-2E9C-101B-9397-08002B2CF9AE}" pid="3" name="MSIP_Label_a7c77bae-9cad-4b1a-aac3-2a4ad557d70b_SetDate">
    <vt:lpwstr>2021-10-16T20:22:15Z</vt:lpwstr>
  </property>
  <property fmtid="{D5CDD505-2E9C-101B-9397-08002B2CF9AE}" pid="4" name="MSIP_Label_a7c77bae-9cad-4b1a-aac3-2a4ad557d70b_Method">
    <vt:lpwstr>Privileged</vt:lpwstr>
  </property>
  <property fmtid="{D5CDD505-2E9C-101B-9397-08002B2CF9AE}" pid="5" name="MSIP_Label_a7c77bae-9cad-4b1a-aac3-2a4ad557d70b_Name">
    <vt:lpwstr>General</vt:lpwstr>
  </property>
  <property fmtid="{D5CDD505-2E9C-101B-9397-08002B2CF9AE}" pid="6" name="MSIP_Label_a7c77bae-9cad-4b1a-aac3-2a4ad557d70b_SiteId">
    <vt:lpwstr>88ed286b-88d8-4faf-918f-883d693321ae</vt:lpwstr>
  </property>
  <property fmtid="{D5CDD505-2E9C-101B-9397-08002B2CF9AE}" pid="7" name="MSIP_Label_a7c77bae-9cad-4b1a-aac3-2a4ad557d70b_ActionId">
    <vt:lpwstr>e17da1f0-0e4b-4cf2-8aef-a103c68b2202</vt:lpwstr>
  </property>
  <property fmtid="{D5CDD505-2E9C-101B-9397-08002B2CF9AE}" pid="8" name="MSIP_Label_a7c77bae-9cad-4b1a-aac3-2a4ad557d70b_ContentBits">
    <vt:lpwstr>0</vt:lpwstr>
  </property>
</Properties>
</file>