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9" r:id="rId3"/>
    <p:sldId id="260" r:id="rId4"/>
    <p:sldId id="266" r:id="rId5"/>
    <p:sldId id="267" r:id="rId6"/>
    <p:sldId id="268" r:id="rId7"/>
    <p:sldId id="261" r:id="rId8"/>
    <p:sldId id="262" r:id="rId9"/>
    <p:sldId id="256" r:id="rId10"/>
    <p:sldId id="286" r:id="rId11"/>
    <p:sldId id="258" r:id="rId12"/>
    <p:sldId id="287" r:id="rId13"/>
    <p:sldId id="288" r:id="rId14"/>
    <p:sldId id="291" r:id="rId15"/>
    <p:sldId id="292" r:id="rId16"/>
    <p:sldId id="297" r:id="rId17"/>
    <p:sldId id="294" r:id="rId18"/>
    <p:sldId id="295" r:id="rId19"/>
    <p:sldId id="265" r:id="rId20"/>
    <p:sldId id="269" r:id="rId21"/>
    <p:sldId id="270" r:id="rId22"/>
    <p:sldId id="271" r:id="rId23"/>
    <p:sldId id="272" r:id="rId24"/>
    <p:sldId id="273" r:id="rId25"/>
    <p:sldId id="274" r:id="rId26"/>
    <p:sldId id="275" r:id="rId27"/>
    <p:sldId id="276" r:id="rId28"/>
    <p:sldId id="277" r:id="rId29"/>
    <p:sldId id="278" r:id="rId30"/>
    <p:sldId id="279" r:id="rId31"/>
    <p:sldId id="281" r:id="rId32"/>
    <p:sldId id="298" r:id="rId33"/>
    <p:sldId id="283" r:id="rId34"/>
    <p:sldId id="299" r:id="rId35"/>
    <p:sldId id="28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44" d="100"/>
          <a:sy n="44" d="100"/>
        </p:scale>
        <p:origin x="1061"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notesMaster" Target="notesMasters/notesMaster1.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BFF078-3EF4-4C9F-83C2-C499E846843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1F67F1A-D84B-43CF-BD47-1D90C7EB65BA}">
      <dgm:prSet phldrT="[Text]" custT="1">
        <dgm:style>
          <a:lnRef idx="2">
            <a:schemeClr val="dk1"/>
          </a:lnRef>
          <a:fillRef idx="1">
            <a:schemeClr val="lt1"/>
          </a:fillRef>
          <a:effectRef idx="0">
            <a:schemeClr val="dk1"/>
          </a:effectRef>
          <a:fontRef idx="minor">
            <a:schemeClr val="dk1"/>
          </a:fontRef>
        </dgm:style>
      </dgm:prSet>
      <dgm:spPr>
        <a:ln/>
      </dgm:spPr>
      <dgm:t>
        <a:bodyPr/>
        <a:lstStyle/>
        <a:p>
          <a:r>
            <a:rPr lang="en-IN" sz="3200" dirty="0">
              <a:latin typeface="Times New Roman" panose="02020603050405020304" pitchFamily="18" charset="0"/>
              <a:cs typeface="Times New Roman" panose="02020603050405020304" pitchFamily="18" charset="0"/>
            </a:rPr>
            <a:t>Power generation</a:t>
          </a:r>
        </a:p>
      </dgm:t>
    </dgm:pt>
    <dgm:pt modelId="{15BB0BD4-D6F9-440C-92E1-2F14C8DBF802}" type="parTrans" cxnId="{410B0774-8117-48B3-8D65-274C86243790}">
      <dgm:prSet/>
      <dgm:spPr/>
      <dgm:t>
        <a:bodyPr/>
        <a:lstStyle/>
        <a:p>
          <a:endParaRPr lang="en-IN"/>
        </a:p>
      </dgm:t>
    </dgm:pt>
    <dgm:pt modelId="{34054328-9E37-45FC-A301-5D99B38C8608}" type="sibTrans" cxnId="{410B0774-8117-48B3-8D65-274C86243790}">
      <dgm:prSet/>
      <dgm:spPr/>
      <dgm:t>
        <a:bodyPr/>
        <a:lstStyle/>
        <a:p>
          <a:endParaRPr lang="en-IN"/>
        </a:p>
      </dgm:t>
    </dgm:pt>
    <dgm:pt modelId="{846D0A44-18B9-4F01-B6C4-88F77C481F65}">
      <dgm:prSet phldrT="[Text]" custT="1">
        <dgm:style>
          <a:lnRef idx="2">
            <a:schemeClr val="dk1"/>
          </a:lnRef>
          <a:fillRef idx="1">
            <a:schemeClr val="lt1"/>
          </a:fillRef>
          <a:effectRef idx="0">
            <a:schemeClr val="dk1"/>
          </a:effectRef>
          <a:fontRef idx="minor">
            <a:schemeClr val="dk1"/>
          </a:fontRef>
        </dgm:style>
      </dgm:prSet>
      <dgm:spPr/>
      <dgm:t>
        <a:bodyPr/>
        <a:lstStyle/>
        <a:p>
          <a:r>
            <a:rPr lang="en-IN" sz="3200" dirty="0">
              <a:latin typeface="Times New Roman" panose="02020603050405020304" pitchFamily="18" charset="0"/>
              <a:cs typeface="Times New Roman" panose="02020603050405020304" pitchFamily="18" charset="0"/>
            </a:rPr>
            <a:t>Residential application</a:t>
          </a:r>
        </a:p>
      </dgm:t>
    </dgm:pt>
    <dgm:pt modelId="{D97095CB-56D2-41F0-B4CE-E89583C7FB64}" type="parTrans" cxnId="{313A7B7F-7801-42AF-B110-FE33495C81E7}">
      <dgm:prSet/>
      <dgm:spPr/>
      <dgm:t>
        <a:bodyPr/>
        <a:lstStyle/>
        <a:p>
          <a:endParaRPr lang="en-IN"/>
        </a:p>
      </dgm:t>
    </dgm:pt>
    <dgm:pt modelId="{0448C898-BFF9-4208-AB8C-C6E891EE3C50}" type="sibTrans" cxnId="{313A7B7F-7801-42AF-B110-FE33495C81E7}">
      <dgm:prSet/>
      <dgm:spPr/>
      <dgm:t>
        <a:bodyPr/>
        <a:lstStyle/>
        <a:p>
          <a:endParaRPr lang="en-IN"/>
        </a:p>
      </dgm:t>
    </dgm:pt>
    <dgm:pt modelId="{67BC884F-0373-4CBA-8E8A-25278B1AD313}">
      <dgm:prSet phldrT="[Text]" custT="1">
        <dgm:style>
          <a:lnRef idx="2">
            <a:schemeClr val="dk1"/>
          </a:lnRef>
          <a:fillRef idx="1">
            <a:schemeClr val="lt1"/>
          </a:fillRef>
          <a:effectRef idx="0">
            <a:schemeClr val="dk1"/>
          </a:effectRef>
          <a:fontRef idx="minor">
            <a:schemeClr val="dk1"/>
          </a:fontRef>
        </dgm:style>
      </dgm:prSet>
      <dgm:spPr/>
      <dgm:t>
        <a:bodyPr/>
        <a:lstStyle/>
        <a:p>
          <a:r>
            <a:rPr lang="en-IN" sz="3200" dirty="0">
              <a:latin typeface="Times New Roman" panose="02020603050405020304" pitchFamily="18" charset="0"/>
              <a:cs typeface="Times New Roman" panose="02020603050405020304" pitchFamily="18" charset="0"/>
            </a:rPr>
            <a:t>Industrial and manufacturing applications</a:t>
          </a:r>
        </a:p>
      </dgm:t>
    </dgm:pt>
    <dgm:pt modelId="{C5E64F14-B7B9-4672-A846-FE78F3C5BC6E}" type="parTrans" cxnId="{EECDB1E2-145C-4DB9-8628-1F4CEFF5D0B8}">
      <dgm:prSet/>
      <dgm:spPr/>
      <dgm:t>
        <a:bodyPr/>
        <a:lstStyle/>
        <a:p>
          <a:endParaRPr lang="en-IN"/>
        </a:p>
      </dgm:t>
    </dgm:pt>
    <dgm:pt modelId="{BCB4FF2A-FEAB-4CEF-8BB9-0C5A2EDEA5B1}" type="sibTrans" cxnId="{EECDB1E2-145C-4DB9-8628-1F4CEFF5D0B8}">
      <dgm:prSet/>
      <dgm:spPr/>
      <dgm:t>
        <a:bodyPr/>
        <a:lstStyle/>
        <a:p>
          <a:endParaRPr lang="en-IN"/>
        </a:p>
      </dgm:t>
    </dgm:pt>
    <dgm:pt modelId="{A42BD1BB-1690-4258-A4B6-79E6C567E455}">
      <dgm:prSet phldrT="[Text]" custT="1">
        <dgm:style>
          <a:lnRef idx="2">
            <a:schemeClr val="dk1"/>
          </a:lnRef>
          <a:fillRef idx="1">
            <a:schemeClr val="lt1"/>
          </a:fillRef>
          <a:effectRef idx="0">
            <a:schemeClr val="dk1"/>
          </a:effectRef>
          <a:fontRef idx="minor">
            <a:schemeClr val="dk1"/>
          </a:fontRef>
        </dgm:style>
      </dgm:prSet>
      <dgm:spPr/>
      <dgm:t>
        <a:bodyPr/>
        <a:lstStyle/>
        <a:p>
          <a:r>
            <a:rPr lang="en-IN" sz="3200" dirty="0">
              <a:latin typeface="Times New Roman" panose="02020603050405020304" pitchFamily="18" charset="0"/>
              <a:cs typeface="Times New Roman" panose="02020603050405020304" pitchFamily="18" charset="0"/>
            </a:rPr>
            <a:t>Commercial Applications</a:t>
          </a:r>
        </a:p>
      </dgm:t>
    </dgm:pt>
    <dgm:pt modelId="{3B1C395E-E71B-4BE2-9454-B3C4268B549C}" type="parTrans" cxnId="{68A47C9D-50D4-49ED-990C-CE6683BB641E}">
      <dgm:prSet/>
      <dgm:spPr/>
      <dgm:t>
        <a:bodyPr/>
        <a:lstStyle/>
        <a:p>
          <a:endParaRPr lang="en-IN"/>
        </a:p>
      </dgm:t>
    </dgm:pt>
    <dgm:pt modelId="{41864CB2-18C8-48EF-BE06-AF5EEA1BBE52}" type="sibTrans" cxnId="{68A47C9D-50D4-49ED-990C-CE6683BB641E}">
      <dgm:prSet/>
      <dgm:spPr/>
      <dgm:t>
        <a:bodyPr/>
        <a:lstStyle/>
        <a:p>
          <a:endParaRPr lang="en-IN"/>
        </a:p>
      </dgm:t>
    </dgm:pt>
    <dgm:pt modelId="{367B3EDB-A2C6-491F-A8E9-6F15BAFEBA5D}">
      <dgm:prSet phldrT="[Text]" custT="1">
        <dgm:style>
          <a:lnRef idx="2">
            <a:schemeClr val="dk1"/>
          </a:lnRef>
          <a:fillRef idx="1">
            <a:schemeClr val="lt1"/>
          </a:fillRef>
          <a:effectRef idx="0">
            <a:schemeClr val="dk1"/>
          </a:effectRef>
          <a:fontRef idx="minor">
            <a:schemeClr val="dk1"/>
          </a:fontRef>
        </dgm:style>
      </dgm:prSet>
      <dgm:spPr/>
      <dgm:t>
        <a:bodyPr/>
        <a:lstStyle/>
        <a:p>
          <a:r>
            <a:rPr lang="en-IN" sz="3200" dirty="0">
              <a:latin typeface="Times New Roman" panose="02020603050405020304" pitchFamily="18" charset="0"/>
              <a:cs typeface="Times New Roman" panose="02020603050405020304" pitchFamily="18" charset="0"/>
            </a:rPr>
            <a:t>Transportation</a:t>
          </a:r>
        </a:p>
      </dgm:t>
    </dgm:pt>
    <dgm:pt modelId="{9951B578-EAD3-425E-A9BB-3C963FCD74D7}" type="parTrans" cxnId="{F8020960-2F6E-41C2-8424-E0B07C21C5F3}">
      <dgm:prSet/>
      <dgm:spPr/>
      <dgm:t>
        <a:bodyPr/>
        <a:lstStyle/>
        <a:p>
          <a:endParaRPr lang="en-IN"/>
        </a:p>
      </dgm:t>
    </dgm:pt>
    <dgm:pt modelId="{60C400B9-E5FB-4FBD-9537-62A848B47D5B}" type="sibTrans" cxnId="{F8020960-2F6E-41C2-8424-E0B07C21C5F3}">
      <dgm:prSet/>
      <dgm:spPr/>
      <dgm:t>
        <a:bodyPr/>
        <a:lstStyle/>
        <a:p>
          <a:endParaRPr lang="en-IN"/>
        </a:p>
      </dgm:t>
    </dgm:pt>
    <dgm:pt modelId="{F8D2FABE-9FDD-42B6-8A85-B3B2AE29A8FF}" type="pres">
      <dgm:prSet presAssocID="{B8BFF078-3EF4-4C9F-83C2-C499E846843A}" presName="diagram" presStyleCnt="0">
        <dgm:presLayoutVars>
          <dgm:dir/>
          <dgm:resizeHandles val="exact"/>
        </dgm:presLayoutVars>
      </dgm:prSet>
      <dgm:spPr/>
    </dgm:pt>
    <dgm:pt modelId="{F75DB374-89CE-4723-A650-BE4D84F121D9}" type="pres">
      <dgm:prSet presAssocID="{71F67F1A-D84B-43CF-BD47-1D90C7EB65BA}" presName="node" presStyleLbl="node1" presStyleIdx="0" presStyleCnt="5" custLinFactNeighborY="-7579">
        <dgm:presLayoutVars>
          <dgm:bulletEnabled val="1"/>
        </dgm:presLayoutVars>
      </dgm:prSet>
      <dgm:spPr/>
    </dgm:pt>
    <dgm:pt modelId="{F0E26D2E-245A-43D1-A517-91668F849745}" type="pres">
      <dgm:prSet presAssocID="{34054328-9E37-45FC-A301-5D99B38C8608}" presName="sibTrans" presStyleCnt="0"/>
      <dgm:spPr/>
    </dgm:pt>
    <dgm:pt modelId="{C2435297-B0D5-4C94-89D7-31D30135D406}" type="pres">
      <dgm:prSet presAssocID="{846D0A44-18B9-4F01-B6C4-88F77C481F65}" presName="node" presStyleLbl="node1" presStyleIdx="1" presStyleCnt="5" custLinFactNeighborY="-7580">
        <dgm:presLayoutVars>
          <dgm:bulletEnabled val="1"/>
        </dgm:presLayoutVars>
      </dgm:prSet>
      <dgm:spPr/>
    </dgm:pt>
    <dgm:pt modelId="{A75AA282-3BF8-424A-8AD3-2A468AF31E2C}" type="pres">
      <dgm:prSet presAssocID="{0448C898-BFF9-4208-AB8C-C6E891EE3C50}" presName="sibTrans" presStyleCnt="0"/>
      <dgm:spPr/>
    </dgm:pt>
    <dgm:pt modelId="{52633BA3-ED18-48F6-B559-B279D23AFE74}" type="pres">
      <dgm:prSet presAssocID="{67BC884F-0373-4CBA-8E8A-25278B1AD313}" presName="node" presStyleLbl="node1" presStyleIdx="2" presStyleCnt="5" custLinFactNeighborX="-536" custLinFactNeighborY="-8040">
        <dgm:presLayoutVars>
          <dgm:bulletEnabled val="1"/>
        </dgm:presLayoutVars>
      </dgm:prSet>
      <dgm:spPr/>
    </dgm:pt>
    <dgm:pt modelId="{E8697036-60F3-49AC-A944-9EAC5B65F85D}" type="pres">
      <dgm:prSet presAssocID="{BCB4FF2A-FEAB-4CEF-8BB9-0C5A2EDEA5B1}" presName="sibTrans" presStyleCnt="0"/>
      <dgm:spPr/>
    </dgm:pt>
    <dgm:pt modelId="{F8312918-5741-4B02-B04F-F3FDCFA51DB3}" type="pres">
      <dgm:prSet presAssocID="{A42BD1BB-1690-4258-A4B6-79E6C567E455}" presName="node" presStyleLbl="node1" presStyleIdx="3" presStyleCnt="5" custLinFactNeighborY="0">
        <dgm:presLayoutVars>
          <dgm:bulletEnabled val="1"/>
        </dgm:presLayoutVars>
      </dgm:prSet>
      <dgm:spPr/>
    </dgm:pt>
    <dgm:pt modelId="{6B7DE9B5-D320-4B79-97CE-8366765F6F25}" type="pres">
      <dgm:prSet presAssocID="{41864CB2-18C8-48EF-BE06-AF5EEA1BBE52}" presName="sibTrans" presStyleCnt="0"/>
      <dgm:spPr/>
    </dgm:pt>
    <dgm:pt modelId="{5574085F-2CCC-4504-B055-D5BBF4D85FF0}" type="pres">
      <dgm:prSet presAssocID="{367B3EDB-A2C6-491F-A8E9-6F15BAFEBA5D}" presName="node" presStyleLbl="node1" presStyleIdx="4" presStyleCnt="5">
        <dgm:presLayoutVars>
          <dgm:bulletEnabled val="1"/>
        </dgm:presLayoutVars>
      </dgm:prSet>
      <dgm:spPr/>
    </dgm:pt>
  </dgm:ptLst>
  <dgm:cxnLst>
    <dgm:cxn modelId="{1B479E28-BF95-4F3A-BE6E-5A2725ADE71D}" type="presOf" srcId="{67BC884F-0373-4CBA-8E8A-25278B1AD313}" destId="{52633BA3-ED18-48F6-B559-B279D23AFE74}" srcOrd="0" destOrd="0" presId="urn:microsoft.com/office/officeart/2005/8/layout/default"/>
    <dgm:cxn modelId="{F8020960-2F6E-41C2-8424-E0B07C21C5F3}" srcId="{B8BFF078-3EF4-4C9F-83C2-C499E846843A}" destId="{367B3EDB-A2C6-491F-A8E9-6F15BAFEBA5D}" srcOrd="4" destOrd="0" parTransId="{9951B578-EAD3-425E-A9BB-3C963FCD74D7}" sibTransId="{60C400B9-E5FB-4FBD-9537-62A848B47D5B}"/>
    <dgm:cxn modelId="{410B0774-8117-48B3-8D65-274C86243790}" srcId="{B8BFF078-3EF4-4C9F-83C2-C499E846843A}" destId="{71F67F1A-D84B-43CF-BD47-1D90C7EB65BA}" srcOrd="0" destOrd="0" parTransId="{15BB0BD4-D6F9-440C-92E1-2F14C8DBF802}" sibTransId="{34054328-9E37-45FC-A301-5D99B38C8608}"/>
    <dgm:cxn modelId="{313A7B7F-7801-42AF-B110-FE33495C81E7}" srcId="{B8BFF078-3EF4-4C9F-83C2-C499E846843A}" destId="{846D0A44-18B9-4F01-B6C4-88F77C481F65}" srcOrd="1" destOrd="0" parTransId="{D97095CB-56D2-41F0-B4CE-E89583C7FB64}" sibTransId="{0448C898-BFF9-4208-AB8C-C6E891EE3C50}"/>
    <dgm:cxn modelId="{73ED1483-27AA-40C3-ADFB-84FD40520F64}" type="presOf" srcId="{846D0A44-18B9-4F01-B6C4-88F77C481F65}" destId="{C2435297-B0D5-4C94-89D7-31D30135D406}" srcOrd="0" destOrd="0" presId="urn:microsoft.com/office/officeart/2005/8/layout/default"/>
    <dgm:cxn modelId="{68A47C9D-50D4-49ED-990C-CE6683BB641E}" srcId="{B8BFF078-3EF4-4C9F-83C2-C499E846843A}" destId="{A42BD1BB-1690-4258-A4B6-79E6C567E455}" srcOrd="3" destOrd="0" parTransId="{3B1C395E-E71B-4BE2-9454-B3C4268B549C}" sibTransId="{41864CB2-18C8-48EF-BE06-AF5EEA1BBE52}"/>
    <dgm:cxn modelId="{4FD0B39D-ABE6-4015-BFBD-95AF310762D9}" type="presOf" srcId="{B8BFF078-3EF4-4C9F-83C2-C499E846843A}" destId="{F8D2FABE-9FDD-42B6-8A85-B3B2AE29A8FF}" srcOrd="0" destOrd="0" presId="urn:microsoft.com/office/officeart/2005/8/layout/default"/>
    <dgm:cxn modelId="{180974A1-0DE5-4248-861E-5744A03DEEBD}" type="presOf" srcId="{A42BD1BB-1690-4258-A4B6-79E6C567E455}" destId="{F8312918-5741-4B02-B04F-F3FDCFA51DB3}" srcOrd="0" destOrd="0" presId="urn:microsoft.com/office/officeart/2005/8/layout/default"/>
    <dgm:cxn modelId="{53E540AC-B068-45B2-B5A6-E7FB302BE0E8}" type="presOf" srcId="{71F67F1A-D84B-43CF-BD47-1D90C7EB65BA}" destId="{F75DB374-89CE-4723-A650-BE4D84F121D9}" srcOrd="0" destOrd="0" presId="urn:microsoft.com/office/officeart/2005/8/layout/default"/>
    <dgm:cxn modelId="{6F5B74C8-CFCA-4D2F-8D18-C298F93BEFC4}" type="presOf" srcId="{367B3EDB-A2C6-491F-A8E9-6F15BAFEBA5D}" destId="{5574085F-2CCC-4504-B055-D5BBF4D85FF0}" srcOrd="0" destOrd="0" presId="urn:microsoft.com/office/officeart/2005/8/layout/default"/>
    <dgm:cxn modelId="{EECDB1E2-145C-4DB9-8628-1F4CEFF5D0B8}" srcId="{B8BFF078-3EF4-4C9F-83C2-C499E846843A}" destId="{67BC884F-0373-4CBA-8E8A-25278B1AD313}" srcOrd="2" destOrd="0" parTransId="{C5E64F14-B7B9-4672-A846-FE78F3C5BC6E}" sibTransId="{BCB4FF2A-FEAB-4CEF-8BB9-0C5A2EDEA5B1}"/>
    <dgm:cxn modelId="{D2C0F78B-F333-4349-9C0A-518D3373BBEB}" type="presParOf" srcId="{F8D2FABE-9FDD-42B6-8A85-B3B2AE29A8FF}" destId="{F75DB374-89CE-4723-A650-BE4D84F121D9}" srcOrd="0" destOrd="0" presId="urn:microsoft.com/office/officeart/2005/8/layout/default"/>
    <dgm:cxn modelId="{4997D2B6-AA00-485C-A85E-EE686B78CF9D}" type="presParOf" srcId="{F8D2FABE-9FDD-42B6-8A85-B3B2AE29A8FF}" destId="{F0E26D2E-245A-43D1-A517-91668F849745}" srcOrd="1" destOrd="0" presId="urn:microsoft.com/office/officeart/2005/8/layout/default"/>
    <dgm:cxn modelId="{A248FB79-7408-4E3D-8C22-311CEF5E15FF}" type="presParOf" srcId="{F8D2FABE-9FDD-42B6-8A85-B3B2AE29A8FF}" destId="{C2435297-B0D5-4C94-89D7-31D30135D406}" srcOrd="2" destOrd="0" presId="urn:microsoft.com/office/officeart/2005/8/layout/default"/>
    <dgm:cxn modelId="{4140C7EA-8E6F-4BDD-B10D-ABD9C6AD8153}" type="presParOf" srcId="{F8D2FABE-9FDD-42B6-8A85-B3B2AE29A8FF}" destId="{A75AA282-3BF8-424A-8AD3-2A468AF31E2C}" srcOrd="3" destOrd="0" presId="urn:microsoft.com/office/officeart/2005/8/layout/default"/>
    <dgm:cxn modelId="{DBC2B2C7-46D6-4900-9DA6-5CA00D6D9958}" type="presParOf" srcId="{F8D2FABE-9FDD-42B6-8A85-B3B2AE29A8FF}" destId="{52633BA3-ED18-48F6-B559-B279D23AFE74}" srcOrd="4" destOrd="0" presId="urn:microsoft.com/office/officeart/2005/8/layout/default"/>
    <dgm:cxn modelId="{3D2F3C09-AA03-4BFA-B743-B8EFAD5EB352}" type="presParOf" srcId="{F8D2FABE-9FDD-42B6-8A85-B3B2AE29A8FF}" destId="{E8697036-60F3-49AC-A944-9EAC5B65F85D}" srcOrd="5" destOrd="0" presId="urn:microsoft.com/office/officeart/2005/8/layout/default"/>
    <dgm:cxn modelId="{7CAF86BE-2305-4143-B952-544854329F09}" type="presParOf" srcId="{F8D2FABE-9FDD-42B6-8A85-B3B2AE29A8FF}" destId="{F8312918-5741-4B02-B04F-F3FDCFA51DB3}" srcOrd="6" destOrd="0" presId="urn:microsoft.com/office/officeart/2005/8/layout/default"/>
    <dgm:cxn modelId="{AE82F0D1-5548-44D8-BE6F-107844C525D7}" type="presParOf" srcId="{F8D2FABE-9FDD-42B6-8A85-B3B2AE29A8FF}" destId="{6B7DE9B5-D320-4B79-97CE-8366765F6F25}" srcOrd="7" destOrd="0" presId="urn:microsoft.com/office/officeart/2005/8/layout/default"/>
    <dgm:cxn modelId="{D303DC80-466C-443D-8DFA-C82030F130D4}" type="presParOf" srcId="{F8D2FABE-9FDD-42B6-8A85-B3B2AE29A8FF}" destId="{5574085F-2CCC-4504-B055-D5BBF4D85FF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DB374-89CE-4723-A650-BE4D84F121D9}">
      <dsp:nvSpPr>
        <dsp:cNvPr id="0" name=""/>
        <dsp:cNvSpPr/>
      </dsp:nvSpPr>
      <dsp:spPr>
        <a:xfrm>
          <a:off x="0" y="567766"/>
          <a:ext cx="3280630" cy="1968378"/>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latin typeface="Times New Roman" panose="02020603050405020304" pitchFamily="18" charset="0"/>
              <a:cs typeface="Times New Roman" panose="02020603050405020304" pitchFamily="18" charset="0"/>
            </a:rPr>
            <a:t>Power generation</a:t>
          </a:r>
        </a:p>
      </dsp:txBody>
      <dsp:txXfrm>
        <a:off x="0" y="567766"/>
        <a:ext cx="3280630" cy="1968378"/>
      </dsp:txXfrm>
    </dsp:sp>
    <dsp:sp modelId="{C2435297-B0D5-4C94-89D7-31D30135D406}">
      <dsp:nvSpPr>
        <dsp:cNvPr id="0" name=""/>
        <dsp:cNvSpPr/>
      </dsp:nvSpPr>
      <dsp:spPr>
        <a:xfrm>
          <a:off x="3608693" y="567746"/>
          <a:ext cx="3280630" cy="1968378"/>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latin typeface="Times New Roman" panose="02020603050405020304" pitchFamily="18" charset="0"/>
              <a:cs typeface="Times New Roman" panose="02020603050405020304" pitchFamily="18" charset="0"/>
            </a:rPr>
            <a:t>Residential application</a:t>
          </a:r>
        </a:p>
      </dsp:txBody>
      <dsp:txXfrm>
        <a:off x="3608693" y="567746"/>
        <a:ext cx="3280630" cy="1968378"/>
      </dsp:txXfrm>
    </dsp:sp>
    <dsp:sp modelId="{52633BA3-ED18-48F6-B559-B279D23AFE74}">
      <dsp:nvSpPr>
        <dsp:cNvPr id="0" name=""/>
        <dsp:cNvSpPr/>
      </dsp:nvSpPr>
      <dsp:spPr>
        <a:xfrm>
          <a:off x="7199801" y="558692"/>
          <a:ext cx="3280630" cy="1968378"/>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latin typeface="Times New Roman" panose="02020603050405020304" pitchFamily="18" charset="0"/>
              <a:cs typeface="Times New Roman" panose="02020603050405020304" pitchFamily="18" charset="0"/>
            </a:rPr>
            <a:t>Industrial and manufacturing applications</a:t>
          </a:r>
        </a:p>
      </dsp:txBody>
      <dsp:txXfrm>
        <a:off x="7199801" y="558692"/>
        <a:ext cx="3280630" cy="1968378"/>
      </dsp:txXfrm>
    </dsp:sp>
    <dsp:sp modelId="{F8312918-5741-4B02-B04F-F3FDCFA51DB3}">
      <dsp:nvSpPr>
        <dsp:cNvPr id="0" name=""/>
        <dsp:cNvSpPr/>
      </dsp:nvSpPr>
      <dsp:spPr>
        <a:xfrm>
          <a:off x="1804346" y="3013391"/>
          <a:ext cx="3280630" cy="1968378"/>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latin typeface="Times New Roman" panose="02020603050405020304" pitchFamily="18" charset="0"/>
              <a:cs typeface="Times New Roman" panose="02020603050405020304" pitchFamily="18" charset="0"/>
            </a:rPr>
            <a:t>Commercial Applications</a:t>
          </a:r>
        </a:p>
      </dsp:txBody>
      <dsp:txXfrm>
        <a:off x="1804346" y="3013391"/>
        <a:ext cx="3280630" cy="1968378"/>
      </dsp:txXfrm>
    </dsp:sp>
    <dsp:sp modelId="{5574085F-2CCC-4504-B055-D5BBF4D85FF0}">
      <dsp:nvSpPr>
        <dsp:cNvPr id="0" name=""/>
        <dsp:cNvSpPr/>
      </dsp:nvSpPr>
      <dsp:spPr>
        <a:xfrm>
          <a:off x="5413039" y="3013390"/>
          <a:ext cx="3280630" cy="1968378"/>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latin typeface="Times New Roman" panose="02020603050405020304" pitchFamily="18" charset="0"/>
              <a:cs typeface="Times New Roman" panose="02020603050405020304" pitchFamily="18" charset="0"/>
            </a:rPr>
            <a:t>Transportation</a:t>
          </a:r>
        </a:p>
      </dsp:txBody>
      <dsp:txXfrm>
        <a:off x="5413039" y="3013390"/>
        <a:ext cx="3280630" cy="19683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84768-5D4C-40AF-A266-1A512170ACDB}" type="datetimeFigureOut">
              <a:rPr lang="en-IN" smtClean="0"/>
              <a:t>13-04-2021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D78C3-AA90-44A9-9C48-7BF8FC96935D}" type="slidenum">
              <a:rPr lang="en-IN" smtClean="0"/>
              <a:t>‹#›</a:t>
            </a:fld>
            <a:endParaRPr lang="en-IN"/>
          </a:p>
        </p:txBody>
      </p:sp>
    </p:spTree>
    <p:extLst>
      <p:ext uri="{BB962C8B-B14F-4D97-AF65-F5344CB8AC3E}">
        <p14:creationId xmlns:p14="http://schemas.microsoft.com/office/powerpoint/2010/main" val="3419032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7005e8d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7005e8d3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7005e8d3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7005e8d3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7005e8d3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7005e8d3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7005e8d3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7005e8d3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7005e8d3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7005e8d3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0A82-8529-4EB6-9783-F6143C4834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803A1D-783D-486E-8641-60890BAB7F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9E1812-61A3-4CE9-AF39-33F5D0726339}"/>
              </a:ext>
            </a:extLst>
          </p:cNvPr>
          <p:cNvSpPr>
            <a:spLocks noGrp="1"/>
          </p:cNvSpPr>
          <p:nvPr>
            <p:ph type="dt" sz="half" idx="10"/>
          </p:nvPr>
        </p:nvSpPr>
        <p:spPr/>
        <p:txBody>
          <a:bodyPr/>
          <a:lstStyle/>
          <a:p>
            <a:fld id="{2BF3BE77-C377-40A4-BB3D-54EEE3E68D44}" type="datetimeFigureOut">
              <a:rPr lang="en-IN" smtClean="0"/>
              <a:t>13-04-2021</a:t>
            </a:fld>
            <a:endParaRPr lang="en-IN"/>
          </a:p>
        </p:txBody>
      </p:sp>
      <p:sp>
        <p:nvSpPr>
          <p:cNvPr id="5" name="Footer Placeholder 4">
            <a:extLst>
              <a:ext uri="{FF2B5EF4-FFF2-40B4-BE49-F238E27FC236}">
                <a16:creationId xmlns:a16="http://schemas.microsoft.com/office/drawing/2014/main" id="{CF96CA26-B0B7-40A3-BB02-92229CD2C8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E6596-532C-4573-928D-C1430EA95F25}"/>
              </a:ext>
            </a:extLst>
          </p:cNvPr>
          <p:cNvSpPr>
            <a:spLocks noGrp="1"/>
          </p:cNvSpPr>
          <p:nvPr>
            <p:ph type="sldNum" sz="quarter" idx="12"/>
          </p:nvPr>
        </p:nvSpPr>
        <p:spPr/>
        <p:txBody>
          <a:bodyPr/>
          <a:lstStyle/>
          <a:p>
            <a:fld id="{8E161EFE-B41C-4BBE-B9E8-C7F193392F59}" type="slidenum">
              <a:rPr lang="en-IN" smtClean="0"/>
              <a:t>‹#›</a:t>
            </a:fld>
            <a:endParaRPr lang="en-IN"/>
          </a:p>
        </p:txBody>
      </p:sp>
    </p:spTree>
    <p:extLst>
      <p:ext uri="{BB962C8B-B14F-4D97-AF65-F5344CB8AC3E}">
        <p14:creationId xmlns:p14="http://schemas.microsoft.com/office/powerpoint/2010/main" val="151389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6D97-ADFE-4B2D-B571-25588CE4E5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87F85D-40B8-4247-BC8C-ED97048E8F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1EB270-22A0-4DCD-8533-A4C75D431FBB}"/>
              </a:ext>
            </a:extLst>
          </p:cNvPr>
          <p:cNvSpPr>
            <a:spLocks noGrp="1"/>
          </p:cNvSpPr>
          <p:nvPr>
            <p:ph type="dt" sz="half" idx="10"/>
          </p:nvPr>
        </p:nvSpPr>
        <p:spPr/>
        <p:txBody>
          <a:bodyPr/>
          <a:lstStyle/>
          <a:p>
            <a:fld id="{2BF3BE77-C377-40A4-BB3D-54EEE3E68D44}" type="datetimeFigureOut">
              <a:rPr lang="en-IN" smtClean="0"/>
              <a:t>13-04-2021</a:t>
            </a:fld>
            <a:endParaRPr lang="en-IN"/>
          </a:p>
        </p:txBody>
      </p:sp>
      <p:sp>
        <p:nvSpPr>
          <p:cNvPr id="5" name="Footer Placeholder 4">
            <a:extLst>
              <a:ext uri="{FF2B5EF4-FFF2-40B4-BE49-F238E27FC236}">
                <a16:creationId xmlns:a16="http://schemas.microsoft.com/office/drawing/2014/main" id="{0C93C70A-CF6F-4F78-9F9D-0E9078F10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1247C-77E9-4F17-A961-655B4C53BBDD}"/>
              </a:ext>
            </a:extLst>
          </p:cNvPr>
          <p:cNvSpPr>
            <a:spLocks noGrp="1"/>
          </p:cNvSpPr>
          <p:nvPr>
            <p:ph type="sldNum" sz="quarter" idx="12"/>
          </p:nvPr>
        </p:nvSpPr>
        <p:spPr/>
        <p:txBody>
          <a:bodyPr/>
          <a:lstStyle/>
          <a:p>
            <a:fld id="{8E161EFE-B41C-4BBE-B9E8-C7F193392F59}" type="slidenum">
              <a:rPr lang="en-IN" smtClean="0"/>
              <a:t>‹#›</a:t>
            </a:fld>
            <a:endParaRPr lang="en-IN"/>
          </a:p>
        </p:txBody>
      </p:sp>
    </p:spTree>
    <p:extLst>
      <p:ext uri="{BB962C8B-B14F-4D97-AF65-F5344CB8AC3E}">
        <p14:creationId xmlns:p14="http://schemas.microsoft.com/office/powerpoint/2010/main" val="354890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AB382-10EE-4F30-B350-7933C2FCB2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35A5A2-3C86-4315-B44B-E36FE6B36F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2170AF-EAF4-412A-AFFF-20A77B67EDAF}"/>
              </a:ext>
            </a:extLst>
          </p:cNvPr>
          <p:cNvSpPr>
            <a:spLocks noGrp="1"/>
          </p:cNvSpPr>
          <p:nvPr>
            <p:ph type="dt" sz="half" idx="10"/>
          </p:nvPr>
        </p:nvSpPr>
        <p:spPr/>
        <p:txBody>
          <a:bodyPr/>
          <a:lstStyle/>
          <a:p>
            <a:fld id="{2BF3BE77-C377-40A4-BB3D-54EEE3E68D44}" type="datetimeFigureOut">
              <a:rPr lang="en-IN" smtClean="0"/>
              <a:t>13-04-2021</a:t>
            </a:fld>
            <a:endParaRPr lang="en-IN"/>
          </a:p>
        </p:txBody>
      </p:sp>
      <p:sp>
        <p:nvSpPr>
          <p:cNvPr id="5" name="Footer Placeholder 4">
            <a:extLst>
              <a:ext uri="{FF2B5EF4-FFF2-40B4-BE49-F238E27FC236}">
                <a16:creationId xmlns:a16="http://schemas.microsoft.com/office/drawing/2014/main" id="{F2D5C755-A1D4-4340-81E5-7AFCEBBAF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247474-3BDA-409B-9C48-4AB4C0B34BB6}"/>
              </a:ext>
            </a:extLst>
          </p:cNvPr>
          <p:cNvSpPr>
            <a:spLocks noGrp="1"/>
          </p:cNvSpPr>
          <p:nvPr>
            <p:ph type="sldNum" sz="quarter" idx="12"/>
          </p:nvPr>
        </p:nvSpPr>
        <p:spPr/>
        <p:txBody>
          <a:bodyPr/>
          <a:lstStyle/>
          <a:p>
            <a:fld id="{8E161EFE-B41C-4BBE-B9E8-C7F193392F59}" type="slidenum">
              <a:rPr lang="en-IN" smtClean="0"/>
              <a:t>‹#›</a:t>
            </a:fld>
            <a:endParaRPr lang="en-IN"/>
          </a:p>
        </p:txBody>
      </p:sp>
    </p:spTree>
    <p:extLst>
      <p:ext uri="{BB962C8B-B14F-4D97-AF65-F5344CB8AC3E}">
        <p14:creationId xmlns:p14="http://schemas.microsoft.com/office/powerpoint/2010/main" val="3552738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2433626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0A4F-0863-48CB-ACBC-3C8D70BCD7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1290FB-F6AE-4E3B-BC87-52AAF61173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65A9D6-4C57-46C6-B67C-7E706B5FAEB7}"/>
              </a:ext>
            </a:extLst>
          </p:cNvPr>
          <p:cNvSpPr>
            <a:spLocks noGrp="1"/>
          </p:cNvSpPr>
          <p:nvPr>
            <p:ph type="dt" sz="half" idx="10"/>
          </p:nvPr>
        </p:nvSpPr>
        <p:spPr/>
        <p:txBody>
          <a:bodyPr/>
          <a:lstStyle/>
          <a:p>
            <a:fld id="{2BF3BE77-C377-40A4-BB3D-54EEE3E68D44}" type="datetimeFigureOut">
              <a:rPr lang="en-IN" smtClean="0"/>
              <a:t>13-04-2021</a:t>
            </a:fld>
            <a:endParaRPr lang="en-IN"/>
          </a:p>
        </p:txBody>
      </p:sp>
      <p:sp>
        <p:nvSpPr>
          <p:cNvPr id="5" name="Footer Placeholder 4">
            <a:extLst>
              <a:ext uri="{FF2B5EF4-FFF2-40B4-BE49-F238E27FC236}">
                <a16:creationId xmlns:a16="http://schemas.microsoft.com/office/drawing/2014/main" id="{1C0B187B-754D-439B-8693-FB46AD8FB2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55D46B-6506-4778-93B9-9BD97951DCAC}"/>
              </a:ext>
            </a:extLst>
          </p:cNvPr>
          <p:cNvSpPr>
            <a:spLocks noGrp="1"/>
          </p:cNvSpPr>
          <p:nvPr>
            <p:ph type="sldNum" sz="quarter" idx="12"/>
          </p:nvPr>
        </p:nvSpPr>
        <p:spPr/>
        <p:txBody>
          <a:bodyPr/>
          <a:lstStyle/>
          <a:p>
            <a:fld id="{8E161EFE-B41C-4BBE-B9E8-C7F193392F59}" type="slidenum">
              <a:rPr lang="en-IN" smtClean="0"/>
              <a:t>‹#›</a:t>
            </a:fld>
            <a:endParaRPr lang="en-IN"/>
          </a:p>
        </p:txBody>
      </p:sp>
    </p:spTree>
    <p:extLst>
      <p:ext uri="{BB962C8B-B14F-4D97-AF65-F5344CB8AC3E}">
        <p14:creationId xmlns:p14="http://schemas.microsoft.com/office/powerpoint/2010/main" val="259986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8AA8-014C-4A63-8722-E964B22A3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8EDE9-7813-4642-A977-8D9B00D00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4C238B-22AF-446B-BAE1-C594269517FE}"/>
              </a:ext>
            </a:extLst>
          </p:cNvPr>
          <p:cNvSpPr>
            <a:spLocks noGrp="1"/>
          </p:cNvSpPr>
          <p:nvPr>
            <p:ph type="dt" sz="half" idx="10"/>
          </p:nvPr>
        </p:nvSpPr>
        <p:spPr/>
        <p:txBody>
          <a:bodyPr/>
          <a:lstStyle/>
          <a:p>
            <a:fld id="{2BF3BE77-C377-40A4-BB3D-54EEE3E68D44}" type="datetimeFigureOut">
              <a:rPr lang="en-IN" smtClean="0"/>
              <a:t>13-04-2021</a:t>
            </a:fld>
            <a:endParaRPr lang="en-IN"/>
          </a:p>
        </p:txBody>
      </p:sp>
      <p:sp>
        <p:nvSpPr>
          <p:cNvPr id="5" name="Footer Placeholder 4">
            <a:extLst>
              <a:ext uri="{FF2B5EF4-FFF2-40B4-BE49-F238E27FC236}">
                <a16:creationId xmlns:a16="http://schemas.microsoft.com/office/drawing/2014/main" id="{CC5DA761-990F-4B82-8986-C4B49AA9D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6B3A2A-6F8C-4D19-8006-2B879BBA34AF}"/>
              </a:ext>
            </a:extLst>
          </p:cNvPr>
          <p:cNvSpPr>
            <a:spLocks noGrp="1"/>
          </p:cNvSpPr>
          <p:nvPr>
            <p:ph type="sldNum" sz="quarter" idx="12"/>
          </p:nvPr>
        </p:nvSpPr>
        <p:spPr/>
        <p:txBody>
          <a:bodyPr/>
          <a:lstStyle/>
          <a:p>
            <a:fld id="{8E161EFE-B41C-4BBE-B9E8-C7F193392F59}" type="slidenum">
              <a:rPr lang="en-IN" smtClean="0"/>
              <a:t>‹#›</a:t>
            </a:fld>
            <a:endParaRPr lang="en-IN"/>
          </a:p>
        </p:txBody>
      </p:sp>
    </p:spTree>
    <p:extLst>
      <p:ext uri="{BB962C8B-B14F-4D97-AF65-F5344CB8AC3E}">
        <p14:creationId xmlns:p14="http://schemas.microsoft.com/office/powerpoint/2010/main" val="4174824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88F26-FB9E-4958-A84F-0C6051B365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AD8359-2E90-4738-B9E6-3EE058F91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D83B12-C461-4708-8678-AB50A381FD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80DDE5-55BC-4EB9-A0C2-39B155310AB5}"/>
              </a:ext>
            </a:extLst>
          </p:cNvPr>
          <p:cNvSpPr>
            <a:spLocks noGrp="1"/>
          </p:cNvSpPr>
          <p:nvPr>
            <p:ph type="dt" sz="half" idx="10"/>
          </p:nvPr>
        </p:nvSpPr>
        <p:spPr/>
        <p:txBody>
          <a:bodyPr/>
          <a:lstStyle/>
          <a:p>
            <a:fld id="{2BF3BE77-C377-40A4-BB3D-54EEE3E68D44}" type="datetimeFigureOut">
              <a:rPr lang="en-IN" smtClean="0"/>
              <a:t>13-04-2021</a:t>
            </a:fld>
            <a:endParaRPr lang="en-IN"/>
          </a:p>
        </p:txBody>
      </p:sp>
      <p:sp>
        <p:nvSpPr>
          <p:cNvPr id="6" name="Footer Placeholder 5">
            <a:extLst>
              <a:ext uri="{FF2B5EF4-FFF2-40B4-BE49-F238E27FC236}">
                <a16:creationId xmlns:a16="http://schemas.microsoft.com/office/drawing/2014/main" id="{4FA10065-FC89-4B51-9D44-3E5156670A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87C536-84ED-4EB4-A423-99A56D3F9F25}"/>
              </a:ext>
            </a:extLst>
          </p:cNvPr>
          <p:cNvSpPr>
            <a:spLocks noGrp="1"/>
          </p:cNvSpPr>
          <p:nvPr>
            <p:ph type="sldNum" sz="quarter" idx="12"/>
          </p:nvPr>
        </p:nvSpPr>
        <p:spPr/>
        <p:txBody>
          <a:bodyPr/>
          <a:lstStyle/>
          <a:p>
            <a:fld id="{8E161EFE-B41C-4BBE-B9E8-C7F193392F59}" type="slidenum">
              <a:rPr lang="en-IN" smtClean="0"/>
              <a:t>‹#›</a:t>
            </a:fld>
            <a:endParaRPr lang="en-IN"/>
          </a:p>
        </p:txBody>
      </p:sp>
    </p:spTree>
    <p:extLst>
      <p:ext uri="{BB962C8B-B14F-4D97-AF65-F5344CB8AC3E}">
        <p14:creationId xmlns:p14="http://schemas.microsoft.com/office/powerpoint/2010/main" val="220263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6047-0C80-4E35-AEF2-390DF5C616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BFD658-5818-45E5-89BB-386994DB8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04BFCC-F11A-4ABA-9538-95622D3BA1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4D7430-9C0E-4938-9CD3-B5AFD9D4A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DE7D9D-7A64-4F59-BB87-F66EB1FB85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F5622B-76AE-41F9-8DF0-AB19E8908821}"/>
              </a:ext>
            </a:extLst>
          </p:cNvPr>
          <p:cNvSpPr>
            <a:spLocks noGrp="1"/>
          </p:cNvSpPr>
          <p:nvPr>
            <p:ph type="dt" sz="half" idx="10"/>
          </p:nvPr>
        </p:nvSpPr>
        <p:spPr/>
        <p:txBody>
          <a:bodyPr/>
          <a:lstStyle/>
          <a:p>
            <a:fld id="{2BF3BE77-C377-40A4-BB3D-54EEE3E68D44}" type="datetimeFigureOut">
              <a:rPr lang="en-IN" smtClean="0"/>
              <a:t>13-04-2021</a:t>
            </a:fld>
            <a:endParaRPr lang="en-IN"/>
          </a:p>
        </p:txBody>
      </p:sp>
      <p:sp>
        <p:nvSpPr>
          <p:cNvPr id="8" name="Footer Placeholder 7">
            <a:extLst>
              <a:ext uri="{FF2B5EF4-FFF2-40B4-BE49-F238E27FC236}">
                <a16:creationId xmlns:a16="http://schemas.microsoft.com/office/drawing/2014/main" id="{0A885923-0AD4-4224-A988-15E550A969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2B39A5-69A2-4138-81E8-6957748447DA}"/>
              </a:ext>
            </a:extLst>
          </p:cNvPr>
          <p:cNvSpPr>
            <a:spLocks noGrp="1"/>
          </p:cNvSpPr>
          <p:nvPr>
            <p:ph type="sldNum" sz="quarter" idx="12"/>
          </p:nvPr>
        </p:nvSpPr>
        <p:spPr/>
        <p:txBody>
          <a:bodyPr/>
          <a:lstStyle/>
          <a:p>
            <a:fld id="{8E161EFE-B41C-4BBE-B9E8-C7F193392F59}" type="slidenum">
              <a:rPr lang="en-IN" smtClean="0"/>
              <a:t>‹#›</a:t>
            </a:fld>
            <a:endParaRPr lang="en-IN"/>
          </a:p>
        </p:txBody>
      </p:sp>
    </p:spTree>
    <p:extLst>
      <p:ext uri="{BB962C8B-B14F-4D97-AF65-F5344CB8AC3E}">
        <p14:creationId xmlns:p14="http://schemas.microsoft.com/office/powerpoint/2010/main" val="158569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EF56-3003-4ED9-B027-9966B3A6A1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80E771-3482-4298-96C8-D221895FC06E}"/>
              </a:ext>
            </a:extLst>
          </p:cNvPr>
          <p:cNvSpPr>
            <a:spLocks noGrp="1"/>
          </p:cNvSpPr>
          <p:nvPr>
            <p:ph type="dt" sz="half" idx="10"/>
          </p:nvPr>
        </p:nvSpPr>
        <p:spPr/>
        <p:txBody>
          <a:bodyPr/>
          <a:lstStyle/>
          <a:p>
            <a:fld id="{2BF3BE77-C377-40A4-BB3D-54EEE3E68D44}" type="datetimeFigureOut">
              <a:rPr lang="en-IN" smtClean="0"/>
              <a:t>13-04-2021</a:t>
            </a:fld>
            <a:endParaRPr lang="en-IN"/>
          </a:p>
        </p:txBody>
      </p:sp>
      <p:sp>
        <p:nvSpPr>
          <p:cNvPr id="4" name="Footer Placeholder 3">
            <a:extLst>
              <a:ext uri="{FF2B5EF4-FFF2-40B4-BE49-F238E27FC236}">
                <a16:creationId xmlns:a16="http://schemas.microsoft.com/office/drawing/2014/main" id="{77B6E830-1EBD-4C91-9142-F613550154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384F10-D281-4A24-8573-5DF09CA6D76D}"/>
              </a:ext>
            </a:extLst>
          </p:cNvPr>
          <p:cNvSpPr>
            <a:spLocks noGrp="1"/>
          </p:cNvSpPr>
          <p:nvPr>
            <p:ph type="sldNum" sz="quarter" idx="12"/>
          </p:nvPr>
        </p:nvSpPr>
        <p:spPr/>
        <p:txBody>
          <a:bodyPr/>
          <a:lstStyle/>
          <a:p>
            <a:fld id="{8E161EFE-B41C-4BBE-B9E8-C7F193392F59}" type="slidenum">
              <a:rPr lang="en-IN" smtClean="0"/>
              <a:t>‹#›</a:t>
            </a:fld>
            <a:endParaRPr lang="en-IN"/>
          </a:p>
        </p:txBody>
      </p:sp>
    </p:spTree>
    <p:extLst>
      <p:ext uri="{BB962C8B-B14F-4D97-AF65-F5344CB8AC3E}">
        <p14:creationId xmlns:p14="http://schemas.microsoft.com/office/powerpoint/2010/main" val="207620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CC4133-ED0F-497D-9A43-A3F5CC4FEE96}"/>
              </a:ext>
            </a:extLst>
          </p:cNvPr>
          <p:cNvSpPr>
            <a:spLocks noGrp="1"/>
          </p:cNvSpPr>
          <p:nvPr>
            <p:ph type="dt" sz="half" idx="10"/>
          </p:nvPr>
        </p:nvSpPr>
        <p:spPr/>
        <p:txBody>
          <a:bodyPr/>
          <a:lstStyle/>
          <a:p>
            <a:fld id="{2BF3BE77-C377-40A4-BB3D-54EEE3E68D44}" type="datetimeFigureOut">
              <a:rPr lang="en-IN" smtClean="0"/>
              <a:t>13-04-2021</a:t>
            </a:fld>
            <a:endParaRPr lang="en-IN"/>
          </a:p>
        </p:txBody>
      </p:sp>
      <p:sp>
        <p:nvSpPr>
          <p:cNvPr id="3" name="Footer Placeholder 2">
            <a:extLst>
              <a:ext uri="{FF2B5EF4-FFF2-40B4-BE49-F238E27FC236}">
                <a16:creationId xmlns:a16="http://schemas.microsoft.com/office/drawing/2014/main" id="{09AFABF3-0881-42DB-9B91-CD132DCB49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357089-B615-4BB6-99FF-13588E2C8B21}"/>
              </a:ext>
            </a:extLst>
          </p:cNvPr>
          <p:cNvSpPr>
            <a:spLocks noGrp="1"/>
          </p:cNvSpPr>
          <p:nvPr>
            <p:ph type="sldNum" sz="quarter" idx="12"/>
          </p:nvPr>
        </p:nvSpPr>
        <p:spPr/>
        <p:txBody>
          <a:bodyPr/>
          <a:lstStyle/>
          <a:p>
            <a:fld id="{8E161EFE-B41C-4BBE-B9E8-C7F193392F59}" type="slidenum">
              <a:rPr lang="en-IN" smtClean="0"/>
              <a:t>‹#›</a:t>
            </a:fld>
            <a:endParaRPr lang="en-IN"/>
          </a:p>
        </p:txBody>
      </p:sp>
    </p:spTree>
    <p:extLst>
      <p:ext uri="{BB962C8B-B14F-4D97-AF65-F5344CB8AC3E}">
        <p14:creationId xmlns:p14="http://schemas.microsoft.com/office/powerpoint/2010/main" val="402432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A507-C6F6-40B7-8613-4F5E4DD2C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277EA5-C3AA-4F24-BE4D-4C372184F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C9E9A7-A21E-4C34-9790-F3982282F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EDA831-AE7E-4028-9A39-64C7B66C1B9C}"/>
              </a:ext>
            </a:extLst>
          </p:cNvPr>
          <p:cNvSpPr>
            <a:spLocks noGrp="1"/>
          </p:cNvSpPr>
          <p:nvPr>
            <p:ph type="dt" sz="half" idx="10"/>
          </p:nvPr>
        </p:nvSpPr>
        <p:spPr/>
        <p:txBody>
          <a:bodyPr/>
          <a:lstStyle/>
          <a:p>
            <a:fld id="{2BF3BE77-C377-40A4-BB3D-54EEE3E68D44}" type="datetimeFigureOut">
              <a:rPr lang="en-IN" smtClean="0"/>
              <a:t>13-04-2021</a:t>
            </a:fld>
            <a:endParaRPr lang="en-IN"/>
          </a:p>
        </p:txBody>
      </p:sp>
      <p:sp>
        <p:nvSpPr>
          <p:cNvPr id="6" name="Footer Placeholder 5">
            <a:extLst>
              <a:ext uri="{FF2B5EF4-FFF2-40B4-BE49-F238E27FC236}">
                <a16:creationId xmlns:a16="http://schemas.microsoft.com/office/drawing/2014/main" id="{FB414E75-EB9E-452A-8A0E-236C57D74F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D1291B-02FA-45FF-B2B5-7AC0B4F830BA}"/>
              </a:ext>
            </a:extLst>
          </p:cNvPr>
          <p:cNvSpPr>
            <a:spLocks noGrp="1"/>
          </p:cNvSpPr>
          <p:nvPr>
            <p:ph type="sldNum" sz="quarter" idx="12"/>
          </p:nvPr>
        </p:nvSpPr>
        <p:spPr/>
        <p:txBody>
          <a:bodyPr/>
          <a:lstStyle/>
          <a:p>
            <a:fld id="{8E161EFE-B41C-4BBE-B9E8-C7F193392F59}" type="slidenum">
              <a:rPr lang="en-IN" smtClean="0"/>
              <a:t>‹#›</a:t>
            </a:fld>
            <a:endParaRPr lang="en-IN"/>
          </a:p>
        </p:txBody>
      </p:sp>
    </p:spTree>
    <p:extLst>
      <p:ext uri="{BB962C8B-B14F-4D97-AF65-F5344CB8AC3E}">
        <p14:creationId xmlns:p14="http://schemas.microsoft.com/office/powerpoint/2010/main" val="413109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6FD9-2C7D-44FE-8BD3-EF6BF4176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1FB9E6-E88A-4D5B-ACB6-5E994CFD68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BA29DE-38A0-410F-AD6E-6C37014C7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B6589-5702-4032-80D4-3FB2E56CCCC1}"/>
              </a:ext>
            </a:extLst>
          </p:cNvPr>
          <p:cNvSpPr>
            <a:spLocks noGrp="1"/>
          </p:cNvSpPr>
          <p:nvPr>
            <p:ph type="dt" sz="half" idx="10"/>
          </p:nvPr>
        </p:nvSpPr>
        <p:spPr/>
        <p:txBody>
          <a:bodyPr/>
          <a:lstStyle/>
          <a:p>
            <a:fld id="{2BF3BE77-C377-40A4-BB3D-54EEE3E68D44}" type="datetimeFigureOut">
              <a:rPr lang="en-IN" smtClean="0"/>
              <a:t>13-04-2021</a:t>
            </a:fld>
            <a:endParaRPr lang="en-IN"/>
          </a:p>
        </p:txBody>
      </p:sp>
      <p:sp>
        <p:nvSpPr>
          <p:cNvPr id="6" name="Footer Placeholder 5">
            <a:extLst>
              <a:ext uri="{FF2B5EF4-FFF2-40B4-BE49-F238E27FC236}">
                <a16:creationId xmlns:a16="http://schemas.microsoft.com/office/drawing/2014/main" id="{F57AC5D0-DC3F-4DF5-A0CA-DA3E4C9B77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93F221-9EDB-4315-A0F7-46DA108B90C3}"/>
              </a:ext>
            </a:extLst>
          </p:cNvPr>
          <p:cNvSpPr>
            <a:spLocks noGrp="1"/>
          </p:cNvSpPr>
          <p:nvPr>
            <p:ph type="sldNum" sz="quarter" idx="12"/>
          </p:nvPr>
        </p:nvSpPr>
        <p:spPr/>
        <p:txBody>
          <a:bodyPr/>
          <a:lstStyle/>
          <a:p>
            <a:fld id="{8E161EFE-B41C-4BBE-B9E8-C7F193392F59}" type="slidenum">
              <a:rPr lang="en-IN" smtClean="0"/>
              <a:t>‹#›</a:t>
            </a:fld>
            <a:endParaRPr lang="en-IN"/>
          </a:p>
        </p:txBody>
      </p:sp>
    </p:spTree>
    <p:extLst>
      <p:ext uri="{BB962C8B-B14F-4D97-AF65-F5344CB8AC3E}">
        <p14:creationId xmlns:p14="http://schemas.microsoft.com/office/powerpoint/2010/main" val="26464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7491D3-F00A-44FC-9A42-41D8578FA4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0C4C11-3E27-4F9F-B805-EADE1A4CA6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198282-A19E-40F3-968D-D7954551D5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3BE77-C377-40A4-BB3D-54EEE3E68D44}" type="datetimeFigureOut">
              <a:rPr lang="en-IN" smtClean="0"/>
              <a:t>13-04-2021</a:t>
            </a:fld>
            <a:endParaRPr lang="en-IN"/>
          </a:p>
        </p:txBody>
      </p:sp>
      <p:sp>
        <p:nvSpPr>
          <p:cNvPr id="5" name="Footer Placeholder 4">
            <a:extLst>
              <a:ext uri="{FF2B5EF4-FFF2-40B4-BE49-F238E27FC236}">
                <a16:creationId xmlns:a16="http://schemas.microsoft.com/office/drawing/2014/main" id="{8C2477E9-113C-44B6-9AD5-28DC5E967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F4F4F2-E0C1-4E83-96CA-EF8698BB4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61EFE-B41C-4BBE-B9E8-C7F193392F59}" type="slidenum">
              <a:rPr lang="en-IN" smtClean="0"/>
              <a:t>‹#›</a:t>
            </a:fld>
            <a:endParaRPr lang="en-IN"/>
          </a:p>
        </p:txBody>
      </p:sp>
    </p:spTree>
    <p:extLst>
      <p:ext uri="{BB962C8B-B14F-4D97-AF65-F5344CB8AC3E}">
        <p14:creationId xmlns:p14="http://schemas.microsoft.com/office/powerpoint/2010/main" val="4191679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2.xml" /></Relationships>
</file>

<file path=ppt/slides/_rels/slide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2.xml" /></Relationships>
</file>

<file path=ppt/slides/_rels/slide1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2.xml" /></Relationships>
</file>

<file path=ppt/slides/_rels/slide1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hyperlink" Target="http://www.scientificamerican.com/article.cfm?id=shale-gas-and-hydraulic-fracturing" TargetMode="External"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6673"/>
            <a:ext cx="12191999" cy="1785104"/>
          </a:xfrm>
          <a:prstGeom prst="rect">
            <a:avLst/>
          </a:prstGeom>
          <a:noFill/>
        </p:spPr>
        <p:txBody>
          <a:bodyPr wrap="square" rtlCol="0">
            <a:spAutoFit/>
          </a:bodyPr>
          <a:lstStyle/>
          <a:p>
            <a:pPr algn="ctr"/>
            <a:r>
              <a:rPr lang="en-IN" sz="6000" b="1" u="sng" dirty="0">
                <a:latin typeface="Times New Roman" pitchFamily="18" charset="0"/>
                <a:cs typeface="Times New Roman" pitchFamily="18" charset="0"/>
              </a:rPr>
              <a:t>SHALE GAS IN INDIA:</a:t>
            </a:r>
          </a:p>
          <a:p>
            <a:pPr algn="ctr"/>
            <a:r>
              <a:rPr lang="en-IN" sz="3600" b="1" u="sng" dirty="0">
                <a:latin typeface="Times New Roman" pitchFamily="18" charset="0"/>
                <a:cs typeface="Times New Roman" pitchFamily="18" charset="0"/>
              </a:rPr>
              <a:t> </a:t>
            </a:r>
            <a:r>
              <a:rPr lang="en-IN" sz="5000" b="1" u="sng" dirty="0">
                <a:latin typeface="Times New Roman" pitchFamily="18" charset="0"/>
                <a:cs typeface="Times New Roman" pitchFamily="18" charset="0"/>
              </a:rPr>
              <a:t>Opportunities And Challenges</a:t>
            </a:r>
          </a:p>
        </p:txBody>
      </p:sp>
      <p:sp>
        <p:nvSpPr>
          <p:cNvPr id="5" name="TextBox 4"/>
          <p:cNvSpPr txBox="1"/>
          <p:nvPr/>
        </p:nvSpPr>
        <p:spPr>
          <a:xfrm>
            <a:off x="0" y="4596409"/>
            <a:ext cx="5380892" cy="2616101"/>
          </a:xfrm>
          <a:prstGeom prst="rect">
            <a:avLst/>
          </a:prstGeom>
          <a:noFill/>
        </p:spPr>
        <p:txBody>
          <a:bodyPr wrap="square" rtlCol="0">
            <a:spAutoFit/>
          </a:bodyPr>
          <a:lstStyle/>
          <a:p>
            <a:r>
              <a:rPr lang="en-IN" sz="2800" dirty="0">
                <a:latin typeface="Times New Roman" pitchFamily="18" charset="0"/>
                <a:cs typeface="Times New Roman" pitchFamily="18" charset="0"/>
              </a:rPr>
              <a:t>Abasha Sayeed(204104621)</a:t>
            </a:r>
          </a:p>
          <a:p>
            <a:r>
              <a:rPr lang="en-IN" sz="2800" dirty="0">
                <a:latin typeface="Times New Roman" pitchFamily="18" charset="0"/>
                <a:cs typeface="Times New Roman" pitchFamily="18" charset="0"/>
              </a:rPr>
              <a:t>Adnan Ahmad (170104008)</a:t>
            </a:r>
          </a:p>
          <a:p>
            <a:r>
              <a:rPr lang="en-US" sz="2800" dirty="0">
                <a:latin typeface="Times New Roman"/>
                <a:cs typeface="Times New Roman"/>
              </a:rPr>
              <a:t>Deepak Kumar Mandal (170122014)</a:t>
            </a:r>
          </a:p>
          <a:p>
            <a:r>
              <a:rPr lang="en-IN" sz="2800" dirty="0">
                <a:latin typeface="Times New Roman" pitchFamily="18" charset="0"/>
                <a:cs typeface="Times New Roman" pitchFamily="18" charset="0"/>
              </a:rPr>
              <a:t>Mayank Sinha</a:t>
            </a:r>
          </a:p>
          <a:p>
            <a:endParaRPr lang="en-IN" sz="2400" dirty="0">
              <a:latin typeface="Times New Roman" pitchFamily="18" charset="0"/>
              <a:cs typeface="Times New Roman" pitchFamily="18" charset="0"/>
            </a:endParaRPr>
          </a:p>
        </p:txBody>
      </p:sp>
      <p:sp>
        <p:nvSpPr>
          <p:cNvPr id="6" name="TextBox 5"/>
          <p:cNvSpPr txBox="1"/>
          <p:nvPr/>
        </p:nvSpPr>
        <p:spPr>
          <a:xfrm>
            <a:off x="0" y="3659832"/>
            <a:ext cx="4176464" cy="584775"/>
          </a:xfrm>
          <a:prstGeom prst="rect">
            <a:avLst/>
          </a:prstGeom>
          <a:noFill/>
        </p:spPr>
        <p:txBody>
          <a:bodyPr wrap="square" rtlCol="0">
            <a:spAutoFit/>
          </a:bodyPr>
          <a:lstStyle/>
          <a:p>
            <a:r>
              <a:rPr lang="en-IN" sz="3200" b="1" u="sng" dirty="0">
                <a:latin typeface="Times New Roman" pitchFamily="18" charset="0"/>
                <a:cs typeface="Times New Roman" pitchFamily="18" charset="0"/>
              </a:rPr>
              <a:t>Team Members:</a:t>
            </a:r>
          </a:p>
        </p:txBody>
      </p:sp>
      <p:sp>
        <p:nvSpPr>
          <p:cNvPr id="7" name="TextBox 6"/>
          <p:cNvSpPr txBox="1"/>
          <p:nvPr/>
        </p:nvSpPr>
        <p:spPr>
          <a:xfrm>
            <a:off x="8626770" y="3721387"/>
            <a:ext cx="2514144" cy="523220"/>
          </a:xfrm>
          <a:prstGeom prst="rect">
            <a:avLst/>
          </a:prstGeom>
          <a:noFill/>
        </p:spPr>
        <p:txBody>
          <a:bodyPr wrap="square" rtlCol="0">
            <a:spAutoFit/>
          </a:bodyPr>
          <a:lstStyle/>
          <a:p>
            <a:r>
              <a:rPr lang="en-IN" sz="2800" b="1" u="sng" dirty="0">
                <a:latin typeface="Times New Roman" pitchFamily="18" charset="0"/>
                <a:cs typeface="Times New Roman" pitchFamily="18" charset="0"/>
              </a:rPr>
              <a:t>Submitted To:</a:t>
            </a:r>
          </a:p>
        </p:txBody>
      </p:sp>
      <p:sp>
        <p:nvSpPr>
          <p:cNvPr id="2" name="TextBox 1">
            <a:extLst>
              <a:ext uri="{FF2B5EF4-FFF2-40B4-BE49-F238E27FC236}">
                <a16:creationId xmlns:a16="http://schemas.microsoft.com/office/drawing/2014/main" id="{81D81D08-B6C5-4A6E-A8A6-43E3CE93DEB4}"/>
              </a:ext>
            </a:extLst>
          </p:cNvPr>
          <p:cNvSpPr txBox="1"/>
          <p:nvPr/>
        </p:nvSpPr>
        <p:spPr>
          <a:xfrm>
            <a:off x="7227277" y="4409680"/>
            <a:ext cx="4964723" cy="1815882"/>
          </a:xfrm>
          <a:prstGeom prst="rect">
            <a:avLst/>
          </a:prstGeom>
          <a:noFill/>
        </p:spPr>
        <p:txBody>
          <a:bodyPr wrap="square" rtlCol="0">
            <a:spAutoFit/>
          </a:bodyPr>
          <a:lstStyle/>
          <a:p>
            <a:pPr algn="ctr"/>
            <a:r>
              <a:rPr lang="en-IN" sz="2800" b="0" i="0" u="none" strike="noStrike" baseline="0" dirty="0">
                <a:latin typeface="Times New Roman" panose="02020603050405020304" pitchFamily="18" charset="0"/>
                <a:cs typeface="Times New Roman" panose="02020603050405020304" pitchFamily="18" charset="0"/>
              </a:rPr>
              <a:t>Dr Pankaj Tiwari</a:t>
            </a:r>
          </a:p>
          <a:p>
            <a:pPr algn="ctr"/>
            <a:r>
              <a:rPr lang="en-IN" sz="2800" b="0" i="0" u="none" strike="noStrike" baseline="0" dirty="0">
                <a:latin typeface="Times New Roman" panose="02020603050405020304" pitchFamily="18" charset="0"/>
                <a:cs typeface="Times New Roman" panose="02020603050405020304" pitchFamily="18" charset="0"/>
              </a:rPr>
              <a:t>Associate Professor</a:t>
            </a:r>
          </a:p>
          <a:p>
            <a:pPr algn="ctr"/>
            <a:r>
              <a:rPr lang="en-IN" sz="2800" b="0" i="0" u="none" strike="noStrike" baseline="0" dirty="0">
                <a:latin typeface="Times New Roman" panose="02020603050405020304" pitchFamily="18" charset="0"/>
                <a:cs typeface="Times New Roman" panose="02020603050405020304" pitchFamily="18" charset="0"/>
              </a:rPr>
              <a:t>Department Of Chemical</a:t>
            </a:r>
          </a:p>
          <a:p>
            <a:pPr algn="ctr"/>
            <a:r>
              <a:rPr lang="en-IN" sz="2800" b="0" i="0" u="none" strike="noStrike" baseline="0" dirty="0">
                <a:latin typeface="Times New Roman" panose="02020603050405020304" pitchFamily="18" charset="0"/>
                <a:cs typeface="Times New Roman" panose="02020603050405020304" pitchFamily="18" charset="0"/>
              </a:rPr>
              <a:t>Engineering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937" y="1407808"/>
            <a:ext cx="6093373" cy="4945694"/>
          </a:xfrm>
        </p:spPr>
        <p:txBody>
          <a:bodyPr/>
          <a:lstStyle/>
          <a:p>
            <a:pPr marL="0" indent="0">
              <a:buNone/>
            </a:pPr>
            <a:r>
              <a:rPr lang="en-IN" altLang="en-US"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ix  basins  -  </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Cambay  (in  Gujarat),  </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Assam-</a:t>
            </a:r>
            <a:r>
              <a:rPr lang="en-US" dirty="0" err="1">
                <a:latin typeface="Times New Roman" panose="02020603050405020304" pitchFamily="18" charset="0"/>
                <a:cs typeface="Times New Roman" panose="02020603050405020304" pitchFamily="18" charset="0"/>
              </a:rPr>
              <a:t>Arakan</a:t>
            </a:r>
            <a:r>
              <a:rPr lang="en-US" dirty="0">
                <a:latin typeface="Times New Roman" panose="02020603050405020304" pitchFamily="18" charset="0"/>
                <a:cs typeface="Times New Roman" panose="02020603050405020304" pitchFamily="18" charset="0"/>
              </a:rPr>
              <a:t>  (in  the  North-East), </a:t>
            </a:r>
          </a:p>
          <a:p>
            <a:pPr marL="514350" indent="-514350">
              <a:buFont typeface="+mj-lt"/>
              <a:buAutoNum type="arabicParenR"/>
            </a:pPr>
            <a:r>
              <a:rPr lang="en-US" dirty="0" err="1">
                <a:latin typeface="Times New Roman" panose="02020603050405020304" pitchFamily="18" charset="0"/>
                <a:cs typeface="Times New Roman" panose="02020603050405020304" pitchFamily="18" charset="0"/>
              </a:rPr>
              <a:t>Gondawana</a:t>
            </a:r>
            <a:r>
              <a:rPr lang="en-US" dirty="0">
                <a:latin typeface="Times New Roman" panose="02020603050405020304" pitchFamily="18" charset="0"/>
                <a:cs typeface="Times New Roman" panose="02020603050405020304" pitchFamily="18" charset="0"/>
              </a:rPr>
              <a:t>  (in  central  India),  </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KG  onshore  (in Andhra Pradesh), </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Cauvery onshore and</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 Indo-Gangetic basins</a:t>
            </a:r>
          </a:p>
        </p:txBody>
      </p:sp>
      <p:sp>
        <p:nvSpPr>
          <p:cNvPr id="5" name="TextBox 4">
            <a:extLst>
              <a:ext uri="{FF2B5EF4-FFF2-40B4-BE49-F238E27FC236}">
                <a16:creationId xmlns:a16="http://schemas.microsoft.com/office/drawing/2014/main" id="{4F4F52E0-1CA4-47DF-8579-56D2AF919683}"/>
              </a:ext>
            </a:extLst>
          </p:cNvPr>
          <p:cNvSpPr txBox="1"/>
          <p:nvPr/>
        </p:nvSpPr>
        <p:spPr>
          <a:xfrm>
            <a:off x="2873264" y="160666"/>
            <a:ext cx="7327025" cy="707886"/>
          </a:xfrm>
          <a:prstGeom prst="rect">
            <a:avLst/>
          </a:prstGeom>
          <a:noFill/>
        </p:spPr>
        <p:txBody>
          <a:bodyPr wrap="square">
            <a:spAutoFit/>
          </a:bodyPr>
          <a:lstStyle/>
          <a:p>
            <a:r>
              <a:rPr lang="en-IN" sz="4000" b="1" dirty="0">
                <a:latin typeface="Times New Roman" pitchFamily="18" charset="0"/>
                <a:cs typeface="Times New Roman" pitchFamily="18" charset="0"/>
              </a:rPr>
              <a:t> </a:t>
            </a:r>
            <a:r>
              <a:rPr lang="en-IN" sz="4000" b="1" u="sng" dirty="0">
                <a:latin typeface="Times New Roman" pitchFamily="18" charset="0"/>
                <a:cs typeface="Times New Roman" pitchFamily="18" charset="0"/>
              </a:rPr>
              <a:t>Shale Gas availability in India</a:t>
            </a:r>
            <a:endParaRPr lang="en-IN" sz="4000" u="sng" dirty="0"/>
          </a:p>
        </p:txBody>
      </p:sp>
      <p:pic>
        <p:nvPicPr>
          <p:cNvPr id="1026" name="Picture 2" descr="Shale Gas Reserves in India">
            <a:extLst>
              <a:ext uri="{FF2B5EF4-FFF2-40B4-BE49-F238E27FC236}">
                <a16:creationId xmlns:a16="http://schemas.microsoft.com/office/drawing/2014/main" id="{22FF4A9B-1087-4DAC-B55E-46CDFFB6F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310" y="1278565"/>
            <a:ext cx="5506765" cy="5074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b="1" u="sng" dirty="0">
                <a:latin typeface="Times New Roman" panose="02020603050405020304" pitchFamily="18" charset="0"/>
                <a:cs typeface="Times New Roman" panose="02020603050405020304" pitchFamily="18" charset="0"/>
              </a:rPr>
              <a:t>CURRENT SITUATION-</a:t>
            </a:r>
            <a:r>
              <a:rPr lang="en-IN" altLang="en-US" dirty="0"/>
              <a:t>:</a:t>
            </a:r>
          </a:p>
        </p:txBody>
      </p:sp>
      <p:sp>
        <p:nvSpPr>
          <p:cNvPr id="3" name="Content Placeholder 2"/>
          <p:cNvSpPr>
            <a:spLocks noGrp="1"/>
          </p:cNvSpPr>
          <p:nvPr>
            <p:ph idx="1"/>
          </p:nvPr>
        </p:nvSpPr>
        <p:spPr/>
        <p:txBody>
          <a:bodyPr/>
          <a:lstStyle/>
          <a:p>
            <a:r>
              <a:rPr lang="en-IN" altLang="en-US"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long  with  the  Cambay  basin,  the  </a:t>
            </a:r>
            <a:r>
              <a:rPr lang="en-US" dirty="0" err="1">
                <a:latin typeface="Times New Roman" panose="02020603050405020304" pitchFamily="18" charset="0"/>
                <a:cs typeface="Times New Roman" panose="02020603050405020304" pitchFamily="18" charset="0"/>
              </a:rPr>
              <a:t>Damodar</a:t>
            </a:r>
            <a:r>
              <a:rPr lang="en-US" dirty="0">
                <a:latin typeface="Times New Roman" panose="02020603050405020304" pitchFamily="18" charset="0"/>
                <a:cs typeface="Times New Roman" panose="02020603050405020304" pitchFamily="18" charset="0"/>
              </a:rPr>
              <a:t>  Valley  Basin  is  a  priority  basin  for shale gas exploration by the Government of India.</a:t>
            </a:r>
          </a:p>
          <a:p>
            <a:r>
              <a:rPr lang="en-US" dirty="0">
                <a:latin typeface="Times New Roman" panose="02020603050405020304" pitchFamily="18" charset="0"/>
                <a:cs typeface="Times New Roman" panose="02020603050405020304" pitchFamily="18" charset="0"/>
              </a:rPr>
              <a:t>ONGC  drilled  two  wells  each  in  </a:t>
            </a:r>
            <a:r>
              <a:rPr lang="en-US" dirty="0" err="1">
                <a:latin typeface="Times New Roman" panose="02020603050405020304" pitchFamily="18" charset="0"/>
                <a:cs typeface="Times New Roman" panose="02020603050405020304" pitchFamily="18" charset="0"/>
              </a:rPr>
              <a:t>Raniganj</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Karnpura</a:t>
            </a:r>
            <a:r>
              <a:rPr lang="en-US" dirty="0">
                <a:latin typeface="Times New Roman" panose="02020603050405020304" pitchFamily="18" charset="0"/>
                <a:cs typeface="Times New Roman" panose="02020603050405020304" pitchFamily="18" charset="0"/>
              </a:rPr>
              <a:t>  basins.  Out  of  the  two  wells  drilled  in  </a:t>
            </a:r>
            <a:r>
              <a:rPr lang="en-US" dirty="0" err="1">
                <a:latin typeface="Times New Roman" panose="02020603050405020304" pitchFamily="18" charset="0"/>
                <a:cs typeface="Times New Roman" panose="02020603050405020304" pitchFamily="18" charset="0"/>
              </a:rPr>
              <a:t>Raniganj</a:t>
            </a:r>
            <a:r>
              <a:rPr lang="en-US" dirty="0">
                <a:latin typeface="Times New Roman" panose="02020603050405020304" pitchFamily="18" charset="0"/>
                <a:cs typeface="Times New Roman" panose="02020603050405020304" pitchFamily="18" charset="0"/>
              </a:rPr>
              <a:t>,  one  well  RNSG-1  flowed  gas  to  the  surface  on  testing  has  given  a  way  forward  to  the  shale gas exploration in Indian basins</a:t>
            </a:r>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4000" b="1" u="sng" dirty="0">
                <a:latin typeface="Times New Roman" panose="02020603050405020304" pitchFamily="18" charset="0"/>
                <a:cs typeface="Times New Roman" panose="02020603050405020304" pitchFamily="18" charset="0"/>
              </a:rPr>
              <a:t>Policy On Shale Gas in India</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New  Exploration  Li-censing  Policy  of  1999.  This  policy  will  allow  national  oil  companies  (NOCs)  to  carry  out  exploration  and  exploitation  of  unconventional  hydrocarbon  resources  particularly  shale  gas  and  oil  in  their  already  awarded  on land  Petroleum  Exploration  License/Petroleum  Mining  Lease  (PEL/PML)</a:t>
            </a:r>
            <a:r>
              <a:rPr lang="en-IN" altLang="en-US" dirty="0">
                <a:latin typeface="Times New Roman" panose="02020603050405020304" pitchFamily="18" charset="0"/>
                <a:cs typeface="Times New Roman" panose="02020603050405020304" pitchFamily="18" charset="0"/>
              </a:rPr>
              <a:t>.</a:t>
            </a:r>
          </a:p>
          <a:p>
            <a:r>
              <a:rPr lang="en-IN" altLang="en-US" dirty="0">
                <a:latin typeface="Times New Roman" panose="02020603050405020304" pitchFamily="18" charset="0"/>
                <a:cs typeface="Times New Roman" panose="02020603050405020304" pitchFamily="18" charset="0"/>
              </a:rPr>
              <a:t>Company  will  be  permitted  three  assessment  phases  of  a  maximum  period  of  three  years  each.  In  the  Second  phase,  the  government  may  formulate  the  policy  for  Competitive  Bidding  for  shale  oil  and  shale  gas  blocks  to other companies</a:t>
            </a:r>
            <a:r>
              <a:rPr lang="en-IN" alt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4000" b="1" u="sng" dirty="0">
                <a:latin typeface="Times New Roman" panose="02020603050405020304" pitchFamily="18" charset="0"/>
                <a:cs typeface="Times New Roman" panose="02020603050405020304" pitchFamily="18" charset="0"/>
              </a:rPr>
              <a:t>Recent Development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ONGC  had  drilled  the  first  well  in  </a:t>
            </a:r>
            <a:r>
              <a:rPr lang="en-US" dirty="0" err="1">
                <a:latin typeface="Times New Roman" panose="02020603050405020304" pitchFamily="18" charset="0"/>
                <a:cs typeface="Times New Roman" panose="02020603050405020304" pitchFamily="18" charset="0"/>
              </a:rPr>
              <a:t>Jambusar</a:t>
            </a:r>
            <a:r>
              <a:rPr lang="en-US" dirty="0">
                <a:latin typeface="Times New Roman" panose="02020603050405020304" pitchFamily="18" charset="0"/>
                <a:cs typeface="Times New Roman" panose="02020603050405020304" pitchFamily="18" charset="0"/>
              </a:rPr>
              <a:t>  in  the  last  week  of  October    2013  to  explore  and  exploit  the  natural  gas  trapped  within  the  shale  formations  located  in  Cambay  basin,  which  is  estimated  to  have  a  shale  gas  potential  of  20TCF  (trillion  cubic  feet)  </a:t>
            </a:r>
            <a:r>
              <a:rPr lang="en-IN" altLang="en-US" dirty="0">
                <a:latin typeface="Times New Roman" panose="02020603050405020304" pitchFamily="18" charset="0"/>
                <a:cs typeface="Times New Roman" panose="02020603050405020304" pitchFamily="18" charset="0"/>
              </a:rPr>
              <a:t>.</a:t>
            </a:r>
          </a:p>
          <a:p>
            <a:r>
              <a:rPr lang="en-IN" altLang="en-US" dirty="0">
                <a:latin typeface="Times New Roman" panose="02020603050405020304" pitchFamily="18" charset="0"/>
                <a:cs typeface="Times New Roman" panose="02020603050405020304" pitchFamily="18" charset="0"/>
              </a:rPr>
              <a:t>ONGC  has  been  spending  Rs  2,000  crore  per  annum  on  the  exploration  of  oil  and  gas in Gujarat and Rajasthan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9D0AF-9C64-4487-B022-B8535A8DA7BC}"/>
              </a:ext>
            </a:extLst>
          </p:cNvPr>
          <p:cNvSpPr>
            <a:spLocks noGrp="1"/>
          </p:cNvSpPr>
          <p:nvPr>
            <p:ph type="title"/>
          </p:nvPr>
        </p:nvSpPr>
        <p:spPr>
          <a:xfrm>
            <a:off x="725214" y="-47297"/>
            <a:ext cx="10515600" cy="8683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Indian gas demand scenario</a:t>
            </a:r>
          </a:p>
        </p:txBody>
      </p:sp>
      <p:sp>
        <p:nvSpPr>
          <p:cNvPr id="3" name="Content Placeholder 2">
            <a:extLst>
              <a:ext uri="{FF2B5EF4-FFF2-40B4-BE49-F238E27FC236}">
                <a16:creationId xmlns:a16="http://schemas.microsoft.com/office/drawing/2014/main" id="{9A64587D-41FE-4000-8896-4B7108ACDCFC}"/>
              </a:ext>
            </a:extLst>
          </p:cNvPr>
          <p:cNvSpPr>
            <a:spLocks noGrp="1"/>
          </p:cNvSpPr>
          <p:nvPr>
            <p:ph sz="quarter" idx="13"/>
          </p:nvPr>
        </p:nvSpPr>
        <p:spPr>
          <a:xfrm>
            <a:off x="0" y="673673"/>
            <a:ext cx="12192000" cy="5900409"/>
          </a:xfrm>
        </p:spPr>
        <p:txBody>
          <a:bodyPr vert="horz" lIns="91440" tIns="45720" rIns="91440" bIns="45720" rtlCol="0" anchor="t">
            <a:noAutofit/>
          </a:bodyPr>
          <a:lstStyle/>
          <a:p>
            <a:pPr algn="just">
              <a:buClr>
                <a:srgbClr val="000000"/>
              </a:buClr>
            </a:pPr>
            <a:r>
              <a:rPr lang="en-US" sz="2600" cap="none" dirty="0">
                <a:latin typeface="Times New Roman"/>
                <a:ea typeface="+mn-lt"/>
                <a:cs typeface="Times New Roman"/>
              </a:rPr>
              <a:t>India is the 3</a:t>
            </a:r>
            <a:r>
              <a:rPr lang="en-US" sz="2600" cap="none" baseline="30000" dirty="0">
                <a:latin typeface="Times New Roman"/>
                <a:ea typeface="+mn-lt"/>
                <a:cs typeface="Times New Roman"/>
              </a:rPr>
              <a:t>th </a:t>
            </a:r>
            <a:r>
              <a:rPr lang="en-US" sz="2600" cap="none" dirty="0">
                <a:latin typeface="Times New Roman"/>
                <a:ea typeface="+mn-lt"/>
                <a:cs typeface="Times New Roman"/>
              </a:rPr>
              <a:t>largest energy consumer at present (Oct, 2020) and approx. 12 % share in global energy demand.</a:t>
            </a:r>
            <a:endParaRPr lang="en-US" sz="2600" dirty="0">
              <a:latin typeface="Times New Roman"/>
              <a:ea typeface="+mn-lt"/>
              <a:cs typeface="Times New Roman"/>
            </a:endParaRPr>
          </a:p>
          <a:p>
            <a:pPr algn="just">
              <a:buClr>
                <a:srgbClr val="000000"/>
              </a:buClr>
            </a:pPr>
            <a:r>
              <a:rPr lang="en-US" sz="2600" cap="none" dirty="0">
                <a:latin typeface="Times New Roman"/>
                <a:ea typeface="+mn-lt"/>
                <a:cs typeface="Times New Roman"/>
              </a:rPr>
              <a:t>India is 4</a:t>
            </a:r>
            <a:r>
              <a:rPr lang="en-US" sz="2600" cap="none" baseline="30000" dirty="0">
                <a:latin typeface="Times New Roman"/>
                <a:ea typeface="+mn-lt"/>
                <a:cs typeface="Times New Roman"/>
              </a:rPr>
              <a:t>th</a:t>
            </a:r>
            <a:r>
              <a:rPr lang="en-US" sz="2600" cap="none" dirty="0">
                <a:latin typeface="Times New Roman"/>
                <a:ea typeface="+mn-lt"/>
                <a:cs typeface="Times New Roman"/>
              </a:rPr>
              <a:t> largest LNG importer, with 42.5 MMTPA of LNG capacity. </a:t>
            </a:r>
          </a:p>
          <a:p>
            <a:pPr algn="just">
              <a:buClr>
                <a:srgbClr val="000000"/>
              </a:buClr>
            </a:pPr>
            <a:r>
              <a:rPr lang="en-US" sz="2600" cap="none" dirty="0">
                <a:latin typeface="Times New Roman"/>
                <a:ea typeface="+mn-lt"/>
                <a:cs typeface="Times New Roman"/>
              </a:rPr>
              <a:t>The world natural gas consumption growth rate in the last decade was over 2.76 %, while in the Asia Pacific region it was 6.92 % and for India 9 %. This clearly indicates that the growth rate of primary energy consumption as well as natural gas consumption in India is higher compared to the world and Asia pacific average.</a:t>
            </a:r>
            <a:endParaRPr lang="en-US" sz="2600" dirty="0">
              <a:latin typeface="Times New Roman"/>
              <a:ea typeface="+mn-lt"/>
              <a:cs typeface="Times New Roman"/>
            </a:endParaRPr>
          </a:p>
          <a:p>
            <a:pPr algn="just">
              <a:buClr>
                <a:srgbClr val="000000"/>
              </a:buClr>
            </a:pPr>
            <a:r>
              <a:rPr lang="en-US" sz="2600" cap="none" dirty="0">
                <a:latin typeface="Times New Roman"/>
                <a:ea typeface="+mn-lt"/>
                <a:cs typeface="Times New Roman"/>
              </a:rPr>
              <a:t>Any country, if its economy is in healthy growth path, this would increase consumption in the country. This increase in consumption is expected to be supplemented by an alteration in the primary energy mix of India on account of the substitution of oil by natural gas.</a:t>
            </a:r>
            <a:endParaRPr lang="en-US" sz="2600" dirty="0">
              <a:latin typeface="Times New Roman"/>
              <a:ea typeface="+mn-lt"/>
              <a:cs typeface="Times New Roman"/>
            </a:endParaRPr>
          </a:p>
          <a:p>
            <a:pPr algn="just">
              <a:buClr>
                <a:srgbClr val="000000"/>
              </a:buClr>
            </a:pPr>
            <a:r>
              <a:rPr lang="en-US" sz="2600" cap="none" dirty="0">
                <a:latin typeface="Times New Roman"/>
                <a:ea typeface="+mn-lt"/>
                <a:cs typeface="Times New Roman"/>
              </a:rPr>
              <a:t>In recent years, The demand for natural gas has increased significantly due to its higher availability, development of transmission and distribution infrastructure, the saving from the usage of natural gas in place of alternate fuels, the environment friendly, characteristics of natural gas as a fuel and the overall favorable economics of supplying gas at reasonable prices to end consumers.</a:t>
            </a:r>
            <a:endParaRPr lang="en-US" sz="2600" cap="none" dirty="0">
              <a:latin typeface="Times New Roman"/>
              <a:cs typeface="Times New Roman"/>
            </a:endParaRPr>
          </a:p>
        </p:txBody>
      </p:sp>
      <p:sp>
        <p:nvSpPr>
          <p:cNvPr id="5" name="Slide Number Placeholder 4">
            <a:extLst>
              <a:ext uri="{FF2B5EF4-FFF2-40B4-BE49-F238E27FC236}">
                <a16:creationId xmlns:a16="http://schemas.microsoft.com/office/drawing/2014/main" id="{C4C644D3-75CC-4D87-A3BD-4F4C1904EDF7}"/>
              </a:ext>
            </a:extLst>
          </p:cNvPr>
          <p:cNvSpPr>
            <a:spLocks noGrp="1"/>
          </p:cNvSpPr>
          <p:nvPr>
            <p:ph type="sldNum" sz="quarter" idx="12"/>
          </p:nvPr>
        </p:nvSpPr>
        <p:spPr/>
        <p:txBody>
          <a:bodyPr/>
          <a:lstStyle/>
          <a:p>
            <a:fld id="{6D22F896-40B5-4ADD-8801-0D06FADFA095}" type="slidenum">
              <a:rPr lang="en-US" dirty="0"/>
              <a:t>14</a:t>
            </a:fld>
            <a:endParaRPr lang="en-US"/>
          </a:p>
        </p:txBody>
      </p:sp>
    </p:spTree>
    <p:extLst>
      <p:ext uri="{BB962C8B-B14F-4D97-AF65-F5344CB8AC3E}">
        <p14:creationId xmlns:p14="http://schemas.microsoft.com/office/powerpoint/2010/main" val="1012790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9D0AF-9C64-4487-B022-B8535A8DA7BC}"/>
              </a:ext>
            </a:extLst>
          </p:cNvPr>
          <p:cNvSpPr>
            <a:spLocks noGrp="1"/>
          </p:cNvSpPr>
          <p:nvPr>
            <p:ph type="title"/>
          </p:nvPr>
        </p:nvSpPr>
        <p:spPr>
          <a:xfrm>
            <a:off x="0" y="30902"/>
            <a:ext cx="10515600" cy="662782"/>
          </a:xfrm>
        </p:spPr>
        <p:txBody>
          <a:bodyPr>
            <a:normAutofit/>
          </a:bodyPr>
          <a:lstStyle/>
          <a:p>
            <a:r>
              <a:rPr lang="en-US" sz="2800" b="1" dirty="0">
                <a:latin typeface="Calibri" panose="020F0502020204030204" pitchFamily="34" charset="0"/>
                <a:cs typeface="Times New Roman"/>
              </a:rPr>
              <a:t>Continue</a:t>
            </a:r>
            <a:r>
              <a:rPr lang="en-US" sz="2800" b="1" dirty="0">
                <a:latin typeface="Colonna MT"/>
                <a:cs typeface="Times New Roman"/>
              </a:rPr>
              <a:t>...</a:t>
            </a:r>
            <a:endParaRPr lang="en-US" sz="2800" b="1" dirty="0"/>
          </a:p>
        </p:txBody>
      </p:sp>
      <p:sp>
        <p:nvSpPr>
          <p:cNvPr id="3" name="Content Placeholder 2">
            <a:extLst>
              <a:ext uri="{FF2B5EF4-FFF2-40B4-BE49-F238E27FC236}">
                <a16:creationId xmlns:a16="http://schemas.microsoft.com/office/drawing/2014/main" id="{9A64587D-41FE-4000-8896-4B7108ACDCFC}"/>
              </a:ext>
            </a:extLst>
          </p:cNvPr>
          <p:cNvSpPr>
            <a:spLocks noGrp="1"/>
          </p:cNvSpPr>
          <p:nvPr>
            <p:ph sz="quarter" idx="13"/>
          </p:nvPr>
        </p:nvSpPr>
        <p:spPr>
          <a:xfrm>
            <a:off x="-110360" y="488731"/>
            <a:ext cx="8071945" cy="6338367"/>
          </a:xfrm>
        </p:spPr>
        <p:txBody>
          <a:bodyPr vert="horz" lIns="91440" tIns="45720" rIns="91440" bIns="45720" rtlCol="0" anchor="t">
            <a:noAutofit/>
          </a:bodyPr>
          <a:lstStyle/>
          <a:p>
            <a:pPr>
              <a:lnSpc>
                <a:spcPct val="110000"/>
              </a:lnSpc>
            </a:pPr>
            <a:r>
              <a:rPr lang="en-US" cap="none" dirty="0">
                <a:latin typeface="Times New Roman"/>
                <a:ea typeface="+mn-lt"/>
                <a:cs typeface="+mn-lt"/>
              </a:rPr>
              <a:t>Power and Fertilizer sector remain the two biggest contributors to natural gas demand in India and continue to account for more than 55 % of gas consumption</a:t>
            </a:r>
            <a:endParaRPr lang="en-US" dirty="0">
              <a:latin typeface="Times New Roman"/>
              <a:ea typeface="+mn-lt"/>
              <a:cs typeface="+mn-lt"/>
            </a:endParaRPr>
          </a:p>
          <a:p>
            <a:pPr>
              <a:lnSpc>
                <a:spcPct val="110000"/>
              </a:lnSpc>
              <a:buClr>
                <a:srgbClr val="000000"/>
              </a:buClr>
            </a:pPr>
            <a:r>
              <a:rPr lang="en-US" cap="none" dirty="0">
                <a:latin typeface="Times New Roman"/>
                <a:ea typeface="+mn-lt"/>
                <a:cs typeface="+mn-lt"/>
              </a:rPr>
              <a:t>The total consumption of natural gas was 226.7 MMSCMD (Jan 2013) with power and fertilizer sectors consuming 86.17 and 59.86 MMSCMD of gas respectively. While Power sector consumption accounted for 38 % of the total natural gas consumption in India. The fertilizer sector consumption accounted for 26 % of the total consumption.</a:t>
            </a:r>
          </a:p>
          <a:p>
            <a:pPr>
              <a:lnSpc>
                <a:spcPct val="110000"/>
              </a:lnSpc>
              <a:buClr>
                <a:srgbClr val="000000"/>
              </a:buClr>
            </a:pPr>
            <a:r>
              <a:rPr lang="en-US" cap="none" dirty="0">
                <a:latin typeface="Times New Roman"/>
                <a:cs typeface="Times New Roman"/>
              </a:rPr>
              <a:t>So, This is How the Gas Demand Scenario in India</a:t>
            </a:r>
          </a:p>
          <a:p>
            <a:pPr>
              <a:lnSpc>
                <a:spcPct val="110000"/>
              </a:lnSpc>
              <a:buClr>
                <a:srgbClr val="000000"/>
              </a:buClr>
            </a:pPr>
            <a:endParaRPr lang="en-US" sz="2200" dirty="0">
              <a:latin typeface="Times New Roman"/>
              <a:cs typeface="Times New Roman"/>
            </a:endParaRPr>
          </a:p>
        </p:txBody>
      </p:sp>
      <p:sp>
        <p:nvSpPr>
          <p:cNvPr id="5" name="Slide Number Placeholder 4">
            <a:extLst>
              <a:ext uri="{FF2B5EF4-FFF2-40B4-BE49-F238E27FC236}">
                <a16:creationId xmlns:a16="http://schemas.microsoft.com/office/drawing/2014/main" id="{E332D6C3-57BC-4696-89CB-284C828AD47A}"/>
              </a:ext>
            </a:extLst>
          </p:cNvPr>
          <p:cNvSpPr>
            <a:spLocks noGrp="1"/>
          </p:cNvSpPr>
          <p:nvPr>
            <p:ph type="sldNum" sz="quarter" idx="12"/>
          </p:nvPr>
        </p:nvSpPr>
        <p:spPr/>
        <p:txBody>
          <a:bodyPr>
            <a:normAutofit/>
          </a:bodyPr>
          <a:lstStyle/>
          <a:p>
            <a:pPr>
              <a:spcAft>
                <a:spcPts val="600"/>
              </a:spcAft>
            </a:pPr>
            <a:fld id="{6D22F896-40B5-4ADD-8801-0D06FADFA095}" type="slidenum">
              <a:rPr lang="en-US" dirty="0"/>
              <a:pPr>
                <a:spcAft>
                  <a:spcPts val="600"/>
                </a:spcAft>
              </a:pPr>
              <a:t>15</a:t>
            </a:fld>
            <a:endParaRPr lang="en-US"/>
          </a:p>
        </p:txBody>
      </p:sp>
      <p:pic>
        <p:nvPicPr>
          <p:cNvPr id="6" name="Picture 6" descr="Chart, pie chart&#10;&#10;Description automatically generated">
            <a:extLst>
              <a:ext uri="{FF2B5EF4-FFF2-40B4-BE49-F238E27FC236}">
                <a16:creationId xmlns:a16="http://schemas.microsoft.com/office/drawing/2014/main" id="{CFBAE56A-19B7-47B7-9BDE-D4D2B297A7B0}"/>
              </a:ext>
            </a:extLst>
          </p:cNvPr>
          <p:cNvPicPr>
            <a:picLocks noChangeAspect="1"/>
          </p:cNvPicPr>
          <p:nvPr/>
        </p:nvPicPr>
        <p:blipFill rotWithShape="1">
          <a:blip r:embed="rId2"/>
          <a:srcRect l="10316" r="10316"/>
          <a:stretch/>
        </p:blipFill>
        <p:spPr>
          <a:xfrm>
            <a:off x="7433127" y="1513490"/>
            <a:ext cx="4285908" cy="4277709"/>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430070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Map&#10;&#10;Description automatically generated">
            <a:extLst>
              <a:ext uri="{FF2B5EF4-FFF2-40B4-BE49-F238E27FC236}">
                <a16:creationId xmlns:a16="http://schemas.microsoft.com/office/drawing/2014/main" id="{58BF5131-72AD-49A8-9F7E-49A10F792A7A}"/>
              </a:ext>
            </a:extLst>
          </p:cNvPr>
          <p:cNvPicPr>
            <a:picLocks noChangeAspect="1"/>
          </p:cNvPicPr>
          <p:nvPr/>
        </p:nvPicPr>
        <p:blipFill>
          <a:blip r:embed="rId2"/>
          <a:stretch>
            <a:fillRect/>
          </a:stretch>
        </p:blipFill>
        <p:spPr>
          <a:xfrm>
            <a:off x="7573109" y="996699"/>
            <a:ext cx="4618891" cy="5199150"/>
          </a:xfrm>
          <a:prstGeom prst="rect">
            <a:avLst/>
          </a:prstGeom>
        </p:spPr>
      </p:pic>
      <p:sp>
        <p:nvSpPr>
          <p:cNvPr id="2" name="Title 1">
            <a:extLst>
              <a:ext uri="{FF2B5EF4-FFF2-40B4-BE49-F238E27FC236}">
                <a16:creationId xmlns:a16="http://schemas.microsoft.com/office/drawing/2014/main" id="{D6B9D0AF-9C64-4487-B022-B8535A8DA7BC}"/>
              </a:ext>
            </a:extLst>
          </p:cNvPr>
          <p:cNvSpPr>
            <a:spLocks noGrp="1"/>
          </p:cNvSpPr>
          <p:nvPr>
            <p:ph type="title"/>
          </p:nvPr>
        </p:nvSpPr>
        <p:spPr>
          <a:xfrm>
            <a:off x="365234" y="0"/>
            <a:ext cx="10515600" cy="72729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Gas supply scenario in India</a:t>
            </a:r>
          </a:p>
        </p:txBody>
      </p:sp>
      <p:sp>
        <p:nvSpPr>
          <p:cNvPr id="3" name="Content Placeholder 2">
            <a:extLst>
              <a:ext uri="{FF2B5EF4-FFF2-40B4-BE49-F238E27FC236}">
                <a16:creationId xmlns:a16="http://schemas.microsoft.com/office/drawing/2014/main" id="{9A64587D-41FE-4000-8896-4B7108ACDCFC}"/>
              </a:ext>
            </a:extLst>
          </p:cNvPr>
          <p:cNvSpPr>
            <a:spLocks noGrp="1"/>
          </p:cNvSpPr>
          <p:nvPr>
            <p:ph sz="quarter" idx="13"/>
          </p:nvPr>
        </p:nvSpPr>
        <p:spPr>
          <a:xfrm>
            <a:off x="0" y="996699"/>
            <a:ext cx="7961586" cy="5542521"/>
          </a:xfrm>
        </p:spPr>
        <p:txBody>
          <a:bodyPr vert="horz" lIns="91440" tIns="45720" rIns="91440" bIns="45720" rtlCol="0" anchor="t">
            <a:noAutofit/>
          </a:bodyPr>
          <a:lstStyle/>
          <a:p>
            <a:pPr algn="just"/>
            <a:r>
              <a:rPr lang="en-US" cap="none" dirty="0">
                <a:latin typeface="Times New Roman" panose="02020603050405020304" pitchFamily="18" charset="0"/>
                <a:ea typeface="+mn-lt"/>
                <a:cs typeface="Times New Roman" panose="02020603050405020304" pitchFamily="18" charset="0"/>
              </a:rPr>
              <a:t>The supply of natural gas is also likely to increase in future with the help of increase in domestic gas production and imported LNG.</a:t>
            </a:r>
            <a:endParaRPr lang="en-US" dirty="0">
              <a:latin typeface="Times New Roman" panose="02020603050405020304" pitchFamily="18" charset="0"/>
              <a:ea typeface="+mn-lt"/>
              <a:cs typeface="Times New Roman" panose="02020603050405020304" pitchFamily="18" charset="0"/>
            </a:endParaRPr>
          </a:p>
          <a:p>
            <a:pPr algn="just">
              <a:buClr>
                <a:srgbClr val="000000"/>
              </a:buClr>
            </a:pPr>
            <a:r>
              <a:rPr lang="en-US" cap="none" dirty="0">
                <a:latin typeface="Times New Roman" panose="02020603050405020304" pitchFamily="18" charset="0"/>
                <a:ea typeface="+mn-lt"/>
                <a:cs typeface="Times New Roman" panose="02020603050405020304" pitchFamily="18" charset="0"/>
              </a:rPr>
              <a:t>The capacity of Degasified Liquefied Natural Gas (RLNG) terminals in India is expected to increase from 17.3 MMTPA in 2012-13 to 83 MMTPA in 2029-30 assuming all the existing and planned terminals in India would materialize.</a:t>
            </a:r>
          </a:p>
          <a:p>
            <a:pPr marL="0" indent="0" algn="just">
              <a:buNone/>
            </a:pPr>
            <a:r>
              <a:rPr lang="en-US" b="1" cap="none" dirty="0">
                <a:latin typeface="Times New Roman" panose="02020603050405020304" pitchFamily="18" charset="0"/>
                <a:cs typeface="Times New Roman" panose="02020603050405020304" pitchFamily="18" charset="0"/>
              </a:rPr>
              <a:t>Easy/best way to transport or supply: Gas pipeline</a:t>
            </a:r>
          </a:p>
          <a:p>
            <a:pPr algn="just"/>
            <a:r>
              <a:rPr lang="en-US" cap="none" dirty="0">
                <a:latin typeface="Times New Roman" panose="02020603050405020304" pitchFamily="18" charset="0"/>
                <a:cs typeface="Times New Roman" panose="02020603050405020304" pitchFamily="18" charset="0"/>
              </a:rPr>
              <a:t>Solid line: Existing pipeline; West part (</a:t>
            </a:r>
            <a:r>
              <a:rPr lang="en-US" cap="none" dirty="0" err="1">
                <a:latin typeface="Times New Roman" panose="02020603050405020304" pitchFamily="18" charset="0"/>
                <a:cs typeface="Times New Roman" panose="02020603050405020304" pitchFamily="18" charset="0"/>
              </a:rPr>
              <a:t>eg.</a:t>
            </a:r>
            <a:r>
              <a:rPr lang="en-US" cap="none" dirty="0">
                <a:latin typeface="Times New Roman" panose="02020603050405020304" pitchFamily="18" charset="0"/>
                <a:cs typeface="Times New Roman" panose="02020603050405020304" pitchFamily="18" charset="0"/>
              </a:rPr>
              <a:t> Gujarat, Maharashtra), north India</a:t>
            </a:r>
          </a:p>
          <a:p>
            <a:pPr algn="just">
              <a:buClr>
                <a:srgbClr val="000000"/>
              </a:buClr>
            </a:pPr>
            <a:r>
              <a:rPr lang="en-US" cap="none" dirty="0">
                <a:latin typeface="Times New Roman" panose="02020603050405020304" pitchFamily="18" charset="0"/>
                <a:cs typeface="Times New Roman" panose="02020603050405020304" pitchFamily="18" charset="0"/>
              </a:rPr>
              <a:t>Dot line: proposed pipeline/ in construction</a:t>
            </a:r>
          </a:p>
        </p:txBody>
      </p:sp>
      <p:sp>
        <p:nvSpPr>
          <p:cNvPr id="4" name="Slide Number Placeholder 3">
            <a:extLst>
              <a:ext uri="{FF2B5EF4-FFF2-40B4-BE49-F238E27FC236}">
                <a16:creationId xmlns:a16="http://schemas.microsoft.com/office/drawing/2014/main" id="{90D12557-C15F-4FDF-969C-48FF79CBF845}"/>
              </a:ext>
            </a:extLst>
          </p:cNvPr>
          <p:cNvSpPr>
            <a:spLocks noGrp="1"/>
          </p:cNvSpPr>
          <p:nvPr>
            <p:ph type="sldNum" sz="quarter" idx="12"/>
          </p:nvPr>
        </p:nvSpPr>
        <p:spPr/>
        <p:txBody>
          <a:bodyPr/>
          <a:lstStyle/>
          <a:p>
            <a:fld id="{6D22F896-40B5-4ADD-8801-0D06FADFA095}" type="slidenum">
              <a:rPr lang="en-US" dirty="0"/>
              <a:t>16</a:t>
            </a:fld>
            <a:endParaRPr lang="en-US"/>
          </a:p>
        </p:txBody>
      </p:sp>
    </p:spTree>
    <p:extLst>
      <p:ext uri="{BB962C8B-B14F-4D97-AF65-F5344CB8AC3E}">
        <p14:creationId xmlns:p14="http://schemas.microsoft.com/office/powerpoint/2010/main" val="3407047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bar chart&#10;&#10;Description automatically generated">
            <a:extLst>
              <a:ext uri="{FF2B5EF4-FFF2-40B4-BE49-F238E27FC236}">
                <a16:creationId xmlns:a16="http://schemas.microsoft.com/office/drawing/2014/main" id="{E8F0314B-E349-4633-9951-1900D9E7AD31}"/>
              </a:ext>
            </a:extLst>
          </p:cNvPr>
          <p:cNvPicPr>
            <a:picLocks noChangeAspect="1"/>
          </p:cNvPicPr>
          <p:nvPr/>
        </p:nvPicPr>
        <p:blipFill>
          <a:blip r:embed="rId2"/>
          <a:stretch>
            <a:fillRect/>
          </a:stretch>
        </p:blipFill>
        <p:spPr>
          <a:xfrm>
            <a:off x="7142948" y="1340069"/>
            <a:ext cx="4936066" cy="476118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D6B9D0AF-9C64-4487-B022-B8535A8DA7BC}"/>
              </a:ext>
            </a:extLst>
          </p:cNvPr>
          <p:cNvSpPr>
            <a:spLocks noGrp="1"/>
          </p:cNvSpPr>
          <p:nvPr>
            <p:ph type="title"/>
          </p:nvPr>
        </p:nvSpPr>
        <p:spPr>
          <a:xfrm>
            <a:off x="472965" y="0"/>
            <a:ext cx="2711669" cy="573674"/>
          </a:xfrm>
        </p:spPr>
        <p:txBody>
          <a:bodyPr>
            <a:normAutofit/>
          </a:bodyPr>
          <a:lstStyle/>
          <a:p>
            <a:r>
              <a:rPr lang="en-US" sz="2800" b="1" dirty="0">
                <a:latin typeface="Calibri" panose="020F0502020204030204" pitchFamily="34" charset="0"/>
                <a:cs typeface="Times New Roman"/>
              </a:rPr>
              <a:t>Continue...</a:t>
            </a:r>
            <a:endParaRPr lang="en-US" b="1" dirty="0">
              <a:latin typeface="Calibri" panose="020F0502020204030204" pitchFamily="34" charset="0"/>
            </a:endParaRPr>
          </a:p>
        </p:txBody>
      </p:sp>
      <p:sp>
        <p:nvSpPr>
          <p:cNvPr id="3" name="Content Placeholder 2">
            <a:extLst>
              <a:ext uri="{FF2B5EF4-FFF2-40B4-BE49-F238E27FC236}">
                <a16:creationId xmlns:a16="http://schemas.microsoft.com/office/drawing/2014/main" id="{9A64587D-41FE-4000-8896-4B7108ACDCFC}"/>
              </a:ext>
            </a:extLst>
          </p:cNvPr>
          <p:cNvSpPr>
            <a:spLocks noGrp="1"/>
          </p:cNvSpPr>
          <p:nvPr>
            <p:ph sz="quarter" idx="13"/>
          </p:nvPr>
        </p:nvSpPr>
        <p:spPr>
          <a:xfrm>
            <a:off x="-94885" y="774671"/>
            <a:ext cx="7193883" cy="5891982"/>
          </a:xfrm>
        </p:spPr>
        <p:txBody>
          <a:bodyPr vert="horz" lIns="91440" tIns="45720" rIns="91440" bIns="45720" rtlCol="0" anchor="t">
            <a:noAutofit/>
          </a:bodyPr>
          <a:lstStyle/>
          <a:p>
            <a:pPr algn="just">
              <a:lnSpc>
                <a:spcPct val="110000"/>
              </a:lnSpc>
              <a:buClr>
                <a:srgbClr val="000000"/>
              </a:buClr>
            </a:pPr>
            <a:r>
              <a:rPr lang="en-US" sz="2600" cap="none" dirty="0">
                <a:latin typeface="Times New Roman"/>
                <a:ea typeface="+mn-lt"/>
                <a:cs typeface="+mn-lt"/>
              </a:rPr>
              <a:t>Natural gas availability through non conventional source like Coal Bed Methane (CBM), shale gas and gas Hydrates has not been considered in gas supply projections in the absence of clarity on key variables like data as most of India remains unexplored</a:t>
            </a:r>
            <a:r>
              <a:rPr lang="en-US" sz="2600" dirty="0">
                <a:latin typeface="Times New Roman"/>
                <a:ea typeface="+mn-lt"/>
                <a:cs typeface="+mn-lt"/>
              </a:rPr>
              <a:t> </a:t>
            </a:r>
            <a:r>
              <a:rPr lang="en-US" sz="2600" cap="none" dirty="0">
                <a:latin typeface="Times New Roman"/>
                <a:ea typeface="+mn-lt"/>
                <a:cs typeface="+mn-lt"/>
              </a:rPr>
              <a:t>under-explored, regulatory policy, and lack of domestic infrastructure.</a:t>
            </a:r>
            <a:endParaRPr lang="en-US" sz="2600" dirty="0"/>
          </a:p>
          <a:p>
            <a:pPr algn="just">
              <a:lnSpc>
                <a:spcPct val="110000"/>
              </a:lnSpc>
              <a:buClr>
                <a:srgbClr val="000000"/>
              </a:buClr>
            </a:pPr>
            <a:r>
              <a:rPr lang="en-US" sz="2600" cap="none" dirty="0">
                <a:latin typeface="Times New Roman"/>
                <a:ea typeface="+mn-lt"/>
                <a:cs typeface="+mn-lt"/>
              </a:rPr>
              <a:t>The total supply of natural gas is expected to grow at a Compound annual growth rate (CAGR) of 7.1 % from 2012 to 2030 reaching 400 MMSCMD by 2021-22 and 474 MMSCMD by 2029-30.</a:t>
            </a:r>
          </a:p>
          <a:p>
            <a:pPr marL="0" indent="0" algn="just">
              <a:lnSpc>
                <a:spcPct val="110000"/>
              </a:lnSpc>
              <a:buClr>
                <a:srgbClr val="000000"/>
              </a:buClr>
              <a:buNone/>
            </a:pPr>
            <a:r>
              <a:rPr lang="en-US" sz="2600" cap="none" dirty="0">
                <a:latin typeface="Times New Roman"/>
                <a:ea typeface="+mn-lt"/>
                <a:cs typeface="+mn-lt"/>
              </a:rPr>
              <a:t>(Data Ref. Vision 2030 by PNGRB)</a:t>
            </a:r>
          </a:p>
        </p:txBody>
      </p:sp>
      <p:sp>
        <p:nvSpPr>
          <p:cNvPr id="4" name="Slide Number Placeholder 3">
            <a:extLst>
              <a:ext uri="{FF2B5EF4-FFF2-40B4-BE49-F238E27FC236}">
                <a16:creationId xmlns:a16="http://schemas.microsoft.com/office/drawing/2014/main" id="{90D12557-C15F-4FDF-969C-48FF79CBF845}"/>
              </a:ext>
            </a:extLst>
          </p:cNvPr>
          <p:cNvSpPr>
            <a:spLocks noGrp="1"/>
          </p:cNvSpPr>
          <p:nvPr>
            <p:ph type="sldNum" sz="quarter" idx="12"/>
          </p:nvPr>
        </p:nvSpPr>
        <p:spPr/>
        <p:txBody>
          <a:bodyPr>
            <a:normAutofit/>
          </a:bodyPr>
          <a:lstStyle/>
          <a:p>
            <a:pPr>
              <a:spcAft>
                <a:spcPts val="600"/>
              </a:spcAft>
            </a:pPr>
            <a:fld id="{6D22F896-40B5-4ADD-8801-0D06FADFA095}" type="slidenum">
              <a:rPr lang="en-US" dirty="0"/>
              <a:pPr>
                <a:spcAft>
                  <a:spcPts val="600"/>
                </a:spcAft>
              </a:pPr>
              <a:t>17</a:t>
            </a:fld>
            <a:endParaRPr lang="en-US"/>
          </a:p>
        </p:txBody>
      </p:sp>
    </p:spTree>
    <p:extLst>
      <p:ext uri="{BB962C8B-B14F-4D97-AF65-F5344CB8AC3E}">
        <p14:creationId xmlns:p14="http://schemas.microsoft.com/office/powerpoint/2010/main" val="774495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10;&#10;Description automatically generated">
            <a:extLst>
              <a:ext uri="{FF2B5EF4-FFF2-40B4-BE49-F238E27FC236}">
                <a16:creationId xmlns:a16="http://schemas.microsoft.com/office/drawing/2014/main" id="{0D992EAD-8AB5-442C-A0ED-69C90422FE19}"/>
              </a:ext>
            </a:extLst>
          </p:cNvPr>
          <p:cNvPicPr>
            <a:picLocks noChangeAspect="1"/>
          </p:cNvPicPr>
          <p:nvPr/>
        </p:nvPicPr>
        <p:blipFill>
          <a:blip r:embed="rId2"/>
          <a:stretch>
            <a:fillRect/>
          </a:stretch>
        </p:blipFill>
        <p:spPr>
          <a:xfrm>
            <a:off x="203019" y="983000"/>
            <a:ext cx="5630221" cy="4386654"/>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D6B9D0AF-9C64-4487-B022-B8535A8DA7BC}"/>
              </a:ext>
            </a:extLst>
          </p:cNvPr>
          <p:cNvSpPr>
            <a:spLocks noGrp="1"/>
          </p:cNvSpPr>
          <p:nvPr>
            <p:ph type="title"/>
          </p:nvPr>
        </p:nvSpPr>
        <p:spPr>
          <a:xfrm>
            <a:off x="6336077" y="298662"/>
            <a:ext cx="3352128" cy="342169"/>
          </a:xfrm>
        </p:spPr>
        <p:txBody>
          <a:bodyPr>
            <a:noAutofit/>
          </a:bodyPr>
          <a:lstStyle/>
          <a:p>
            <a:pPr algn="l"/>
            <a:r>
              <a:rPr lang="en-US" sz="2800" b="1"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9A64587D-41FE-4000-8896-4B7108ACDCFC}"/>
              </a:ext>
            </a:extLst>
          </p:cNvPr>
          <p:cNvSpPr>
            <a:spLocks noGrp="1"/>
          </p:cNvSpPr>
          <p:nvPr>
            <p:ph sz="quarter" idx="13"/>
          </p:nvPr>
        </p:nvSpPr>
        <p:spPr>
          <a:xfrm>
            <a:off x="5975131" y="983000"/>
            <a:ext cx="6216869" cy="5234169"/>
          </a:xfrm>
        </p:spPr>
        <p:txBody>
          <a:bodyPr vert="horz" lIns="91440" tIns="45720" rIns="91440" bIns="45720" rtlCol="0" anchor="t">
            <a:noAutofit/>
          </a:bodyPr>
          <a:lstStyle/>
          <a:p>
            <a:r>
              <a:rPr lang="en-US" cap="none" dirty="0">
                <a:latin typeface="Times New Roman"/>
                <a:ea typeface="+mn-lt"/>
                <a:cs typeface="+mn-lt"/>
              </a:rPr>
              <a:t>The supply growth profile for the projected period has been provided as following.</a:t>
            </a:r>
          </a:p>
          <a:p>
            <a:pPr>
              <a:buClr>
                <a:srgbClr val="000000"/>
              </a:buClr>
            </a:pPr>
            <a:r>
              <a:rPr lang="en-US" cap="none" dirty="0">
                <a:latin typeface="Times New Roman"/>
                <a:ea typeface="+mn-lt"/>
                <a:cs typeface="+mn-lt"/>
              </a:rPr>
              <a:t>This Capacity indicates the potential of gas transport pipeline infrastructure to meet the demand in the country.</a:t>
            </a:r>
          </a:p>
          <a:p>
            <a:pPr>
              <a:buClr>
                <a:srgbClr val="000000"/>
              </a:buClr>
            </a:pPr>
            <a:r>
              <a:rPr lang="en-US" cap="none" dirty="0">
                <a:latin typeface="Times New Roman"/>
                <a:ea typeface="+mn-lt"/>
                <a:cs typeface="+mn-lt"/>
              </a:rPr>
              <a:t>India targets of becoming a gas based economy and increasing the share of natural gas in our energy mix from existing 6.2 % to 15 % by 2030.</a:t>
            </a:r>
          </a:p>
        </p:txBody>
      </p:sp>
      <p:sp>
        <p:nvSpPr>
          <p:cNvPr id="4" name="Slide Number Placeholder 3">
            <a:extLst>
              <a:ext uri="{FF2B5EF4-FFF2-40B4-BE49-F238E27FC236}">
                <a16:creationId xmlns:a16="http://schemas.microsoft.com/office/drawing/2014/main" id="{90D12557-C15F-4FDF-969C-48FF79CBF845}"/>
              </a:ext>
            </a:extLst>
          </p:cNvPr>
          <p:cNvSpPr>
            <a:spLocks noGrp="1"/>
          </p:cNvSpPr>
          <p:nvPr>
            <p:ph type="sldNum" sz="quarter" idx="12"/>
          </p:nvPr>
        </p:nvSpPr>
        <p:spPr>
          <a:xfrm>
            <a:off x="10514011" y="6265130"/>
            <a:ext cx="764215" cy="365125"/>
          </a:xfrm>
        </p:spPr>
        <p:txBody>
          <a:bodyPr>
            <a:normAutofit/>
          </a:bodyPr>
          <a:lstStyle/>
          <a:p>
            <a:pPr>
              <a:spcAft>
                <a:spcPts val="600"/>
              </a:spcAft>
            </a:pPr>
            <a:fld id="{6D22F896-40B5-4ADD-8801-0D06FADFA095}" type="slidenum">
              <a:rPr lang="en-US" dirty="0"/>
              <a:pPr>
                <a:spcAft>
                  <a:spcPts val="600"/>
                </a:spcAft>
              </a:pPr>
              <a:t>18</a:t>
            </a:fld>
            <a:endParaRPr lang="en-US"/>
          </a:p>
        </p:txBody>
      </p:sp>
    </p:spTree>
    <p:extLst>
      <p:ext uri="{BB962C8B-B14F-4D97-AF65-F5344CB8AC3E}">
        <p14:creationId xmlns:p14="http://schemas.microsoft.com/office/powerpoint/2010/main" val="1771566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9576" y="5733256"/>
            <a:ext cx="6696744" cy="369332"/>
          </a:xfrm>
          <a:prstGeom prst="rect">
            <a:avLst/>
          </a:prstGeom>
          <a:noFill/>
        </p:spPr>
        <p:txBody>
          <a:bodyPr wrap="square" rtlCol="0">
            <a:spAutoFit/>
          </a:bodyPr>
          <a:lstStyle/>
          <a:p>
            <a:pPr algn="ctr"/>
            <a:r>
              <a:rPr lang="en-IN" b="1" dirty="0">
                <a:latin typeface="Times New Roman" pitchFamily="18" charset="0"/>
                <a:cs typeface="Times New Roman" pitchFamily="18" charset="0"/>
              </a:rPr>
              <a:t>Figure 3: Overview of Indian Energy Sector.</a:t>
            </a:r>
            <a:endParaRPr lang="en-IN" dirty="0"/>
          </a:p>
        </p:txBody>
      </p:sp>
      <p:pic>
        <p:nvPicPr>
          <p:cNvPr id="12290" name="Picture 2" descr="C:\Users\Welcome\Desktop\Capture6.PNG"/>
          <p:cNvPicPr>
            <a:picLocks noChangeAspect="1" noChangeArrowheads="1"/>
          </p:cNvPicPr>
          <p:nvPr/>
        </p:nvPicPr>
        <p:blipFill>
          <a:blip r:embed="rId2" cstate="print"/>
          <a:srcRect/>
          <a:stretch>
            <a:fillRect/>
          </a:stretch>
        </p:blipFill>
        <p:spPr bwMode="auto">
          <a:xfrm>
            <a:off x="2423592" y="620689"/>
            <a:ext cx="6353162" cy="499686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18323" y="266447"/>
            <a:ext cx="3744416" cy="707886"/>
          </a:xfrm>
          <a:prstGeom prst="rect">
            <a:avLst/>
          </a:prstGeom>
          <a:noFill/>
        </p:spPr>
        <p:txBody>
          <a:bodyPr wrap="square" rtlCol="0">
            <a:spAutoFit/>
          </a:bodyPr>
          <a:lstStyle/>
          <a:p>
            <a:pPr algn="ctr"/>
            <a:r>
              <a:rPr lang="en-IN" sz="4000" b="1" u="sng" dirty="0">
                <a:latin typeface="Times New Roman" pitchFamily="18" charset="0"/>
                <a:cs typeface="Times New Roman" pitchFamily="18" charset="0"/>
              </a:rPr>
              <a:t>Contents</a:t>
            </a:r>
          </a:p>
        </p:txBody>
      </p:sp>
      <p:sp>
        <p:nvSpPr>
          <p:cNvPr id="4" name="TextBox 3"/>
          <p:cNvSpPr txBox="1"/>
          <p:nvPr/>
        </p:nvSpPr>
        <p:spPr>
          <a:xfrm>
            <a:off x="244971" y="733246"/>
            <a:ext cx="10745413" cy="6124754"/>
          </a:xfrm>
          <a:prstGeom prst="rect">
            <a:avLst/>
          </a:prstGeom>
          <a:noFill/>
        </p:spPr>
        <p:txBody>
          <a:bodyPr wrap="square" rtlCol="0">
            <a:spAutoFit/>
          </a:bodyPr>
          <a:lstStyle/>
          <a:p>
            <a:pPr algn="just">
              <a:buFont typeface="Arial" pitchFamily="34" charset="0"/>
              <a:buChar char="•"/>
            </a:pPr>
            <a:r>
              <a:rPr lang="en-IN" sz="2800" dirty="0">
                <a:latin typeface="Times New Roman" panose="02020603050405020304" pitchFamily="18" charset="0"/>
                <a:cs typeface="Times New Roman" pitchFamily="18" charset="0"/>
              </a:rPr>
              <a:t>What is Shale Gas?</a:t>
            </a:r>
          </a:p>
          <a:p>
            <a:pPr algn="just">
              <a:buFont typeface="Arial" pitchFamily="34" charset="0"/>
              <a:buChar char="•"/>
            </a:pPr>
            <a:r>
              <a:rPr lang="en-IN" sz="2800" dirty="0">
                <a:latin typeface="Times New Roman" panose="02020603050405020304" pitchFamily="18" charset="0"/>
                <a:cs typeface="Times New Roman" pitchFamily="18" charset="0"/>
              </a:rPr>
              <a:t>How Shale is formed?</a:t>
            </a:r>
          </a:p>
          <a:p>
            <a:pPr algn="just">
              <a:buFont typeface="Arial" pitchFamily="34" charset="0"/>
              <a:buChar char="•"/>
            </a:pPr>
            <a:r>
              <a:rPr lang="en-IN" sz="2800" dirty="0">
                <a:latin typeface="Times New Roman" panose="02020603050405020304" pitchFamily="18" charset="0"/>
                <a:cs typeface="Times New Roman" pitchFamily="18" charset="0"/>
              </a:rPr>
              <a:t>Formation of Shale Gas</a:t>
            </a:r>
          </a:p>
          <a:p>
            <a:pPr algn="just">
              <a:buFont typeface="Arial" pitchFamily="34" charset="0"/>
              <a:buChar char="•"/>
            </a:pPr>
            <a:r>
              <a:rPr lang="en-IN" sz="2800" dirty="0">
                <a:latin typeface="Times New Roman" panose="02020603050405020304" pitchFamily="18" charset="0"/>
                <a:cs typeface="Times New Roman" pitchFamily="18" charset="0"/>
              </a:rPr>
              <a:t>Presence of Shale Gas Worldwide</a:t>
            </a:r>
          </a:p>
          <a:p>
            <a:pPr algn="just">
              <a:buFont typeface="Arial" pitchFamily="34" charset="0"/>
              <a:buChar char="•"/>
            </a:pPr>
            <a:r>
              <a:rPr lang="en-IN" altLang="en-US" sz="2800" dirty="0">
                <a:latin typeface="Times New Roman" panose="02020603050405020304" pitchFamily="18" charset="0"/>
                <a:cs typeface="Times New Roman" panose="02020603050405020304" pitchFamily="18" charset="0"/>
              </a:rPr>
              <a:t>Indian Shale Gas Scenario</a:t>
            </a:r>
          </a:p>
          <a:p>
            <a:pPr algn="just">
              <a:buFont typeface="Arial" pitchFamily="34" charset="0"/>
              <a:buChar char="•"/>
            </a:pPr>
            <a:r>
              <a:rPr lang="en-IN" altLang="en-US" sz="2800" dirty="0">
                <a:latin typeface="Times New Roman" panose="02020603050405020304" pitchFamily="18" charset="0"/>
                <a:cs typeface="Times New Roman" panose="02020603050405020304" pitchFamily="18" charset="0"/>
              </a:rPr>
              <a:t>Indian Gas Demand Scenario</a:t>
            </a:r>
          </a:p>
          <a:p>
            <a:pPr algn="just">
              <a:buFont typeface="Arial" pitchFamily="34" charset="0"/>
              <a:buChar char="•"/>
            </a:pPr>
            <a:r>
              <a:rPr lang="en-IN" altLang="en-US" sz="2800" dirty="0">
                <a:latin typeface="Times New Roman" panose="02020603050405020304" pitchFamily="18" charset="0"/>
                <a:cs typeface="Times New Roman" panose="02020603050405020304" pitchFamily="18" charset="0"/>
              </a:rPr>
              <a:t>Indian Gas supply Scenario</a:t>
            </a:r>
          </a:p>
          <a:p>
            <a:pPr algn="just">
              <a:buFont typeface="Arial" pitchFamily="34" charset="0"/>
              <a:buChar char="•"/>
            </a:pPr>
            <a:r>
              <a:rPr lang="en-IN" sz="2800" dirty="0">
                <a:latin typeface="Times New Roman" pitchFamily="18" charset="0"/>
                <a:cs typeface="Times New Roman" pitchFamily="18" charset="0"/>
              </a:rPr>
              <a:t>Techniques for Shale Gas Extraction</a:t>
            </a:r>
          </a:p>
          <a:p>
            <a:pPr algn="just">
              <a:buFont typeface="Arial" pitchFamily="34" charset="0"/>
              <a:buChar char="•"/>
            </a:pPr>
            <a:r>
              <a:rPr lang="en-US" sz="2800" dirty="0">
                <a:latin typeface="Times New Roman" panose="02020603050405020304" pitchFamily="18" charset="0"/>
                <a:cs typeface="Times New Roman" pitchFamily="18" charset="0"/>
              </a:rPr>
              <a:t>Steps for extraction of shale gas through FRACKING</a:t>
            </a:r>
            <a:endParaRPr lang="en-IN" sz="2800" dirty="0">
              <a:latin typeface="Times New Roman" panose="02020603050405020304" pitchFamily="18" charset="0"/>
              <a:cs typeface="Times New Roman" pitchFamily="18" charset="0"/>
            </a:endParaRPr>
          </a:p>
          <a:p>
            <a:pPr algn="just">
              <a:buFont typeface="Arial" pitchFamily="34" charset="0"/>
              <a:buChar char="•"/>
            </a:pPr>
            <a:r>
              <a:rPr lang="en-IN" sz="2800" dirty="0">
                <a:latin typeface="Times New Roman" panose="02020603050405020304" pitchFamily="18" charset="0"/>
                <a:cs typeface="Times New Roman" pitchFamily="18" charset="0"/>
              </a:rPr>
              <a:t>Challenges associated with Shale Gas extraction</a:t>
            </a:r>
          </a:p>
          <a:p>
            <a:pPr algn="just">
              <a:buFont typeface="Arial" pitchFamily="34" charset="0"/>
              <a:buChar char="•"/>
            </a:pPr>
            <a:r>
              <a:rPr lang="en-IN" sz="2800" dirty="0">
                <a:latin typeface="Times New Roman" panose="02020603050405020304" pitchFamily="18" charset="0"/>
                <a:cs typeface="Times New Roman" pitchFamily="18" charset="0"/>
              </a:rPr>
              <a:t>Problems associated in shale gas extraction</a:t>
            </a:r>
          </a:p>
          <a:p>
            <a:pPr algn="just">
              <a:buFont typeface="Arial" pitchFamily="34" charset="0"/>
              <a:buChar char="•"/>
            </a:pPr>
            <a:r>
              <a:rPr lang="en-IN" sz="2800" dirty="0">
                <a:latin typeface="Times New Roman" panose="02020603050405020304" pitchFamily="18" charset="0"/>
                <a:cs typeface="Times New Roman" pitchFamily="18" charset="0"/>
              </a:rPr>
              <a:t>Supporting Evidence</a:t>
            </a:r>
          </a:p>
          <a:p>
            <a:pPr algn="just">
              <a:buFont typeface="Arial" pitchFamily="34" charset="0"/>
              <a:buChar char="•"/>
            </a:pPr>
            <a:r>
              <a:rPr lang="en-IN" sz="2800" dirty="0">
                <a:latin typeface="Times New Roman" panose="02020603050405020304" pitchFamily="18" charset="0"/>
                <a:cs typeface="Times New Roman" pitchFamily="18" charset="0"/>
              </a:rPr>
              <a:t>Applications</a:t>
            </a:r>
          </a:p>
          <a:p>
            <a:pPr algn="just">
              <a:buFont typeface="Arial" pitchFamily="34" charset="0"/>
              <a:buChar char="•"/>
            </a:pPr>
            <a:r>
              <a:rPr lang="en-IN" sz="2800" dirty="0">
                <a:latin typeface="Times New Roman" panose="02020603050405020304" pitchFamily="18" charset="0"/>
                <a:cs typeface="Times New Roman" pitchFamily="18" charset="0"/>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7528" y="476673"/>
            <a:ext cx="7560840" cy="1323439"/>
          </a:xfrm>
          <a:prstGeom prst="rect">
            <a:avLst/>
          </a:prstGeom>
          <a:noFill/>
        </p:spPr>
        <p:txBody>
          <a:bodyPr wrap="square" rtlCol="0">
            <a:spAutoFit/>
          </a:bodyPr>
          <a:lstStyle/>
          <a:p>
            <a:pPr algn="ctr"/>
            <a:r>
              <a:rPr lang="en-IN" sz="4000" b="1" u="sng" dirty="0">
                <a:latin typeface="Times New Roman" pitchFamily="18" charset="0"/>
                <a:cs typeface="Times New Roman" pitchFamily="18" charset="0"/>
              </a:rPr>
              <a:t>India’s participation in the shale gas industry in the US</a:t>
            </a:r>
          </a:p>
        </p:txBody>
      </p:sp>
      <p:sp>
        <p:nvSpPr>
          <p:cNvPr id="3" name="TextBox 2"/>
          <p:cNvSpPr txBox="1"/>
          <p:nvPr/>
        </p:nvSpPr>
        <p:spPr>
          <a:xfrm>
            <a:off x="378372" y="2316936"/>
            <a:ext cx="11508828" cy="3108543"/>
          </a:xfrm>
          <a:prstGeom prst="rect">
            <a:avLst/>
          </a:prstGeom>
          <a:noFill/>
        </p:spPr>
        <p:txBody>
          <a:bodyPr wrap="square" rtlCol="0">
            <a:spAutoFit/>
          </a:bodyPr>
          <a:lstStyle/>
          <a:p>
            <a:pPr algn="just">
              <a:buFont typeface="Arial" pitchFamily="34" charset="0"/>
              <a:buChar char="•"/>
            </a:pPr>
            <a:r>
              <a:rPr lang="en-IN" sz="2800" dirty="0">
                <a:latin typeface="Times New Roman" pitchFamily="18" charset="0"/>
                <a:cs typeface="Times New Roman" pitchFamily="18" charset="0"/>
              </a:rPr>
              <a:t>The other interesting contribution to shale gas development in the US is the export of </a:t>
            </a:r>
            <a:r>
              <a:rPr lang="en-IN" sz="2800" b="1" dirty="0">
                <a:latin typeface="Times New Roman" pitchFamily="18" charset="0"/>
                <a:cs typeface="Times New Roman" pitchFamily="18" charset="0"/>
              </a:rPr>
              <a:t>guar gum from India, which helps in improving the </a:t>
            </a:r>
            <a:r>
              <a:rPr lang="en-IN" sz="2800" dirty="0">
                <a:latin typeface="Times New Roman" pitchFamily="18" charset="0"/>
                <a:cs typeface="Times New Roman" pitchFamily="18" charset="0"/>
              </a:rPr>
              <a:t>viscosity and flow of water in the fracking process.</a:t>
            </a:r>
          </a:p>
          <a:p>
            <a:pPr algn="just"/>
            <a:r>
              <a:rPr lang="en-IN" sz="2800" dirty="0">
                <a:latin typeface="Times New Roman" pitchFamily="18" charset="0"/>
                <a:cs typeface="Times New Roman" pitchFamily="18" charset="0"/>
              </a:rPr>
              <a:t>•The gum is extracted from </a:t>
            </a:r>
            <a:r>
              <a:rPr lang="en-IN" sz="2800" b="1" dirty="0">
                <a:latin typeface="Times New Roman" pitchFamily="18" charset="0"/>
                <a:cs typeface="Times New Roman" pitchFamily="18" charset="0"/>
              </a:rPr>
              <a:t>guar ki phalli, </a:t>
            </a:r>
            <a:r>
              <a:rPr lang="en-IN" sz="2800" dirty="0">
                <a:latin typeface="Times New Roman" pitchFamily="18" charset="0"/>
                <a:cs typeface="Times New Roman" pitchFamily="18" charset="0"/>
              </a:rPr>
              <a:t>grown mainly by farmers in arid lands in Rajasthan and Haryana.</a:t>
            </a:r>
          </a:p>
          <a:p>
            <a:pPr algn="just"/>
            <a:r>
              <a:rPr lang="en-IN" sz="2800" dirty="0">
                <a:latin typeface="Times New Roman" pitchFamily="18" charset="0"/>
                <a:cs typeface="Times New Roman" pitchFamily="18" charset="0"/>
              </a:rPr>
              <a:t>•Its use in shale gas extraction, its production has risen enormously, earning almost US$ 5 billion during the period from April 2012 to Jan 2013.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6013" y="325099"/>
            <a:ext cx="10523269" cy="707886"/>
          </a:xfrm>
          <a:prstGeom prst="rect">
            <a:avLst/>
          </a:prstGeom>
          <a:noFill/>
        </p:spPr>
        <p:txBody>
          <a:bodyPr wrap="square" rtlCol="0">
            <a:spAutoFit/>
          </a:bodyPr>
          <a:lstStyle/>
          <a:p>
            <a:pPr algn="ctr"/>
            <a:r>
              <a:rPr lang="en-IN" sz="4000" b="1" dirty="0">
                <a:latin typeface="Times New Roman" pitchFamily="18" charset="0"/>
                <a:cs typeface="Times New Roman" pitchFamily="18" charset="0"/>
              </a:rPr>
              <a:t>	</a:t>
            </a:r>
            <a:r>
              <a:rPr lang="en-IN" sz="4000" b="1" u="sng" dirty="0">
                <a:latin typeface="Times New Roman" pitchFamily="18" charset="0"/>
                <a:cs typeface="Times New Roman" pitchFamily="18" charset="0"/>
              </a:rPr>
              <a:t>Techniques for Shale Gas Extraction</a:t>
            </a:r>
            <a:endParaRPr lang="en-IN" sz="4000" b="1" u="sng" dirty="0"/>
          </a:p>
        </p:txBody>
      </p:sp>
      <p:sp>
        <p:nvSpPr>
          <p:cNvPr id="3" name="TextBox 2"/>
          <p:cNvSpPr txBox="1"/>
          <p:nvPr/>
        </p:nvSpPr>
        <p:spPr>
          <a:xfrm>
            <a:off x="583324" y="1700809"/>
            <a:ext cx="11177752" cy="4832092"/>
          </a:xfrm>
          <a:prstGeom prst="rect">
            <a:avLst/>
          </a:prstGeom>
          <a:noFill/>
        </p:spPr>
        <p:txBody>
          <a:bodyPr wrap="square" rtlCol="0">
            <a:spAutoFit/>
          </a:bodyPr>
          <a:lstStyle/>
          <a:p>
            <a:pPr algn="just">
              <a:buFont typeface="Arial" pitchFamily="34" charset="0"/>
              <a:buChar char="•"/>
            </a:pPr>
            <a:r>
              <a:rPr lang="en-US" sz="2800" dirty="0">
                <a:latin typeface="Times New Roman" pitchFamily="18" charset="0"/>
                <a:cs typeface="Times New Roman" pitchFamily="18" charset="0"/>
              </a:rPr>
              <a:t>  Shale gas is extracted from shale rock using  hydraulic</a:t>
            </a:r>
          </a:p>
          <a:p>
            <a:pPr algn="just"/>
            <a:r>
              <a:rPr lang="en-US" sz="2800" dirty="0">
                <a:latin typeface="Times New Roman" pitchFamily="18" charset="0"/>
                <a:cs typeface="Times New Roman" pitchFamily="18" charset="0"/>
              </a:rPr>
              <a:t>    fracturing of the rock.</a:t>
            </a:r>
          </a:p>
          <a:p>
            <a:pPr algn="just"/>
            <a:endParaRPr lang="en-US" sz="2800" dirty="0">
              <a:latin typeface="Times New Roman" pitchFamily="18" charset="0"/>
              <a:cs typeface="Times New Roman" pitchFamily="18" charset="0"/>
            </a:endParaRPr>
          </a:p>
          <a:p>
            <a:pPr algn="just">
              <a:buFont typeface="Arial" pitchFamily="34" charset="0"/>
              <a:buChar char="•"/>
            </a:pPr>
            <a:r>
              <a:rPr lang="en-US" sz="2800" dirty="0">
                <a:latin typeface="Times New Roman" pitchFamily="18" charset="0"/>
                <a:cs typeface="Times New Roman" pitchFamily="18" charset="0"/>
              </a:rPr>
              <a:t>  Hydraulic fracturing – commonly known as Fracking.</a:t>
            </a:r>
          </a:p>
          <a:p>
            <a:pPr algn="just">
              <a:buFont typeface="Arial" pitchFamily="34" charset="0"/>
              <a:buChar char="•"/>
            </a:pPr>
            <a:endParaRPr lang="en-US" sz="2800" dirty="0">
              <a:latin typeface="Times New Roman" pitchFamily="18" charset="0"/>
              <a:cs typeface="Times New Roman" pitchFamily="18" charset="0"/>
            </a:endParaRPr>
          </a:p>
          <a:p>
            <a:pPr algn="just">
              <a:buFont typeface="Arial" pitchFamily="34" charset="0"/>
              <a:buChar char="•"/>
            </a:pPr>
            <a:r>
              <a:rPr lang="en-US" sz="2800" dirty="0">
                <a:latin typeface="Times New Roman" pitchFamily="18" charset="0"/>
                <a:cs typeface="Times New Roman" pitchFamily="18" charset="0"/>
              </a:rPr>
              <a:t>  Fracking has brought substantial benefits to the nation in terms of lower energy prices, greater energy security, reduced air pollution and fewer carbon emissions (although its long-run impact on carbon emissions is less clear).</a:t>
            </a:r>
          </a:p>
          <a:p>
            <a:pPr algn="just"/>
            <a:endParaRPr lang="en-US" sz="2800" dirty="0">
              <a:latin typeface="Times New Roman" pitchFamily="18" charset="0"/>
              <a:cs typeface="Times New Roman" pitchFamily="18" charset="0"/>
            </a:endParaRPr>
          </a:p>
          <a:p>
            <a:pPr algn="just">
              <a:buFont typeface="Arial" pitchFamily="34" charset="0"/>
              <a:buChar char="•"/>
            </a:pPr>
            <a:r>
              <a:rPr lang="en-US" sz="2800" dirty="0">
                <a:latin typeface="Times New Roman" pitchFamily="18" charset="0"/>
                <a:cs typeface="Times New Roman" pitchFamily="18" charset="0"/>
              </a:rPr>
              <a:t> Fracking may cause many health related problems and can also lead to mini earthquakes also.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88640"/>
            <a:ext cx="11950262" cy="707886"/>
          </a:xfrm>
          <a:prstGeom prst="rect">
            <a:avLst/>
          </a:prstGeom>
          <a:noFill/>
        </p:spPr>
        <p:txBody>
          <a:bodyPr wrap="square" rtlCol="0">
            <a:spAutoFit/>
          </a:bodyPr>
          <a:lstStyle/>
          <a:p>
            <a:pPr algn="ctr"/>
            <a:r>
              <a:rPr lang="en-US" sz="4000" b="1" u="sng" dirty="0">
                <a:latin typeface="Times New Roman" pitchFamily="18" charset="0"/>
                <a:cs typeface="Times New Roman" pitchFamily="18" charset="0"/>
              </a:rPr>
              <a:t>Steps for extraction of shale gas through Fracking</a:t>
            </a:r>
          </a:p>
        </p:txBody>
      </p:sp>
      <p:sp>
        <p:nvSpPr>
          <p:cNvPr id="7" name="TextBox 6"/>
          <p:cNvSpPr txBox="1"/>
          <p:nvPr/>
        </p:nvSpPr>
        <p:spPr>
          <a:xfrm>
            <a:off x="1403131" y="1196752"/>
            <a:ext cx="8576441" cy="1107996"/>
          </a:xfrm>
          <a:prstGeom prst="rect">
            <a:avLst/>
          </a:prstGeom>
          <a:noFill/>
        </p:spPr>
        <p:txBody>
          <a:bodyPr wrap="square" rtlCol="0">
            <a:spAutoFit/>
          </a:bodyPr>
          <a:lstStyle/>
          <a:p>
            <a:pPr marL="342900" indent="-342900">
              <a:buFont typeface="+mj-lt"/>
              <a:buAutoNum type="arabicPeriod"/>
            </a:pPr>
            <a:r>
              <a:rPr lang="en-US" sz="2200" dirty="0">
                <a:latin typeface="Times New Roman" pitchFamily="18" charset="0"/>
                <a:cs typeface="Times New Roman" pitchFamily="18" charset="0"/>
              </a:rPr>
              <a:t>Deep holes are drilled down into the shale rock, followed by horizontal drilling to access more of the gas reserves, as shale reserves are typically distributed horizontally rather than vertically</a:t>
            </a:r>
            <a:r>
              <a:rPr lang="en-US" dirty="0">
                <a:latin typeface="Times New Roman" pitchFamily="18" charset="0"/>
                <a:cs typeface="Times New Roman" pitchFamily="18" charset="0"/>
              </a:rPr>
              <a:t>. </a:t>
            </a:r>
          </a:p>
        </p:txBody>
      </p:sp>
      <p:sp>
        <p:nvSpPr>
          <p:cNvPr id="8" name="Down Arrow 7"/>
          <p:cNvSpPr/>
          <p:nvPr/>
        </p:nvSpPr>
        <p:spPr>
          <a:xfrm>
            <a:off x="5375920" y="2276871"/>
            <a:ext cx="216024" cy="7920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1403131" y="1268760"/>
            <a:ext cx="8576441"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487487" y="3068961"/>
            <a:ext cx="8618209" cy="1446550"/>
          </a:xfrm>
          <a:prstGeom prst="rect">
            <a:avLst/>
          </a:prstGeom>
          <a:noFill/>
        </p:spPr>
        <p:txBody>
          <a:bodyPr wrap="square" rtlCol="0">
            <a:spAutoFit/>
          </a:bodyPr>
          <a:lstStyle/>
          <a:p>
            <a:r>
              <a:rPr lang="en-US" sz="2200" dirty="0"/>
              <a:t>2.  </a:t>
            </a:r>
            <a:r>
              <a:rPr lang="en-US" sz="2200" dirty="0">
                <a:latin typeface="Times New Roman" pitchFamily="18" charset="0"/>
                <a:cs typeface="Times New Roman" pitchFamily="18" charset="0"/>
              </a:rPr>
              <a:t>The fluid used in hydraulic fracturing commonly consists of water, proppant and chemical additives that open and enlarge fractures within the rock formation. Each company uses a different mixture of chemicals and works to protect its secret formula.</a:t>
            </a:r>
          </a:p>
        </p:txBody>
      </p:sp>
      <p:sp>
        <p:nvSpPr>
          <p:cNvPr id="11" name="Rounded Rectangle 10"/>
          <p:cNvSpPr/>
          <p:nvPr/>
        </p:nvSpPr>
        <p:spPr>
          <a:xfrm>
            <a:off x="1487487" y="3068959"/>
            <a:ext cx="8492085" cy="14842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own Arrow 11"/>
          <p:cNvSpPr/>
          <p:nvPr/>
        </p:nvSpPr>
        <p:spPr>
          <a:xfrm>
            <a:off x="5375920" y="4553252"/>
            <a:ext cx="216024" cy="6759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775520" y="5229201"/>
            <a:ext cx="7904508" cy="1446550"/>
          </a:xfrm>
          <a:prstGeom prst="rect">
            <a:avLst/>
          </a:prstGeom>
          <a:noFill/>
        </p:spPr>
        <p:txBody>
          <a:bodyPr wrap="square" rtlCol="0">
            <a:spAutoFit/>
          </a:bodyPr>
          <a:lstStyle/>
          <a:p>
            <a:r>
              <a:rPr lang="en-US" sz="2200" dirty="0"/>
              <a:t>3.  </a:t>
            </a:r>
            <a:r>
              <a:rPr lang="en-US" sz="2200" dirty="0">
                <a:latin typeface="Times New Roman" pitchFamily="18" charset="0"/>
                <a:cs typeface="Times New Roman" pitchFamily="18" charset="0"/>
              </a:rPr>
              <a:t>The chemically induced fractures can extend several hundred feet away from the wellbore. The proppants, which consist of sand, and ceramic pellets or other small particles, fill the cracks caused by the liquid and keep the newly created fractures open</a:t>
            </a:r>
            <a:r>
              <a:rPr lang="en-US" sz="2200" dirty="0"/>
              <a:t>.</a:t>
            </a:r>
          </a:p>
        </p:txBody>
      </p:sp>
      <p:sp>
        <p:nvSpPr>
          <p:cNvPr id="14" name="Rounded Rectangle 13"/>
          <p:cNvSpPr/>
          <p:nvPr/>
        </p:nvSpPr>
        <p:spPr>
          <a:xfrm>
            <a:off x="1487487" y="5229199"/>
            <a:ext cx="8492085" cy="14964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p>
          <a:p>
            <a:pPr algn="ctr"/>
            <a:endParaRPr 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1"/>
          <p:cNvSpPr/>
          <p:nvPr/>
        </p:nvSpPr>
        <p:spPr>
          <a:xfrm>
            <a:off x="5375920" y="476672"/>
            <a:ext cx="360040" cy="1152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unded Rectangle 2"/>
          <p:cNvSpPr/>
          <p:nvPr/>
        </p:nvSpPr>
        <p:spPr>
          <a:xfrm>
            <a:off x="1513491" y="1627358"/>
            <a:ext cx="8639502" cy="15920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own Arrow 4"/>
          <p:cNvSpPr/>
          <p:nvPr/>
        </p:nvSpPr>
        <p:spPr>
          <a:xfrm>
            <a:off x="5375920" y="3212974"/>
            <a:ext cx="360040" cy="1296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1513491" y="4509120"/>
            <a:ext cx="8639502" cy="15920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847528" y="1772816"/>
            <a:ext cx="8064896" cy="1446550"/>
          </a:xfrm>
          <a:prstGeom prst="rect">
            <a:avLst/>
          </a:prstGeom>
          <a:noFill/>
        </p:spPr>
        <p:txBody>
          <a:bodyPr wrap="square" rtlCol="0">
            <a:spAutoFit/>
          </a:bodyPr>
          <a:lstStyle/>
          <a:p>
            <a:r>
              <a:rPr lang="en-US" sz="2200" dirty="0"/>
              <a:t>4. </a:t>
            </a:r>
            <a:r>
              <a:rPr lang="en-US" sz="2200" dirty="0">
                <a:latin typeface="Times New Roman" pitchFamily="18" charset="0"/>
                <a:cs typeface="Times New Roman" pitchFamily="18" charset="0"/>
              </a:rPr>
              <a:t>Once the injection process is completed, the internal pressure of the rock formation causes fluid to return to the surface. This fluid can contain injected chemicals as well as natural materials such as brines, metals, radionuclides and hydrocarbons.</a:t>
            </a:r>
          </a:p>
        </p:txBody>
      </p:sp>
      <p:sp>
        <p:nvSpPr>
          <p:cNvPr id="10" name="TextBox 9"/>
          <p:cNvSpPr txBox="1"/>
          <p:nvPr/>
        </p:nvSpPr>
        <p:spPr>
          <a:xfrm>
            <a:off x="1919536" y="4509121"/>
            <a:ext cx="8233457" cy="1446550"/>
          </a:xfrm>
          <a:prstGeom prst="rect">
            <a:avLst/>
          </a:prstGeom>
          <a:noFill/>
        </p:spPr>
        <p:txBody>
          <a:bodyPr wrap="square" rtlCol="0">
            <a:spAutoFit/>
          </a:bodyPr>
          <a:lstStyle/>
          <a:p>
            <a:r>
              <a:rPr lang="en-US" sz="2200" dirty="0">
                <a:latin typeface="Times New Roman" pitchFamily="18" charset="0"/>
                <a:cs typeface="Times New Roman" pitchFamily="18" charset="0"/>
              </a:rPr>
              <a:t>5. Wells are drilled vertically and can extend to hundreds and thousands of feet below the land surface. The drilling may also include horizontal or directional sections, extending thousands of feet on their own, to maximise the amount of natural gas and oil collected.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acking infographic"/>
          <p:cNvPicPr>
            <a:picLocks noChangeAspect="1" noChangeArrowheads="1"/>
          </p:cNvPicPr>
          <p:nvPr/>
        </p:nvPicPr>
        <p:blipFill>
          <a:blip r:embed="rId2" cstate="print"/>
          <a:srcRect/>
          <a:stretch>
            <a:fillRect/>
          </a:stretch>
        </p:blipFill>
        <p:spPr bwMode="auto">
          <a:xfrm>
            <a:off x="2135560" y="620689"/>
            <a:ext cx="7200800" cy="5392297"/>
          </a:xfrm>
          <a:prstGeom prst="rect">
            <a:avLst/>
          </a:prstGeom>
          <a:noFill/>
        </p:spPr>
      </p:pic>
      <p:sp>
        <p:nvSpPr>
          <p:cNvPr id="3" name="TextBox 2"/>
          <p:cNvSpPr txBox="1"/>
          <p:nvPr/>
        </p:nvSpPr>
        <p:spPr>
          <a:xfrm>
            <a:off x="2423592" y="6165304"/>
            <a:ext cx="5544616" cy="369332"/>
          </a:xfrm>
          <a:prstGeom prst="rect">
            <a:avLst/>
          </a:prstGeom>
          <a:noFill/>
        </p:spPr>
        <p:txBody>
          <a:bodyPr wrap="square" rtlCol="0">
            <a:spAutoFit/>
          </a:bodyPr>
          <a:lstStyle/>
          <a:p>
            <a:pPr lvl="2" algn="ctr"/>
            <a:r>
              <a:rPr lang="en-US" b="1" dirty="0">
                <a:latin typeface="Times New Roman" pitchFamily="18" charset="0"/>
                <a:cs typeface="Times New Roman" pitchFamily="18" charset="0"/>
              </a:rPr>
              <a:t>Figure 5. Process of Fracking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p:nvPr/>
        </p:nvSpPr>
        <p:spPr>
          <a:xfrm>
            <a:off x="315310" y="0"/>
            <a:ext cx="11703269" cy="937531"/>
          </a:xfrm>
          <a:prstGeom prst="rect">
            <a:avLst/>
          </a:prstGeom>
          <a:noFill/>
          <a:ln>
            <a:noFill/>
          </a:ln>
        </p:spPr>
        <p:txBody>
          <a:bodyPr spcFirstLastPara="1" wrap="square" lIns="91425" tIns="45700" rIns="91425" bIns="45700" anchor="t" anchorCtr="0">
            <a:noAutofit/>
          </a:bodyPr>
          <a:lstStyle/>
          <a:p>
            <a:pPr algn="ctr"/>
            <a:r>
              <a:rPr lang="en-IN" sz="4000" b="1" u="sng" dirty="0">
                <a:latin typeface="Times New Roman"/>
                <a:ea typeface="Times New Roman"/>
                <a:cs typeface="Times New Roman"/>
                <a:sym typeface="Times New Roman"/>
              </a:rPr>
              <a:t>Challenges associated with Shale Gas extraction</a:t>
            </a:r>
            <a:endParaRPr sz="4000" b="1" u="sng" dirty="0">
              <a:latin typeface="Constantia"/>
              <a:ea typeface="Constantia"/>
              <a:cs typeface="Constantia"/>
              <a:sym typeface="Constantia"/>
            </a:endParaRPr>
          </a:p>
        </p:txBody>
      </p:sp>
      <p:sp>
        <p:nvSpPr>
          <p:cNvPr id="177" name="Google Shape;177;p27"/>
          <p:cNvSpPr txBox="1"/>
          <p:nvPr/>
        </p:nvSpPr>
        <p:spPr>
          <a:xfrm>
            <a:off x="1" y="772509"/>
            <a:ext cx="12018578" cy="5659821"/>
          </a:xfrm>
          <a:prstGeom prst="rect">
            <a:avLst/>
          </a:prstGeom>
          <a:noFill/>
          <a:ln>
            <a:noFill/>
          </a:ln>
        </p:spPr>
        <p:txBody>
          <a:bodyPr spcFirstLastPara="1" wrap="square" lIns="91425" tIns="91425" rIns="91425" bIns="91425" anchor="t" anchorCtr="0">
            <a:noAutofit/>
          </a:bodyPr>
          <a:lstStyle/>
          <a:p>
            <a:pPr marL="457200" indent="-457200" algn="just">
              <a:buClr>
                <a:schemeClr val="dk1"/>
              </a:buClr>
              <a:buSzPct val="100000"/>
              <a:buFont typeface="Arial" panose="020B0604020202020204" pitchFamily="34" charset="0"/>
              <a:buChar char="•"/>
            </a:pPr>
            <a:r>
              <a:rPr lang="en-IN" sz="2800" dirty="0">
                <a:latin typeface="Times New Roman" panose="02020603050405020304" pitchFamily="18" charset="0"/>
                <a:cs typeface="Times New Roman" pitchFamily="18" charset="0"/>
              </a:rPr>
              <a:t>Although shale gas is one of the fastest growing trends in onshore oil and gas exploration there is still a long way to go!</a:t>
            </a:r>
            <a:endParaRPr sz="2800" dirty="0">
              <a:latin typeface="Times New Roman" panose="02020603050405020304" pitchFamily="18" charset="0"/>
              <a:cs typeface="Times New Roman" pitchFamily="18" charset="0"/>
            </a:endParaRPr>
          </a:p>
          <a:p>
            <a:pPr marL="457200" indent="-457200" algn="just">
              <a:buClr>
                <a:schemeClr val="dk1"/>
              </a:buClr>
              <a:buSzPct val="100000"/>
              <a:buFont typeface="Arial" panose="020B0604020202020204" pitchFamily="34" charset="0"/>
              <a:buChar char="•"/>
            </a:pPr>
            <a:r>
              <a:rPr lang="en-IN" sz="2800" dirty="0">
                <a:latin typeface="Times New Roman" panose="02020603050405020304" pitchFamily="18" charset="0"/>
                <a:cs typeface="Times New Roman" pitchFamily="18" charset="0"/>
              </a:rPr>
              <a:t>Better, more efficient technology needs to be obtained.</a:t>
            </a:r>
            <a:endParaRPr sz="2800" dirty="0">
              <a:latin typeface="Times New Roman" panose="02020603050405020304" pitchFamily="18" charset="0"/>
              <a:cs typeface="Times New Roman" pitchFamily="18" charset="0"/>
            </a:endParaRPr>
          </a:p>
          <a:p>
            <a:pPr marL="457200" indent="-457200" algn="just">
              <a:buClr>
                <a:schemeClr val="dk1"/>
              </a:buClr>
              <a:buSzPct val="100000"/>
              <a:buFont typeface="Arial" panose="020B0604020202020204" pitchFamily="34" charset="0"/>
              <a:buChar char="•"/>
            </a:pPr>
            <a:r>
              <a:rPr lang="en-IN" sz="2800" dirty="0">
                <a:latin typeface="Times New Roman" panose="02020603050405020304" pitchFamily="18" charset="0"/>
                <a:cs typeface="Times New Roman" pitchFamily="18" charset="0"/>
              </a:rPr>
              <a:t>Natural gas historically has only provided 22% of the total energy consumed.</a:t>
            </a:r>
            <a:endParaRPr sz="2800" dirty="0">
              <a:latin typeface="Times New Roman" panose="02020603050405020304" pitchFamily="18" charset="0"/>
              <a:cs typeface="Times New Roman" pitchFamily="18" charset="0"/>
            </a:endParaRPr>
          </a:p>
          <a:p>
            <a:pPr marL="457200" indent="-457200" algn="just">
              <a:buClr>
                <a:schemeClr val="dk1"/>
              </a:buClr>
              <a:buSzPct val="100000"/>
              <a:buFont typeface="Arial" panose="020B0604020202020204" pitchFamily="34" charset="0"/>
              <a:buChar char="•"/>
            </a:pPr>
            <a:r>
              <a:rPr lang="en-IN" sz="2800" dirty="0">
                <a:latin typeface="Times New Roman" panose="02020603050405020304" pitchFamily="18" charset="0"/>
                <a:cs typeface="Times New Roman" pitchFamily="18" charset="0"/>
              </a:rPr>
              <a:t>Each gas shale basins is different and each has a unique set operational challenges.</a:t>
            </a:r>
            <a:endParaRPr sz="2800" dirty="0">
              <a:latin typeface="Times New Roman" panose="02020603050405020304" pitchFamily="18" charset="0"/>
              <a:cs typeface="Times New Roman" pitchFamily="18" charset="0"/>
            </a:endParaRPr>
          </a:p>
          <a:p>
            <a:pPr marL="457200" indent="-457200">
              <a:buClr>
                <a:schemeClr val="dk1"/>
              </a:buClr>
              <a:buSzPct val="100000"/>
              <a:buFont typeface="Arial" panose="020B0604020202020204" pitchFamily="34" charset="0"/>
              <a:buChar char="•"/>
            </a:pPr>
            <a:r>
              <a:rPr lang="en-IN" sz="2800" dirty="0">
                <a:latin typeface="Times New Roman" panose="02020603050405020304" pitchFamily="18" charset="0"/>
                <a:cs typeface="Times New Roman" pitchFamily="18" charset="0"/>
              </a:rPr>
              <a:t>Because of these differences, the development of shale gas resources in each of these areas faces potentially unique opportunities and challenges.</a:t>
            </a:r>
          </a:p>
          <a:p>
            <a:pPr marL="457200" indent="-457200">
              <a:buClr>
                <a:schemeClr val="dk1"/>
              </a:buClr>
              <a:buSzPct val="10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One  challenge  facing  Indian  shale  gas  development  is  lack  of  relevant data in different basins of India.</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Govt Policies and its Implications</a:t>
            </a:r>
            <a:r>
              <a:rPr lang="en-IN" alt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Screening  Shale gas exploration targets</a:t>
            </a:r>
            <a:r>
              <a:rPr lang="en-IN" alt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Predicting production rates</a:t>
            </a:r>
            <a:r>
              <a:rPr lang="en-IN" alt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Predicting decline rates</a:t>
            </a:r>
            <a:endParaRPr sz="2800" dirty="0">
              <a:latin typeface="Times New Roman" panose="02020603050405020304" pitchFamily="18" charset="0"/>
              <a:cs typeface="Times New Roman" pitchFamily="18" charset="0"/>
            </a:endParaRPr>
          </a:p>
          <a:p>
            <a:endParaRPr sz="2400" b="1"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p:nvPr/>
        </p:nvSpPr>
        <p:spPr>
          <a:xfrm>
            <a:off x="759372" y="411003"/>
            <a:ext cx="10673256" cy="1496624"/>
          </a:xfrm>
          <a:prstGeom prst="rect">
            <a:avLst/>
          </a:prstGeom>
          <a:noFill/>
          <a:ln>
            <a:noFill/>
          </a:ln>
        </p:spPr>
        <p:txBody>
          <a:bodyPr spcFirstLastPara="1" wrap="square" lIns="91425" tIns="91425" rIns="91425" bIns="91425" anchor="t" anchorCtr="0">
            <a:noAutofit/>
          </a:bodyPr>
          <a:lstStyle/>
          <a:p>
            <a:pPr algn="ctr"/>
            <a:r>
              <a:rPr lang="en-IN" sz="4000" b="1" u="sng" dirty="0">
                <a:latin typeface="Times New Roman" pitchFamily="18" charset="0"/>
                <a:cs typeface="Times New Roman" pitchFamily="18" charset="0"/>
              </a:rPr>
              <a:t>Problems associated in shale gas extraction </a:t>
            </a:r>
            <a:endParaRPr sz="4000" b="1" u="sng" dirty="0">
              <a:latin typeface="Times New Roman" pitchFamily="18" charset="0"/>
              <a:cs typeface="Times New Roman" pitchFamily="18" charset="0"/>
            </a:endParaRPr>
          </a:p>
        </p:txBody>
      </p:sp>
      <p:sp>
        <p:nvSpPr>
          <p:cNvPr id="183" name="Google Shape;183;p28"/>
          <p:cNvSpPr txBox="1"/>
          <p:nvPr/>
        </p:nvSpPr>
        <p:spPr>
          <a:xfrm>
            <a:off x="283779" y="2708637"/>
            <a:ext cx="9833221" cy="3861452"/>
          </a:xfrm>
          <a:prstGeom prst="rect">
            <a:avLst/>
          </a:prstGeom>
          <a:noFill/>
          <a:ln>
            <a:noFill/>
          </a:ln>
        </p:spPr>
        <p:txBody>
          <a:bodyPr spcFirstLastPara="1" wrap="square" lIns="91425" tIns="91425" rIns="91425" bIns="91425" anchor="t" anchorCtr="0">
            <a:noAutofit/>
          </a:bodyPr>
          <a:lstStyle/>
          <a:p>
            <a:pPr lvl="0">
              <a:buClr>
                <a:schemeClr val="tx1"/>
              </a:buClr>
              <a:buSzPts val="1100"/>
            </a:pPr>
            <a:r>
              <a:rPr lang="en-IN" sz="3600" dirty="0">
                <a:latin typeface="Times New Roman" pitchFamily="18" charset="0"/>
                <a:cs typeface="Times New Roman" pitchFamily="18" charset="0"/>
              </a:rPr>
              <a:t>• Groundwater issues</a:t>
            </a:r>
            <a:endParaRPr sz="3600" dirty="0">
              <a:latin typeface="Times New Roman" pitchFamily="18" charset="0"/>
              <a:cs typeface="Times New Roman" pitchFamily="18" charset="0"/>
            </a:endParaRPr>
          </a:p>
          <a:p>
            <a:pPr>
              <a:buClr>
                <a:schemeClr val="dk1"/>
              </a:buClr>
              <a:buSzPts val="1100"/>
            </a:pPr>
            <a:r>
              <a:rPr lang="en-IN" sz="3600" dirty="0">
                <a:latin typeface="Times New Roman" pitchFamily="18" charset="0"/>
                <a:cs typeface="Times New Roman" pitchFamily="18" charset="0"/>
              </a:rPr>
              <a:t>• Wildlife Impacts</a:t>
            </a:r>
            <a:endParaRPr sz="3600" dirty="0">
              <a:latin typeface="Times New Roman" pitchFamily="18" charset="0"/>
              <a:cs typeface="Times New Roman" pitchFamily="18" charset="0"/>
            </a:endParaRPr>
          </a:p>
          <a:p>
            <a:pPr>
              <a:buClr>
                <a:schemeClr val="dk1"/>
              </a:buClr>
              <a:buSzPts val="1100"/>
            </a:pPr>
            <a:r>
              <a:rPr lang="en-IN" sz="3600" dirty="0">
                <a:latin typeface="Times New Roman" pitchFamily="18" charset="0"/>
                <a:cs typeface="Times New Roman" pitchFamily="18" charset="0"/>
              </a:rPr>
              <a:t>• Community Impacts</a:t>
            </a:r>
            <a:endParaRPr sz="3600" dirty="0">
              <a:latin typeface="Times New Roman" pitchFamily="18" charset="0"/>
              <a:cs typeface="Times New Roman" pitchFamily="18" charset="0"/>
            </a:endParaRPr>
          </a:p>
          <a:p>
            <a:pPr>
              <a:buClr>
                <a:schemeClr val="dk1"/>
              </a:buClr>
              <a:buSzPts val="1100"/>
            </a:pPr>
            <a:r>
              <a:rPr lang="en-IN" sz="3600" dirty="0">
                <a:latin typeface="Times New Roman" pitchFamily="18" charset="0"/>
                <a:cs typeface="Times New Roman" pitchFamily="18" charset="0"/>
              </a:rPr>
              <a:t>• Surface Disturbances</a:t>
            </a:r>
            <a:endParaRPr sz="3600" dirty="0">
              <a:latin typeface="Times New Roman" pitchFamily="18" charset="0"/>
              <a:cs typeface="Times New Roman" pitchFamily="18" charset="0"/>
            </a:endParaRPr>
          </a:p>
          <a:p>
            <a:endParaRPr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p:nvPr/>
        </p:nvSpPr>
        <p:spPr>
          <a:xfrm>
            <a:off x="2279576" y="476672"/>
            <a:ext cx="7379400" cy="1074600"/>
          </a:xfrm>
          <a:prstGeom prst="rect">
            <a:avLst/>
          </a:prstGeom>
          <a:noFill/>
          <a:ln>
            <a:noFill/>
          </a:ln>
        </p:spPr>
        <p:txBody>
          <a:bodyPr spcFirstLastPara="1" wrap="square" lIns="91425" tIns="91425" rIns="91425" bIns="91425" anchor="t" anchorCtr="0">
            <a:noAutofit/>
          </a:bodyPr>
          <a:lstStyle/>
          <a:p>
            <a:pPr algn="ctr"/>
            <a:r>
              <a:rPr lang="en-IN" sz="4000" b="1" u="sng" dirty="0">
                <a:latin typeface="Times New Roman" pitchFamily="18" charset="0"/>
                <a:cs typeface="Times New Roman" pitchFamily="18" charset="0"/>
              </a:rPr>
              <a:t>Ground Water Issues</a:t>
            </a:r>
            <a:endParaRPr sz="4000" b="1" u="sng" dirty="0">
              <a:latin typeface="Times New Roman" pitchFamily="18" charset="0"/>
              <a:cs typeface="Times New Roman" pitchFamily="18" charset="0"/>
            </a:endParaRPr>
          </a:p>
        </p:txBody>
      </p:sp>
      <p:sp>
        <p:nvSpPr>
          <p:cNvPr id="189" name="Google Shape;189;p29"/>
          <p:cNvSpPr txBox="1"/>
          <p:nvPr/>
        </p:nvSpPr>
        <p:spPr>
          <a:xfrm>
            <a:off x="520262" y="1501175"/>
            <a:ext cx="10988566" cy="49461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IN" sz="2800" dirty="0">
                <a:latin typeface="Times New Roman" pitchFamily="18" charset="0"/>
                <a:cs typeface="Times New Roman" pitchFamily="18" charset="0"/>
              </a:rPr>
              <a:t>• Chemicals are added to water to aide in fracturing the rock</a:t>
            </a:r>
            <a:endParaRPr sz="2800" dirty="0">
              <a:latin typeface="Times New Roman" pitchFamily="18" charset="0"/>
              <a:cs typeface="Times New Roman" pitchFamily="18" charset="0"/>
            </a:endParaRPr>
          </a:p>
          <a:p>
            <a:pPr>
              <a:buClr>
                <a:schemeClr val="dk1"/>
              </a:buClr>
              <a:buSzPts val="1100"/>
            </a:pPr>
            <a:r>
              <a:rPr lang="en-IN" sz="2800" dirty="0">
                <a:latin typeface="Times New Roman" pitchFamily="18" charset="0"/>
                <a:cs typeface="Times New Roman" pitchFamily="18" charset="0"/>
              </a:rPr>
              <a:t>– These chemicals goes to the amount of ground water causing water pollution</a:t>
            </a:r>
            <a:endParaRPr sz="2800" dirty="0">
              <a:latin typeface="Times New Roman" pitchFamily="18" charset="0"/>
              <a:cs typeface="Times New Roman" pitchFamily="18" charset="0"/>
            </a:endParaRPr>
          </a:p>
          <a:p>
            <a:pPr>
              <a:buClr>
                <a:schemeClr val="dk1"/>
              </a:buClr>
              <a:buSzPts val="1100"/>
            </a:pPr>
            <a:r>
              <a:rPr lang="en-IN" sz="2800" dirty="0">
                <a:latin typeface="Times New Roman" pitchFamily="18" charset="0"/>
                <a:cs typeface="Times New Roman" pitchFamily="18" charset="0"/>
              </a:rPr>
              <a:t>– In using this technique researchers are trying to find a way to cut down on water pollution</a:t>
            </a:r>
            <a:endParaRPr sz="2800" dirty="0">
              <a:latin typeface="Times New Roman" pitchFamily="18" charset="0"/>
              <a:cs typeface="Times New Roman" pitchFamily="18" charset="0"/>
            </a:endParaRPr>
          </a:p>
          <a:p>
            <a:pPr>
              <a:buClr>
                <a:schemeClr val="dk1"/>
              </a:buClr>
              <a:buSzPts val="1100"/>
            </a:pPr>
            <a:r>
              <a:rPr lang="en-IN" sz="2800" dirty="0">
                <a:latin typeface="Times New Roman" pitchFamily="18" charset="0"/>
                <a:cs typeface="Times New Roman" pitchFamily="18" charset="0"/>
              </a:rPr>
              <a:t>• It takes 2 million to 4 million gallons of water to drill and fracture a horizontal shale gas well</a:t>
            </a:r>
            <a:endParaRPr sz="2800" dirty="0">
              <a:latin typeface="Times New Roman" pitchFamily="18" charset="0"/>
              <a:cs typeface="Times New Roman" pitchFamily="18" charset="0"/>
            </a:endParaRPr>
          </a:p>
          <a:p>
            <a:pPr>
              <a:buClr>
                <a:schemeClr val="dk1"/>
              </a:buClr>
              <a:buSzPts val="1100"/>
            </a:pPr>
            <a:r>
              <a:rPr lang="en-IN" sz="2800" dirty="0">
                <a:latin typeface="Times New Roman" pitchFamily="18" charset="0"/>
                <a:cs typeface="Times New Roman" pitchFamily="18" charset="0"/>
              </a:rPr>
              <a:t>– In the long run is not to bad compared to agricultural and municipal use.</a:t>
            </a:r>
            <a:endParaRPr sz="2800" dirty="0">
              <a:latin typeface="Times New Roman" pitchFamily="18" charset="0"/>
              <a:cs typeface="Times New Roman" pitchFamily="18" charset="0"/>
            </a:endParaRPr>
          </a:p>
          <a:p>
            <a:pPr>
              <a:buClr>
                <a:schemeClr val="dk1"/>
              </a:buClr>
              <a:buSzPts val="1100"/>
            </a:pPr>
            <a:r>
              <a:rPr lang="en-IN" sz="2800" dirty="0">
                <a:latin typeface="Times New Roman" pitchFamily="18" charset="0"/>
                <a:cs typeface="Times New Roman" pitchFamily="18" charset="0"/>
              </a:rPr>
              <a:t>– Only 1% - 8% of total water use</a:t>
            </a:r>
            <a:endParaRPr sz="2800" dirty="0">
              <a:latin typeface="Times New Roman" pitchFamily="18" charset="0"/>
              <a:cs typeface="Times New Roman" pitchFamily="18" charset="0"/>
            </a:endParaRPr>
          </a:p>
          <a:p>
            <a:endParaRPr sz="2400" dirty="0">
              <a:solidFill>
                <a:srgbClr val="F3F3F3"/>
              </a:solidFill>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p:nvPr/>
        </p:nvSpPr>
        <p:spPr>
          <a:xfrm>
            <a:off x="1775520" y="476672"/>
            <a:ext cx="7679700" cy="1374900"/>
          </a:xfrm>
          <a:prstGeom prst="rect">
            <a:avLst/>
          </a:prstGeom>
          <a:noFill/>
          <a:ln>
            <a:noFill/>
          </a:ln>
        </p:spPr>
        <p:txBody>
          <a:bodyPr spcFirstLastPara="1" wrap="square" lIns="91425" tIns="91425" rIns="91425" bIns="91425" anchor="t" anchorCtr="0">
            <a:noAutofit/>
          </a:bodyPr>
          <a:lstStyle/>
          <a:p>
            <a:pPr algn="ctr"/>
            <a:r>
              <a:rPr lang="en-IN" sz="4000" b="1" u="sng" dirty="0">
                <a:latin typeface="Times New Roman" pitchFamily="18" charset="0"/>
                <a:cs typeface="Times New Roman" pitchFamily="18" charset="0"/>
              </a:rPr>
              <a:t>Wildlife Impacts</a:t>
            </a:r>
            <a:endParaRPr sz="4000" b="1" u="sng" dirty="0">
              <a:latin typeface="Times New Roman" pitchFamily="18" charset="0"/>
              <a:cs typeface="Times New Roman" pitchFamily="18" charset="0"/>
            </a:endParaRPr>
          </a:p>
        </p:txBody>
      </p:sp>
      <p:sp>
        <p:nvSpPr>
          <p:cNvPr id="195" name="Google Shape;195;p30"/>
          <p:cNvSpPr txBox="1"/>
          <p:nvPr/>
        </p:nvSpPr>
        <p:spPr>
          <a:xfrm>
            <a:off x="331076" y="1769800"/>
            <a:ext cx="11083158" cy="4392900"/>
          </a:xfrm>
          <a:prstGeom prst="rect">
            <a:avLst/>
          </a:prstGeom>
          <a:noFill/>
          <a:ln>
            <a:noFill/>
          </a:ln>
        </p:spPr>
        <p:txBody>
          <a:bodyPr spcFirstLastPara="1" wrap="square" lIns="91425" tIns="91425" rIns="91425" bIns="91425" anchor="t" anchorCtr="0">
            <a:noAutofit/>
          </a:bodyPr>
          <a:lstStyle/>
          <a:p>
            <a:pPr algn="just">
              <a:buFont typeface="Arial" pitchFamily="34" charset="0"/>
              <a:buChar char="•"/>
            </a:pPr>
            <a:r>
              <a:rPr lang="en-IN" sz="2800" dirty="0">
                <a:latin typeface="Times New Roman" pitchFamily="18" charset="0"/>
                <a:cs typeface="Times New Roman" pitchFamily="18" charset="0"/>
              </a:rPr>
              <a:t>Gas development can adversely </a:t>
            </a:r>
          </a:p>
          <a:p>
            <a:pPr algn="just"/>
            <a:r>
              <a:rPr lang="en-IN" sz="2800" dirty="0">
                <a:latin typeface="Times New Roman" pitchFamily="18" charset="0"/>
                <a:cs typeface="Times New Roman" pitchFamily="18" charset="0"/>
              </a:rPr>
              <a:t>affect animal habitat and wildlife.</a:t>
            </a:r>
          </a:p>
          <a:p>
            <a:pPr algn="just">
              <a:buFont typeface="Arial" pitchFamily="34" charset="0"/>
              <a:buChar char="•"/>
            </a:pPr>
            <a:r>
              <a:rPr lang="en-IN" sz="2800" dirty="0">
                <a:latin typeface="Times New Roman" pitchFamily="18" charset="0"/>
                <a:cs typeface="Times New Roman" pitchFamily="18" charset="0"/>
              </a:rPr>
              <a:t> They can drill underneath areas </a:t>
            </a:r>
          </a:p>
          <a:p>
            <a:pPr algn="just"/>
            <a:r>
              <a:rPr lang="en-IN" sz="2800" dirty="0">
                <a:latin typeface="Times New Roman" pitchFamily="18" charset="0"/>
                <a:cs typeface="Times New Roman" pitchFamily="18" charset="0"/>
              </a:rPr>
              <a:t>Like wetlands to reduce wildlife</a:t>
            </a:r>
          </a:p>
          <a:p>
            <a:pPr algn="just"/>
            <a:r>
              <a:rPr lang="en-IN" sz="2800" dirty="0">
                <a:latin typeface="Times New Roman" pitchFamily="18" charset="0"/>
                <a:cs typeface="Times New Roman" pitchFamily="18" charset="0"/>
              </a:rPr>
              <a:t> disturbances.</a:t>
            </a:r>
            <a:endParaRPr sz="2800" dirty="0">
              <a:latin typeface="Times New Roman" pitchFamily="18" charset="0"/>
              <a:cs typeface="Times New Roman" pitchFamily="18" charset="0"/>
            </a:endParaRPr>
          </a:p>
        </p:txBody>
      </p:sp>
      <p:pic>
        <p:nvPicPr>
          <p:cNvPr id="196" name="Google Shape;196;p30"/>
          <p:cNvPicPr preferRelativeResize="0"/>
          <p:nvPr/>
        </p:nvPicPr>
        <p:blipFill>
          <a:blip r:embed="rId3" cstate="print">
            <a:alphaModFix/>
          </a:blip>
          <a:stretch>
            <a:fillRect/>
          </a:stretch>
        </p:blipFill>
        <p:spPr>
          <a:xfrm>
            <a:off x="6321536" y="1844825"/>
            <a:ext cx="5539388" cy="4317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p:nvPr/>
        </p:nvSpPr>
        <p:spPr>
          <a:xfrm>
            <a:off x="2135560" y="620689"/>
            <a:ext cx="7632300" cy="1037133"/>
          </a:xfrm>
          <a:prstGeom prst="rect">
            <a:avLst/>
          </a:prstGeom>
          <a:noFill/>
          <a:ln>
            <a:noFill/>
          </a:ln>
        </p:spPr>
        <p:txBody>
          <a:bodyPr spcFirstLastPara="1" wrap="square" lIns="91425" tIns="91425" rIns="91425" bIns="91425" anchor="t" anchorCtr="0">
            <a:noAutofit/>
          </a:bodyPr>
          <a:lstStyle/>
          <a:p>
            <a:pPr algn="ctr"/>
            <a:r>
              <a:rPr lang="en-IN" sz="4000" b="1" u="sng" dirty="0">
                <a:latin typeface="Times New Roman" pitchFamily="18" charset="0"/>
                <a:cs typeface="Times New Roman" pitchFamily="18" charset="0"/>
              </a:rPr>
              <a:t>Community Impacts</a:t>
            </a:r>
            <a:endParaRPr sz="4000" b="1" u="sng" dirty="0">
              <a:latin typeface="Times New Roman" pitchFamily="18" charset="0"/>
              <a:cs typeface="Times New Roman" pitchFamily="18" charset="0"/>
            </a:endParaRPr>
          </a:p>
        </p:txBody>
      </p:sp>
      <p:sp>
        <p:nvSpPr>
          <p:cNvPr id="202" name="Google Shape;202;p31"/>
          <p:cNvSpPr txBox="1"/>
          <p:nvPr/>
        </p:nvSpPr>
        <p:spPr>
          <a:xfrm>
            <a:off x="299545" y="1738200"/>
            <a:ext cx="9757455" cy="4566600"/>
          </a:xfrm>
          <a:prstGeom prst="rect">
            <a:avLst/>
          </a:prstGeom>
          <a:noFill/>
          <a:ln>
            <a:noFill/>
          </a:ln>
        </p:spPr>
        <p:txBody>
          <a:bodyPr spcFirstLastPara="1" wrap="square" lIns="91425" tIns="91425" rIns="91425" bIns="91425" anchor="t" anchorCtr="0">
            <a:noAutofit/>
          </a:bodyPr>
          <a:lstStyle/>
          <a:p>
            <a:pPr algn="just">
              <a:buClr>
                <a:schemeClr val="dk1"/>
              </a:buClr>
              <a:buSzPts val="1100"/>
            </a:pPr>
            <a:r>
              <a:rPr lang="en-IN" sz="2800" dirty="0">
                <a:latin typeface="Times New Roman" pitchFamily="18" charset="0"/>
                <a:cs typeface="Times New Roman" pitchFamily="18" charset="0"/>
              </a:rPr>
              <a:t>• </a:t>
            </a:r>
            <a:r>
              <a:rPr lang="en-IN" sz="3200" dirty="0">
                <a:latin typeface="Times New Roman" pitchFamily="18" charset="0"/>
                <a:cs typeface="Times New Roman" pitchFamily="18" charset="0"/>
              </a:rPr>
              <a:t>There are certain Community issues that can arise</a:t>
            </a:r>
            <a:endParaRPr sz="3200" dirty="0">
              <a:latin typeface="Times New Roman" pitchFamily="18" charset="0"/>
              <a:cs typeface="Times New Roman" pitchFamily="18" charset="0"/>
            </a:endParaRPr>
          </a:p>
          <a:p>
            <a:pPr algn="just">
              <a:buClr>
                <a:schemeClr val="dk1"/>
              </a:buClr>
              <a:buSzPts val="1100"/>
            </a:pPr>
            <a:r>
              <a:rPr lang="en-IN" sz="3200" dirty="0">
                <a:latin typeface="Times New Roman" pitchFamily="18" charset="0"/>
                <a:cs typeface="Times New Roman" pitchFamily="18" charset="0"/>
              </a:rPr>
              <a:t>– Damage to roads</a:t>
            </a:r>
            <a:endParaRPr sz="3200" dirty="0">
              <a:latin typeface="Times New Roman" pitchFamily="18" charset="0"/>
              <a:cs typeface="Times New Roman" pitchFamily="18" charset="0"/>
            </a:endParaRPr>
          </a:p>
          <a:p>
            <a:pPr algn="just">
              <a:buClr>
                <a:schemeClr val="dk1"/>
              </a:buClr>
              <a:buSzPts val="1100"/>
            </a:pPr>
            <a:r>
              <a:rPr lang="en-IN" sz="3200" dirty="0">
                <a:latin typeface="Times New Roman" pitchFamily="18" charset="0"/>
                <a:cs typeface="Times New Roman" pitchFamily="18" charset="0"/>
              </a:rPr>
              <a:t>– Traffic congestion</a:t>
            </a:r>
            <a:endParaRPr sz="3200" dirty="0">
              <a:latin typeface="Times New Roman" pitchFamily="18" charset="0"/>
              <a:cs typeface="Times New Roman" pitchFamily="18" charset="0"/>
            </a:endParaRPr>
          </a:p>
          <a:p>
            <a:pPr algn="just">
              <a:buClr>
                <a:schemeClr val="dk1"/>
              </a:buClr>
              <a:buSzPts val="1100"/>
            </a:pPr>
            <a:r>
              <a:rPr lang="en-IN" sz="3200" dirty="0">
                <a:latin typeface="Times New Roman" pitchFamily="18" charset="0"/>
                <a:cs typeface="Times New Roman" pitchFamily="18" charset="0"/>
              </a:rPr>
              <a:t>– Noise</a:t>
            </a:r>
            <a:endParaRPr sz="3200" dirty="0">
              <a:latin typeface="Times New Roman" pitchFamily="18" charset="0"/>
              <a:cs typeface="Times New Roman" pitchFamily="18" charset="0"/>
            </a:endParaRPr>
          </a:p>
          <a:p>
            <a:pPr algn="just">
              <a:buClr>
                <a:schemeClr val="dk1"/>
              </a:buClr>
              <a:buSzPts val="1100"/>
            </a:pPr>
            <a:r>
              <a:rPr lang="en-IN" sz="3200" dirty="0">
                <a:latin typeface="Times New Roman" pitchFamily="18" charset="0"/>
                <a:cs typeface="Times New Roman" pitchFamily="18" charset="0"/>
              </a:rPr>
              <a:t>– Dust</a:t>
            </a:r>
            <a:endParaRPr sz="3200" dirty="0">
              <a:latin typeface="Times New Roman" pitchFamily="18" charset="0"/>
              <a:cs typeface="Times New Roman" pitchFamily="18" charset="0"/>
            </a:endParaRPr>
          </a:p>
          <a:p>
            <a:pPr algn="just">
              <a:buClr>
                <a:schemeClr val="dk1"/>
              </a:buClr>
              <a:buSzPts val="1100"/>
            </a:pPr>
            <a:r>
              <a:rPr lang="en-IN" sz="3200" dirty="0">
                <a:latin typeface="Times New Roman" pitchFamily="18" charset="0"/>
                <a:cs typeface="Times New Roman" pitchFamily="18" charset="0"/>
              </a:rPr>
              <a:t>• It takes intense planning to ensure that these factors have the smallest impact possible</a:t>
            </a:r>
            <a:endParaRPr sz="3200" dirty="0">
              <a:latin typeface="Times New Roman" pitchFamily="18" charset="0"/>
              <a:cs typeface="Times New Roman" pitchFamily="18" charset="0"/>
            </a:endParaRPr>
          </a:p>
          <a:p>
            <a:pPr algn="just"/>
            <a:endParaRPr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8980" y="51584"/>
            <a:ext cx="7200800" cy="707886"/>
          </a:xfrm>
          <a:prstGeom prst="rect">
            <a:avLst/>
          </a:prstGeom>
          <a:noFill/>
        </p:spPr>
        <p:txBody>
          <a:bodyPr wrap="square" rtlCol="0">
            <a:spAutoFit/>
          </a:bodyPr>
          <a:lstStyle/>
          <a:p>
            <a:pPr algn="ctr"/>
            <a:r>
              <a:rPr lang="en-IN" sz="4000" b="1" u="sng" dirty="0">
                <a:latin typeface="Times New Roman" pitchFamily="18" charset="0"/>
                <a:cs typeface="Times New Roman" pitchFamily="18" charset="0"/>
              </a:rPr>
              <a:t>What is Shale Gas?</a:t>
            </a:r>
          </a:p>
        </p:txBody>
      </p:sp>
      <p:sp>
        <p:nvSpPr>
          <p:cNvPr id="4" name="TextBox 3"/>
          <p:cNvSpPr txBox="1"/>
          <p:nvPr/>
        </p:nvSpPr>
        <p:spPr>
          <a:xfrm>
            <a:off x="220716" y="1112550"/>
            <a:ext cx="11761077" cy="5693866"/>
          </a:xfrm>
          <a:prstGeom prst="rect">
            <a:avLst/>
          </a:prstGeom>
          <a:noFill/>
        </p:spPr>
        <p:txBody>
          <a:bodyPr wrap="square" rtlCol="0">
            <a:spAutoFit/>
          </a:bodyPr>
          <a:lstStyle/>
          <a:p>
            <a:pPr algn="just">
              <a:buFont typeface="Arial" pitchFamily="34" charset="0"/>
              <a:buChar char="•"/>
            </a:pPr>
            <a:r>
              <a:rPr lang="en-IN" sz="2800" dirty="0">
                <a:latin typeface="Times New Roman" pitchFamily="18" charset="0"/>
                <a:cs typeface="Times New Roman" pitchFamily="18" charset="0"/>
              </a:rPr>
              <a:t>Shale gas is a natural gas that is found trapped within shale formations.</a:t>
            </a:r>
            <a:r>
              <a:rPr lang="en-IN" sz="2800" baseline="30000" dirty="0">
                <a:latin typeface="Times New Roman" pitchFamily="18" charset="0"/>
                <a:cs typeface="Times New Roman" pitchFamily="18" charset="0"/>
              </a:rPr>
              <a:t> </a:t>
            </a:r>
            <a:r>
              <a:rPr lang="en-IN" sz="2800" dirty="0">
                <a:latin typeface="Times New Roman" pitchFamily="18" charset="0"/>
                <a:cs typeface="Times New Roman" pitchFamily="18" charset="0"/>
              </a:rPr>
              <a:t>Shale gas has become an increasingly important source of natural gas in the United States since the start of this century, and interest has spread to potential gas shales in the rest of the world. </a:t>
            </a:r>
          </a:p>
          <a:p>
            <a:pPr algn="just">
              <a:buFont typeface="Arial" pitchFamily="34" charset="0"/>
              <a:buChar char="•"/>
            </a:pPr>
            <a:r>
              <a:rPr lang="en-IN" sz="2800" dirty="0">
                <a:latin typeface="Times New Roman" pitchFamily="18" charset="0"/>
                <a:cs typeface="Times New Roman" pitchFamily="18" charset="0"/>
              </a:rPr>
              <a:t>In 2000 shale gas provided only 1% of U.S. natural gas production; by 2010 it was over 20% and the U.S. government's Energy Information Administration predicts that by 2035, 46% of the United States' natural gas supply will come from shale gas.</a:t>
            </a:r>
          </a:p>
          <a:p>
            <a:pPr algn="just">
              <a:buFont typeface="Arial" pitchFamily="34" charset="0"/>
              <a:buChar char="•"/>
            </a:pPr>
            <a:r>
              <a:rPr lang="en-IN" sz="2800" dirty="0">
                <a:latin typeface="Times New Roman" pitchFamily="18" charset="0"/>
                <a:cs typeface="Times New Roman" pitchFamily="18" charset="0"/>
              </a:rPr>
              <a:t>It is a normal natural gas that never “escaped” from source rock.</a:t>
            </a:r>
          </a:p>
          <a:p>
            <a:pPr algn="just">
              <a:buFont typeface="Arial" pitchFamily="34" charset="0"/>
              <a:buChar char="•"/>
            </a:pPr>
            <a:r>
              <a:rPr lang="en-IN" sz="2800" dirty="0">
                <a:latin typeface="Times New Roman" pitchFamily="18" charset="0"/>
                <a:cs typeface="Times New Roman" pitchFamily="18" charset="0"/>
              </a:rPr>
              <a:t>It is trapped in nanometre sized pores present in brittle rock.</a:t>
            </a:r>
          </a:p>
          <a:p>
            <a:pPr algn="just">
              <a:buFont typeface="Arial" pitchFamily="34" charset="0"/>
              <a:buChar char="•"/>
            </a:pPr>
            <a:r>
              <a:rPr lang="en-IN" sz="2800" dirty="0">
                <a:latin typeface="Times New Roman" pitchFamily="18" charset="0"/>
                <a:cs typeface="Times New Roman" pitchFamily="18" charset="0"/>
              </a:rPr>
              <a:t>It is called “unconventional” because of the way the gas is trapped.</a:t>
            </a:r>
          </a:p>
          <a:p>
            <a:pPr algn="just">
              <a:buFont typeface="Arial" pitchFamily="34" charset="0"/>
              <a:buChar char="•"/>
            </a:pPr>
            <a:r>
              <a:rPr lang="en-IN" sz="2800" dirty="0">
                <a:latin typeface="Times New Roman" pitchFamily="18" charset="0"/>
                <a:cs typeface="Times New Roman" pitchFamily="18" charset="0"/>
              </a:rPr>
              <a:t>It needs to be fractured to get released.</a:t>
            </a:r>
          </a:p>
          <a:p>
            <a:pPr algn="just">
              <a:buFont typeface="Arial" pitchFamily="34" charset="0"/>
              <a:buChar char="•"/>
            </a:pPr>
            <a:r>
              <a:rPr lang="en-IN" sz="2800" dirty="0">
                <a:latin typeface="Times New Roman" pitchFamily="18" charset="0"/>
                <a:cs typeface="Times New Roman" pitchFamily="18" charset="0"/>
              </a:rPr>
              <a:t>It has large global availability.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p:nvPr/>
        </p:nvSpPr>
        <p:spPr>
          <a:xfrm>
            <a:off x="2250875" y="426650"/>
            <a:ext cx="7885200" cy="986126"/>
          </a:xfrm>
          <a:prstGeom prst="rect">
            <a:avLst/>
          </a:prstGeom>
          <a:noFill/>
          <a:ln>
            <a:noFill/>
          </a:ln>
        </p:spPr>
        <p:txBody>
          <a:bodyPr spcFirstLastPara="1" wrap="square" lIns="91425" tIns="91425" rIns="91425" bIns="91425" anchor="t" anchorCtr="0">
            <a:noAutofit/>
          </a:bodyPr>
          <a:lstStyle/>
          <a:p>
            <a:pPr algn="ctr"/>
            <a:r>
              <a:rPr lang="en-IN" sz="4000" b="1" u="sng" dirty="0">
                <a:latin typeface="Times New Roman" pitchFamily="18" charset="0"/>
                <a:cs typeface="Times New Roman" pitchFamily="18" charset="0"/>
              </a:rPr>
              <a:t>Surface Disturbances</a:t>
            </a:r>
            <a:endParaRPr sz="4000" b="1" u="sng" dirty="0">
              <a:latin typeface="Times New Roman" pitchFamily="18" charset="0"/>
              <a:cs typeface="Times New Roman" pitchFamily="18" charset="0"/>
            </a:endParaRPr>
          </a:p>
        </p:txBody>
      </p:sp>
      <p:sp>
        <p:nvSpPr>
          <p:cNvPr id="208" name="Google Shape;208;p32"/>
          <p:cNvSpPr txBox="1"/>
          <p:nvPr/>
        </p:nvSpPr>
        <p:spPr>
          <a:xfrm>
            <a:off x="2551125" y="1927825"/>
            <a:ext cx="3192000" cy="2907600"/>
          </a:xfrm>
          <a:prstGeom prst="rect">
            <a:avLst/>
          </a:prstGeom>
          <a:noFill/>
          <a:ln>
            <a:noFill/>
          </a:ln>
        </p:spPr>
        <p:txBody>
          <a:bodyPr spcFirstLastPara="1" wrap="square" lIns="91425" tIns="91425" rIns="91425" bIns="91425" anchor="t" anchorCtr="0">
            <a:noAutofit/>
          </a:bodyPr>
          <a:lstStyle/>
          <a:p>
            <a:endParaRPr dirty="0"/>
          </a:p>
        </p:txBody>
      </p:sp>
      <p:sp>
        <p:nvSpPr>
          <p:cNvPr id="209" name="Google Shape;209;p32"/>
          <p:cNvSpPr txBox="1"/>
          <p:nvPr/>
        </p:nvSpPr>
        <p:spPr>
          <a:xfrm>
            <a:off x="2703525" y="2080225"/>
            <a:ext cx="3192000" cy="2907600"/>
          </a:xfrm>
          <a:prstGeom prst="rect">
            <a:avLst/>
          </a:prstGeom>
          <a:noFill/>
          <a:ln>
            <a:noFill/>
          </a:ln>
        </p:spPr>
        <p:txBody>
          <a:bodyPr spcFirstLastPara="1" wrap="square" lIns="91425" tIns="91425" rIns="91425" bIns="91425" anchor="t" anchorCtr="0">
            <a:noAutofit/>
          </a:bodyPr>
          <a:lstStyle/>
          <a:p>
            <a:endParaRPr dirty="0"/>
          </a:p>
        </p:txBody>
      </p:sp>
      <p:sp>
        <p:nvSpPr>
          <p:cNvPr id="210" name="Google Shape;210;p32"/>
          <p:cNvSpPr txBox="1"/>
          <p:nvPr/>
        </p:nvSpPr>
        <p:spPr>
          <a:xfrm>
            <a:off x="283778" y="1553150"/>
            <a:ext cx="5812221" cy="44040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IN" sz="2800" dirty="0">
                <a:latin typeface="Times New Roman" pitchFamily="18" charset="0"/>
                <a:cs typeface="Times New Roman" pitchFamily="18" charset="0"/>
              </a:rPr>
              <a:t>Vertical wells can require up to 40 acres per well or 16 wells per square mile whereas Horizontal wells take up much less space and are more efficient.</a:t>
            </a:r>
            <a:endParaRPr sz="2800" dirty="0">
              <a:latin typeface="Times New Roman" pitchFamily="18" charset="0"/>
              <a:cs typeface="Times New Roman" pitchFamily="18" charset="0"/>
            </a:endParaRPr>
          </a:p>
        </p:txBody>
      </p:sp>
      <p:pic>
        <p:nvPicPr>
          <p:cNvPr id="211" name="Google Shape;211;p32"/>
          <p:cNvPicPr preferRelativeResize="0"/>
          <p:nvPr/>
        </p:nvPicPr>
        <p:blipFill>
          <a:blip r:embed="rId3" cstate="print">
            <a:alphaModFix/>
          </a:blip>
          <a:stretch>
            <a:fillRect/>
          </a:stretch>
        </p:blipFill>
        <p:spPr>
          <a:xfrm>
            <a:off x="6388806" y="1553150"/>
            <a:ext cx="5159096" cy="3978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5560" y="764704"/>
            <a:ext cx="7056784" cy="707886"/>
          </a:xfrm>
          <a:prstGeom prst="rect">
            <a:avLst/>
          </a:prstGeom>
          <a:noFill/>
        </p:spPr>
        <p:txBody>
          <a:bodyPr wrap="square" rtlCol="0">
            <a:spAutoFit/>
          </a:bodyPr>
          <a:lstStyle/>
          <a:p>
            <a:pPr algn="ctr"/>
            <a:r>
              <a:rPr lang="en-IN" sz="4000" b="1" u="sng" dirty="0">
                <a:latin typeface="Times New Roman" pitchFamily="18" charset="0"/>
                <a:cs typeface="Times New Roman" pitchFamily="18" charset="0"/>
              </a:rPr>
              <a:t>Supporting Evidence</a:t>
            </a:r>
          </a:p>
        </p:txBody>
      </p:sp>
      <p:sp>
        <p:nvSpPr>
          <p:cNvPr id="3" name="TextBox 2"/>
          <p:cNvSpPr txBox="1"/>
          <p:nvPr/>
        </p:nvSpPr>
        <p:spPr>
          <a:xfrm>
            <a:off x="362607" y="2060848"/>
            <a:ext cx="11335407" cy="4524315"/>
          </a:xfrm>
          <a:prstGeom prst="rect">
            <a:avLst/>
          </a:prstGeom>
          <a:noFill/>
        </p:spPr>
        <p:txBody>
          <a:bodyPr wrap="square" rtlCol="0">
            <a:spAutoFit/>
          </a:bodyPr>
          <a:lstStyle/>
          <a:p>
            <a:pPr algn="just">
              <a:buFont typeface="Arial" pitchFamily="34" charset="0"/>
              <a:buChar char="•"/>
            </a:pPr>
            <a:r>
              <a:rPr lang="en-IN" sz="3200" dirty="0">
                <a:latin typeface="Times New Roman" pitchFamily="18" charset="0"/>
                <a:cs typeface="Times New Roman" pitchFamily="18" charset="0"/>
              </a:rPr>
              <a:t> It has large global availability.</a:t>
            </a:r>
          </a:p>
          <a:p>
            <a:pPr algn="just">
              <a:buFont typeface="Arial" pitchFamily="34" charset="0"/>
              <a:buChar char="•"/>
            </a:pPr>
            <a:r>
              <a:rPr lang="en-IN" sz="3200" dirty="0">
                <a:latin typeface="Times New Roman" pitchFamily="18" charset="0"/>
                <a:cs typeface="Times New Roman" pitchFamily="18" charset="0"/>
              </a:rPr>
              <a:t> Shale rocks not only contain shale gas but they also contain petroleum and natural gas in certain amount which further leads to increase in overall production of natural fuel.</a:t>
            </a:r>
          </a:p>
          <a:p>
            <a:pPr algn="just">
              <a:buFont typeface="Arial" pitchFamily="34" charset="0"/>
              <a:buChar char="•"/>
            </a:pPr>
            <a:r>
              <a:rPr lang="en-IN" sz="3200" dirty="0">
                <a:latin typeface="Times New Roman" pitchFamily="18" charset="0"/>
                <a:cs typeface="Times New Roman" pitchFamily="18" charset="0"/>
              </a:rPr>
              <a:t> It is cleaner than other fossil fuels as it leads to lesser carbon emissions.</a:t>
            </a:r>
          </a:p>
          <a:p>
            <a:pPr algn="just">
              <a:buFont typeface="Arial" pitchFamily="34" charset="0"/>
              <a:buChar char="•"/>
            </a:pPr>
            <a:r>
              <a:rPr lang="en-IN" sz="3200" dirty="0">
                <a:latin typeface="Times New Roman" pitchFamily="18" charset="0"/>
                <a:cs typeface="Times New Roman" pitchFamily="18" charset="0"/>
              </a:rPr>
              <a:t> It is an economic source of energy.</a:t>
            </a:r>
          </a:p>
          <a:p>
            <a:pPr algn="just">
              <a:buFont typeface="Arial" pitchFamily="34" charset="0"/>
              <a:buChar char="•"/>
            </a:pPr>
            <a:r>
              <a:rPr lang="en-IN" sz="3200" dirty="0">
                <a:latin typeface="Times New Roman" pitchFamily="18" charset="0"/>
                <a:cs typeface="Times New Roman" pitchFamily="18" charset="0"/>
              </a:rPr>
              <a:t> It has low maintenance costs.</a:t>
            </a:r>
          </a:p>
          <a:p>
            <a:pPr algn="just">
              <a:buFont typeface="Arial" pitchFamily="34" charset="0"/>
              <a:buChar char="•"/>
            </a:pPr>
            <a:r>
              <a:rPr lang="en-IN" sz="3200" dirty="0">
                <a:latin typeface="Times New Roman" pitchFamily="18" charset="0"/>
                <a:cs typeface="Times New Roman" pitchFamily="18" charset="0"/>
              </a:rPr>
              <a:t> It is environment friendly.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CB8AD4A-BF59-4EB6-82BB-EDF36770BB6A}"/>
              </a:ext>
            </a:extLst>
          </p:cNvPr>
          <p:cNvGraphicFramePr/>
          <p:nvPr>
            <p:extLst>
              <p:ext uri="{D42A27DB-BD31-4B8C-83A1-F6EECF244321}">
                <p14:modId xmlns:p14="http://schemas.microsoft.com/office/powerpoint/2010/main" val="2843084641"/>
              </p:ext>
            </p:extLst>
          </p:nvPr>
        </p:nvGraphicFramePr>
        <p:xfrm>
          <a:off x="846992" y="1283676"/>
          <a:ext cx="10498016" cy="5698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DC881EC-4FA0-461B-85C7-90F0604AB6EF}"/>
              </a:ext>
            </a:extLst>
          </p:cNvPr>
          <p:cNvSpPr txBox="1"/>
          <p:nvPr/>
        </p:nvSpPr>
        <p:spPr>
          <a:xfrm>
            <a:off x="1899138" y="320080"/>
            <a:ext cx="9214339" cy="707886"/>
          </a:xfrm>
          <a:prstGeom prst="rect">
            <a:avLst/>
          </a:prstGeom>
          <a:noFill/>
        </p:spPr>
        <p:txBody>
          <a:bodyPr wrap="square" rtlCol="0">
            <a:spAutoFit/>
          </a:bodyPr>
          <a:lstStyle/>
          <a:p>
            <a:pPr algn="ctr"/>
            <a:r>
              <a:rPr lang="en-IN" sz="4000" b="1" u="sng" dirty="0">
                <a:latin typeface="Times New Roman" pitchFamily="18" charset="0"/>
                <a:cs typeface="Times New Roman" pitchFamily="18" charset="0"/>
              </a:rPr>
              <a:t>Applications</a:t>
            </a:r>
          </a:p>
        </p:txBody>
      </p:sp>
    </p:spTree>
    <p:extLst>
      <p:ext uri="{BB962C8B-B14F-4D97-AF65-F5344CB8AC3E}">
        <p14:creationId xmlns:p14="http://schemas.microsoft.com/office/powerpoint/2010/main" val="1429968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35117"/>
          </a:xfrm>
        </p:spPr>
        <p:style>
          <a:lnRef idx="0">
            <a:scrgbClr r="0" g="0" b="0"/>
          </a:lnRef>
          <a:fillRef idx="1001">
            <a:schemeClr val="lt1"/>
          </a:fillRef>
          <a:effectRef idx="0">
            <a:scrgbClr r="0" g="0" b="0"/>
          </a:effectRef>
          <a:fontRef idx="major"/>
        </p:style>
        <p:txBody>
          <a:bodyPr>
            <a:normAutofit/>
          </a:bodyPr>
          <a:lstStyle/>
          <a:p>
            <a:pPr algn="ctr"/>
            <a:r>
              <a:rPr sz="4000" b="1" u="sng" dirty="0">
                <a:latin typeface="Times New Roman" pitchFamily="18" charset="0"/>
                <a:cs typeface="Times New Roman" pitchFamily="18" charset="0"/>
              </a:rPr>
              <a:t>C</a:t>
            </a:r>
            <a:r>
              <a:rPr lang="en-US" sz="4000" b="1" u="sng" dirty="0">
                <a:latin typeface="Times New Roman" pitchFamily="18" charset="0"/>
                <a:cs typeface="Times New Roman" pitchFamily="18" charset="0"/>
              </a:rPr>
              <a:t>onclusion</a:t>
            </a:r>
          </a:p>
        </p:txBody>
      </p:sp>
      <p:sp>
        <p:nvSpPr>
          <p:cNvPr id="5" name="Content Placeholder 4"/>
          <p:cNvSpPr>
            <a:spLocks noGrp="1"/>
          </p:cNvSpPr>
          <p:nvPr>
            <p:ph idx="1"/>
          </p:nvPr>
        </p:nvSpPr>
        <p:spPr>
          <a:xfrm>
            <a:off x="220717" y="1135117"/>
            <a:ext cx="11776842" cy="5549462"/>
          </a:xfrm>
          <a:noFill/>
        </p:spPr>
        <p:txBody>
          <a:bodyPr>
            <a:noAutofit/>
          </a:bodyPr>
          <a:lstStyle/>
          <a:p>
            <a:pPr>
              <a:buClrTx/>
              <a:buSzPct val="80000"/>
              <a:buFont typeface="Arial" pitchFamily="34" charset="0"/>
              <a:buChar char="•"/>
            </a:pPr>
            <a:r>
              <a:rPr lang="en-US" dirty="0">
                <a:latin typeface="Times New Roman" pitchFamily="18" charset="0"/>
                <a:cs typeface="Times New Roman" pitchFamily="18" charset="0"/>
              </a:rPr>
              <a:t>As we are running out of sources of natural fuel, we can see shale gas as an efficient source of fuel for the present as well as the future generations.</a:t>
            </a:r>
          </a:p>
          <a:p>
            <a:pPr>
              <a:buClrTx/>
              <a:buSzPct val="80000"/>
              <a:buFont typeface="Arial" pitchFamily="34" charset="0"/>
              <a:buChar char="•"/>
            </a:pPr>
            <a:r>
              <a:rPr lang="en-US" dirty="0">
                <a:latin typeface="Times New Roman" pitchFamily="18" charset="0"/>
                <a:cs typeface="Times New Roman" pitchFamily="18" charset="0"/>
              </a:rPr>
              <a:t>As of now, researches are going on in India to find out more shale gas reserves.</a:t>
            </a:r>
          </a:p>
          <a:p>
            <a:pPr>
              <a:buClrTx/>
              <a:buSzPct val="80000"/>
              <a:buFont typeface="Arial" pitchFamily="34" charset="0"/>
              <a:buChar char="•"/>
            </a:pPr>
            <a:r>
              <a:rPr lang="en-US" dirty="0">
                <a:latin typeface="Times New Roman" pitchFamily="18" charset="0"/>
                <a:cs typeface="Times New Roman" pitchFamily="18" charset="0"/>
              </a:rPr>
              <a:t>Unconventional reservoirs are required to be evaluated by collection of more data by initiating Pilot Projects in Shale Gas as earliest as possible</a:t>
            </a:r>
          </a:p>
          <a:p>
            <a:pPr>
              <a:buClrTx/>
              <a:buSzPct val="80000"/>
              <a:buFont typeface="Arial" pitchFamily="34" charset="0"/>
              <a:buChar char="•"/>
            </a:pPr>
            <a:r>
              <a:rPr lang="en-US" dirty="0">
                <a:latin typeface="Times New Roman" pitchFamily="18" charset="0"/>
                <a:cs typeface="Times New Roman" pitchFamily="18" charset="0"/>
              </a:rPr>
              <a:t>More work is undergoing in the field of shale gas in order to develop more efficient and low cost techniques for the extraction of shale gas.</a:t>
            </a:r>
          </a:p>
          <a:p>
            <a:pPr>
              <a:buFont typeface="Arial" pitchFamily="34" charset="0"/>
              <a:buChar char="•"/>
            </a:pPr>
            <a:r>
              <a:rPr lang="en-US" dirty="0">
                <a:latin typeface="Times New Roman" pitchFamily="18" charset="0"/>
                <a:cs typeface="Times New Roman" pitchFamily="18" charset="0"/>
              </a:rPr>
              <a:t>It is an economic way of increasing gas production in India.</a:t>
            </a:r>
          </a:p>
          <a:p>
            <a:pPr>
              <a:buFont typeface="Arial" pitchFamily="34" charset="0"/>
              <a:buChar char="•"/>
            </a:pPr>
            <a:r>
              <a:rPr lang="en-US" dirty="0">
                <a:latin typeface="Times New Roman" pitchFamily="18" charset="0"/>
                <a:cs typeface="Times New Roman" pitchFamily="18" charset="0"/>
              </a:rPr>
              <a:t>If shale gas production is increased in India, India’s dependence for  fuel over other countries can be eliminated and hence can strengthen the Indian economy.</a:t>
            </a:r>
          </a:p>
          <a:p>
            <a:pPr>
              <a:buFont typeface="Arial" pitchFamily="34" charset="0"/>
              <a:buChar char="•"/>
            </a:pPr>
            <a:r>
              <a:rPr lang="en-US" dirty="0">
                <a:latin typeface="Times New Roman" pitchFamily="18" charset="0"/>
                <a:cs typeface="Times New Roman" pitchFamily="18" charset="0"/>
              </a:rPr>
              <a:t>There is a need to undertake more extensive exploration and appraisal activities to better assess the commercial viability of shale gas.</a:t>
            </a:r>
          </a:p>
          <a:p>
            <a:pPr>
              <a:buClrTx/>
              <a:buSzPct val="80000"/>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AD044C-0CA2-4B2C-80D8-F5284B166606}"/>
              </a:ext>
            </a:extLst>
          </p:cNvPr>
          <p:cNvSpPr txBox="1"/>
          <p:nvPr/>
        </p:nvSpPr>
        <p:spPr>
          <a:xfrm>
            <a:off x="1283676" y="316522"/>
            <a:ext cx="7965831" cy="707886"/>
          </a:xfrm>
          <a:prstGeom prst="rect">
            <a:avLst/>
          </a:prstGeom>
          <a:noFill/>
        </p:spPr>
        <p:txBody>
          <a:bodyPr wrap="square" rtlCol="0">
            <a:spAutoFit/>
          </a:bodyPr>
          <a:lstStyle/>
          <a:p>
            <a:pPr algn="ctr"/>
            <a:r>
              <a:rPr lang="en-IN" sz="4000" b="1" dirty="0"/>
              <a:t>         </a:t>
            </a:r>
            <a:r>
              <a:rPr lang="en-IN" sz="4000" b="1" u="sng" dirty="0"/>
              <a:t>REFERENCE</a:t>
            </a:r>
          </a:p>
        </p:txBody>
      </p:sp>
      <p:sp>
        <p:nvSpPr>
          <p:cNvPr id="3" name="TextBox 2">
            <a:extLst>
              <a:ext uri="{FF2B5EF4-FFF2-40B4-BE49-F238E27FC236}">
                <a16:creationId xmlns:a16="http://schemas.microsoft.com/office/drawing/2014/main" id="{4CB31021-D842-4CA2-BC02-D30825551776}"/>
              </a:ext>
            </a:extLst>
          </p:cNvPr>
          <p:cNvSpPr txBox="1"/>
          <p:nvPr/>
        </p:nvSpPr>
        <p:spPr>
          <a:xfrm flipH="1">
            <a:off x="-53925" y="1406768"/>
            <a:ext cx="12245925" cy="4401205"/>
          </a:xfrm>
          <a:prstGeom prst="rect">
            <a:avLst/>
          </a:prstGeom>
          <a:noFill/>
          <a:ln>
            <a:solidFill>
              <a:schemeClr val="tx1"/>
            </a:solidFill>
          </a:ln>
        </p:spPr>
        <p:txBody>
          <a:bodyPr wrap="square" rtlCol="0">
            <a:spAutoFit/>
          </a:bodyPr>
          <a:lstStyle/>
          <a:p>
            <a:r>
              <a:rPr lang="en-IN" sz="2800" dirty="0"/>
              <a:t>[1]Ravinder </a:t>
            </a:r>
            <a:r>
              <a:rPr lang="en-IN" sz="2800" dirty="0" err="1"/>
              <a:t>Arketi</a:t>
            </a:r>
            <a:r>
              <a:rPr lang="en-IN" sz="2800" dirty="0"/>
              <a:t>, </a:t>
            </a:r>
            <a:r>
              <a:rPr lang="en-IN" sz="2800" dirty="0" err="1"/>
              <a:t>Bijaya</a:t>
            </a:r>
            <a:r>
              <a:rPr lang="en-IN" sz="2800" dirty="0"/>
              <a:t> K Behera, </a:t>
            </a:r>
            <a:r>
              <a:rPr lang="en-IN" sz="2800" dirty="0" err="1"/>
              <a:t>Uttam</a:t>
            </a:r>
            <a:r>
              <a:rPr lang="en-IN" sz="2800" dirty="0"/>
              <a:t> Kumar </a:t>
            </a:r>
            <a:r>
              <a:rPr lang="en-IN" sz="2800" dirty="0" err="1"/>
              <a:t>Bhui</a:t>
            </a:r>
            <a:r>
              <a:rPr lang="en-IN" sz="2800" dirty="0"/>
              <a:t> </a:t>
            </a:r>
            <a:r>
              <a:rPr lang="en-IN" sz="2800" i="1" dirty="0"/>
              <a:t>“Shale Gas In India :Opportunity And Challenges</a:t>
            </a:r>
            <a:r>
              <a:rPr lang="en-IN" sz="2800" dirty="0"/>
              <a:t>”volume:4,issue:3 march 2015</a:t>
            </a:r>
          </a:p>
          <a:p>
            <a:r>
              <a:rPr lang="en-IN" sz="2800" dirty="0"/>
              <a:t>[2] V.A. </a:t>
            </a:r>
            <a:r>
              <a:rPr lang="en-IN" sz="2800" dirty="0" err="1"/>
              <a:t>kuuskraa</a:t>
            </a:r>
            <a:r>
              <a:rPr lang="en-IN" sz="2800" dirty="0"/>
              <a:t>, </a:t>
            </a:r>
            <a:r>
              <a:rPr lang="en-IN" sz="2800" dirty="0" err="1"/>
              <a:t>S.H.Stevens</a:t>
            </a:r>
            <a:r>
              <a:rPr lang="en-IN" sz="2800" dirty="0"/>
              <a:t> and </a:t>
            </a:r>
            <a:r>
              <a:rPr lang="en-IN" sz="2800" dirty="0" err="1"/>
              <a:t>K.Moodhe</a:t>
            </a:r>
            <a:r>
              <a:rPr lang="en-IN" sz="2800" dirty="0"/>
              <a:t>  EIA/ARI </a:t>
            </a:r>
            <a:r>
              <a:rPr lang="en-IN" sz="2800" i="1" dirty="0"/>
              <a:t>World Shale Gas And Shale Oil Resource </a:t>
            </a:r>
            <a:r>
              <a:rPr lang="en-IN" sz="2800" i="1" dirty="0" err="1"/>
              <a:t>Assesment</a:t>
            </a:r>
            <a:r>
              <a:rPr lang="en-IN" sz="2800" i="1" dirty="0"/>
              <a:t> </a:t>
            </a:r>
            <a:r>
              <a:rPr lang="en-IN" sz="2800" dirty="0"/>
              <a:t>2013 P XXIV –I </a:t>
            </a:r>
            <a:endParaRPr lang="en-IN" sz="2800" b="0" i="0" dirty="0">
              <a:solidFill>
                <a:srgbClr val="3B3835"/>
              </a:solidFill>
              <a:effectLst/>
              <a:latin typeface="Helvetica Neue"/>
            </a:endParaRPr>
          </a:p>
          <a:p>
            <a:r>
              <a:rPr lang="en-IN" sz="2800" b="0" i="0" dirty="0">
                <a:solidFill>
                  <a:srgbClr val="3B3835"/>
                </a:solidFill>
                <a:effectLst/>
              </a:rPr>
              <a:t>[4] http://www.business-standard.com/india/news/ongc-finds-maiden-shale-gas- reserves-in-</a:t>
            </a:r>
            <a:r>
              <a:rPr lang="en-IN" sz="2800" b="0" i="0" dirty="0" err="1">
                <a:solidFill>
                  <a:srgbClr val="3B3835"/>
                </a:solidFill>
                <a:effectLst/>
              </a:rPr>
              <a:t>india</a:t>
            </a:r>
            <a:r>
              <a:rPr lang="en-IN" sz="2800" b="0" i="0" dirty="0">
                <a:solidFill>
                  <a:srgbClr val="3B3835"/>
                </a:solidFill>
                <a:effectLst/>
              </a:rPr>
              <a:t>/123723/on</a:t>
            </a:r>
          </a:p>
          <a:p>
            <a:r>
              <a:rPr lang="en-IN" sz="2800" dirty="0">
                <a:solidFill>
                  <a:srgbClr val="3B3835"/>
                </a:solidFill>
              </a:rPr>
              <a:t>[5] </a:t>
            </a:r>
            <a:r>
              <a:rPr lang="en-IN" sz="2800" b="0" i="0" dirty="0">
                <a:solidFill>
                  <a:srgbClr val="0563C1"/>
                </a:solidFill>
                <a:effectLst/>
                <a:latin typeface="Helvetica Neue"/>
                <a:hlinkClick r:id="rId2">
                  <a:extLst>
                    <a:ext uri="{A12FA001-AC4F-418D-AE19-62706E023703}">
                      <ahyp:hlinkClr xmlns:ahyp="http://schemas.microsoft.com/office/drawing/2018/hyperlinkcolor" val="tx"/>
                    </a:ext>
                  </a:extLst>
                </a:hlinkClick>
              </a:rPr>
              <a:t>http://www.scientificamerican.com/article.cfm?id=shale-gas-and-hydraulic-fracturing</a:t>
            </a:r>
            <a:endParaRPr lang="en-IN" sz="2800" b="0" i="0" dirty="0">
              <a:solidFill>
                <a:srgbClr val="3B3835"/>
              </a:solidFill>
              <a:effectLst/>
            </a:endParaRPr>
          </a:p>
          <a:p>
            <a:endParaRPr lang="en-IN" sz="2800" b="0" i="0" dirty="0">
              <a:solidFill>
                <a:srgbClr val="3B3835"/>
              </a:solidFill>
              <a:effectLst/>
              <a:latin typeface="Helvetica Neue"/>
            </a:endParaRPr>
          </a:p>
          <a:p>
            <a:endParaRPr lang="en-IN" sz="2800" dirty="0"/>
          </a:p>
        </p:txBody>
      </p:sp>
    </p:spTree>
    <p:extLst>
      <p:ext uri="{BB962C8B-B14F-4D97-AF65-F5344CB8AC3E}">
        <p14:creationId xmlns:p14="http://schemas.microsoft.com/office/powerpoint/2010/main" val="1622700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3632" y="2492896"/>
            <a:ext cx="5976664" cy="923330"/>
          </a:xfrm>
          <a:prstGeom prst="rect">
            <a:avLst/>
          </a:prstGeom>
          <a:noFill/>
        </p:spPr>
        <p:txBody>
          <a:bodyPr wrap="square" rtlCol="0">
            <a:spAutoFit/>
          </a:bodyPr>
          <a:lstStyle/>
          <a:p>
            <a:pPr algn="ctr"/>
            <a:r>
              <a:rPr lang="en-US" sz="5400" b="1" dirty="0">
                <a:latin typeface="Times New Roman" pitchFamily="18" charset="0"/>
                <a:cs typeface="Times New Roman"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12192000" cy="5447645"/>
          </a:xfrm>
          <a:prstGeom prst="rect">
            <a:avLst/>
          </a:prstGeom>
          <a:noFill/>
        </p:spPr>
        <p:txBody>
          <a:bodyPr wrap="square" rtlCol="0">
            <a:spAutoFit/>
          </a:bodyPr>
          <a:lstStyle/>
          <a:p>
            <a:pPr lvl="0" algn="ctr"/>
            <a:r>
              <a:rPr lang="en-US" sz="4000" b="1" u="sng" dirty="0">
                <a:latin typeface="Times New Roman" pitchFamily="18" charset="0"/>
                <a:cs typeface="Times New Roman" pitchFamily="18" charset="0"/>
              </a:rPr>
              <a:t>How is Shale formed?</a:t>
            </a:r>
          </a:p>
          <a:p>
            <a:pPr marL="457200" indent="-457200" algn="just">
              <a:buClr>
                <a:schemeClr val="dk1"/>
              </a:buClr>
              <a:buSzPts val="1100"/>
            </a:pPr>
            <a:endParaRPr lang="en-US" sz="2800" b="1" u="sng" dirty="0">
              <a:latin typeface="Times New Roman" pitchFamily="18" charset="0"/>
              <a:cs typeface="Times New Roman" pitchFamily="18" charset="0"/>
              <a:sym typeface="Trebuchet MS"/>
            </a:endParaRPr>
          </a:p>
          <a:p>
            <a:pPr marL="457200" indent="-457200" algn="just">
              <a:buClr>
                <a:schemeClr val="dk1"/>
              </a:buClr>
              <a:buSzPts val="1100"/>
            </a:pPr>
            <a:r>
              <a:rPr lang="en-US" sz="2800" dirty="0">
                <a:latin typeface="Times New Roman" pitchFamily="18" charset="0"/>
                <a:ea typeface="Trebuchet MS"/>
                <a:cs typeface="Times New Roman" pitchFamily="18" charset="0"/>
                <a:sym typeface="Trebuchet MS"/>
              </a:rPr>
              <a:t>Shale is formed from muddy sediments deposited in </a:t>
            </a:r>
          </a:p>
          <a:p>
            <a:pPr marL="457200" indent="-457200" algn="just">
              <a:buClr>
                <a:schemeClr val="dk1"/>
              </a:buClr>
              <a:buSzPts val="1100"/>
            </a:pPr>
            <a:r>
              <a:rPr lang="en-US" sz="2800" dirty="0">
                <a:latin typeface="Times New Roman" pitchFamily="18" charset="0"/>
                <a:ea typeface="Trebuchet MS"/>
                <a:cs typeface="Times New Roman" pitchFamily="18" charset="0"/>
                <a:sym typeface="Trebuchet MS"/>
              </a:rPr>
              <a:t>seas millions of years ago.</a:t>
            </a:r>
          </a:p>
          <a:p>
            <a:pPr marL="457200" indent="-457200" algn="just"/>
            <a:endParaRPr lang="en-US" sz="2800" dirty="0">
              <a:latin typeface="Times New Roman" pitchFamily="18" charset="0"/>
              <a:ea typeface="Trebuchet MS"/>
              <a:cs typeface="Times New Roman" pitchFamily="18" charset="0"/>
              <a:sym typeface="Trebuchet MS"/>
            </a:endParaRPr>
          </a:p>
          <a:p>
            <a:pPr marL="457200" indent="-457200" algn="just"/>
            <a:r>
              <a:rPr lang="en-US" sz="2800" dirty="0">
                <a:latin typeface="Times New Roman" pitchFamily="18" charset="0"/>
                <a:ea typeface="Trebuchet MS"/>
                <a:cs typeface="Times New Roman" pitchFamily="18" charset="0"/>
                <a:sym typeface="Trebuchet MS"/>
              </a:rPr>
              <a:t>As these sediments were buried, they were heated and </a:t>
            </a:r>
          </a:p>
          <a:p>
            <a:pPr marL="457200" indent="-457200" algn="just"/>
            <a:r>
              <a:rPr lang="en-US" sz="2800" dirty="0">
                <a:latin typeface="Times New Roman" pitchFamily="18" charset="0"/>
                <a:ea typeface="Trebuchet MS"/>
                <a:cs typeface="Times New Roman" pitchFamily="18" charset="0"/>
                <a:sym typeface="Trebuchet MS"/>
              </a:rPr>
              <a:t>turned into rock and the organic matter was converted</a:t>
            </a:r>
          </a:p>
          <a:p>
            <a:pPr marL="457200" indent="-457200" algn="just"/>
            <a:r>
              <a:rPr lang="en-US" sz="2800" dirty="0">
                <a:latin typeface="Times New Roman" pitchFamily="18" charset="0"/>
                <a:ea typeface="Trebuchet MS"/>
                <a:cs typeface="Times New Roman" pitchFamily="18" charset="0"/>
                <a:sym typeface="Trebuchet MS"/>
              </a:rPr>
              <a:t>into oil or gas.</a:t>
            </a:r>
          </a:p>
          <a:p>
            <a:pPr marL="457200" indent="-457200" algn="just"/>
            <a:endParaRPr lang="en-US" sz="2800" dirty="0">
              <a:latin typeface="Times New Roman" pitchFamily="18" charset="0"/>
              <a:ea typeface="Trebuchet MS"/>
              <a:cs typeface="Times New Roman" pitchFamily="18" charset="0"/>
              <a:sym typeface="Trebuchet MS"/>
            </a:endParaRPr>
          </a:p>
          <a:p>
            <a:pPr marL="457200" indent="-457200" algn="just"/>
            <a:r>
              <a:rPr lang="en-US" sz="2800" dirty="0">
                <a:latin typeface="Times New Roman" pitchFamily="18" charset="0"/>
                <a:ea typeface="Trebuchet MS"/>
                <a:cs typeface="Times New Roman" pitchFamily="18" charset="0"/>
                <a:sym typeface="Trebuchet MS"/>
              </a:rPr>
              <a:t>These rocks are often the source rocks for conventional </a:t>
            </a:r>
          </a:p>
          <a:p>
            <a:pPr marL="457200" indent="-457200" algn="just"/>
            <a:r>
              <a:rPr lang="en-US" sz="2800" dirty="0">
                <a:latin typeface="Times New Roman" pitchFamily="18" charset="0"/>
                <a:ea typeface="Trebuchet MS"/>
                <a:cs typeface="Times New Roman" pitchFamily="18" charset="0"/>
                <a:sym typeface="Trebuchet MS"/>
              </a:rPr>
              <a:t>oil and gas fields but have low permeability so it is </a:t>
            </a:r>
          </a:p>
          <a:p>
            <a:pPr marL="457200" indent="-457200" algn="just"/>
            <a:r>
              <a:rPr lang="en-US" sz="2800" dirty="0">
                <a:latin typeface="Times New Roman" pitchFamily="18" charset="0"/>
                <a:ea typeface="Trebuchet MS"/>
                <a:cs typeface="Times New Roman" pitchFamily="18" charset="0"/>
                <a:sym typeface="Trebuchet MS"/>
              </a:rPr>
              <a:t>difficult to extract oil or gas from them directly</a:t>
            </a:r>
            <a:r>
              <a:rPr lang="en-US" sz="2400" dirty="0">
                <a:latin typeface="Times New Roman" pitchFamily="18" charset="0"/>
                <a:ea typeface="Trebuchet MS"/>
                <a:cs typeface="Times New Roman" pitchFamily="18" charset="0"/>
                <a:sym typeface="Trebuchet MS"/>
              </a:rPr>
              <a:t>.</a:t>
            </a:r>
            <a:endParaRPr lang="en-US" sz="2400" dirty="0">
              <a:latin typeface="Times New Roman" pitchFamily="18" charset="0"/>
              <a:cs typeface="Times New Roman" pitchFamily="18" charset="0"/>
            </a:endParaRPr>
          </a:p>
        </p:txBody>
      </p:sp>
      <p:pic>
        <p:nvPicPr>
          <p:cNvPr id="3" name="Google Shape;147;p22"/>
          <p:cNvPicPr preferRelativeResize="0"/>
          <p:nvPr/>
        </p:nvPicPr>
        <p:blipFill>
          <a:blip r:embed="rId2" cstate="print">
            <a:alphaModFix/>
          </a:blip>
          <a:stretch>
            <a:fillRect/>
          </a:stretch>
        </p:blipFill>
        <p:spPr>
          <a:xfrm>
            <a:off x="7966843" y="1340768"/>
            <a:ext cx="4225157" cy="41764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890" y="1772816"/>
            <a:ext cx="5594070" cy="4401205"/>
          </a:xfrm>
          <a:prstGeom prst="rect">
            <a:avLst/>
          </a:prstGeom>
          <a:noFill/>
        </p:spPr>
        <p:txBody>
          <a:bodyPr wrap="square" rtlCol="0">
            <a:spAutoFit/>
          </a:bodyPr>
          <a:lstStyle/>
          <a:p>
            <a:pPr algn="just">
              <a:buFont typeface="Arial" pitchFamily="34" charset="0"/>
              <a:buChar char="•"/>
            </a:pPr>
            <a:r>
              <a:rPr lang="en-IN" sz="2800" dirty="0">
                <a:latin typeface="Times New Roman" pitchFamily="18" charset="0"/>
                <a:cs typeface="Times New Roman" pitchFamily="18" charset="0"/>
              </a:rPr>
              <a:t>Shale is sandwiched between two thick, black fine-grained shale deposits</a:t>
            </a:r>
          </a:p>
          <a:p>
            <a:pPr algn="just"/>
            <a:r>
              <a:rPr lang="en-IN" sz="2800" dirty="0">
                <a:latin typeface="Times New Roman" pitchFamily="18" charset="0"/>
                <a:cs typeface="Times New Roman" pitchFamily="18" charset="0"/>
              </a:rPr>
              <a:t>•Continued pressure from burial forces most of the natural gas to migrate from the organic shales into </a:t>
            </a:r>
            <a:r>
              <a:rPr lang="en-IN" sz="2800" b="1" dirty="0">
                <a:latin typeface="Times New Roman" pitchFamily="18" charset="0"/>
                <a:cs typeface="Times New Roman" pitchFamily="18" charset="0"/>
              </a:rPr>
              <a:t>sandstone and limestone </a:t>
            </a:r>
            <a:r>
              <a:rPr lang="en-IN" sz="2800" dirty="0">
                <a:latin typeface="Times New Roman" pitchFamily="18" charset="0"/>
                <a:cs typeface="Times New Roman" pitchFamily="18" charset="0"/>
              </a:rPr>
              <a:t>forming conventional reservoirs.</a:t>
            </a:r>
          </a:p>
          <a:p>
            <a:pPr algn="just"/>
            <a:r>
              <a:rPr lang="en-IN" sz="2800" dirty="0">
                <a:latin typeface="Times New Roman" pitchFamily="18" charset="0"/>
                <a:cs typeface="Times New Roman" pitchFamily="18" charset="0"/>
              </a:rPr>
              <a:t>•The natural gas remaining in the shales is termed shale gas.</a:t>
            </a:r>
          </a:p>
        </p:txBody>
      </p:sp>
      <p:sp>
        <p:nvSpPr>
          <p:cNvPr id="3" name="TextBox 2"/>
          <p:cNvSpPr txBox="1"/>
          <p:nvPr/>
        </p:nvSpPr>
        <p:spPr>
          <a:xfrm>
            <a:off x="2135560" y="548680"/>
            <a:ext cx="7056784" cy="707886"/>
          </a:xfrm>
          <a:prstGeom prst="rect">
            <a:avLst/>
          </a:prstGeom>
          <a:noFill/>
        </p:spPr>
        <p:txBody>
          <a:bodyPr wrap="square" rtlCol="0">
            <a:spAutoFit/>
          </a:bodyPr>
          <a:lstStyle/>
          <a:p>
            <a:pPr algn="ctr"/>
            <a:r>
              <a:rPr lang="en-IN" sz="4000" b="1" u="sng" dirty="0">
                <a:latin typeface="Times New Roman" pitchFamily="18" charset="0"/>
                <a:cs typeface="Times New Roman" pitchFamily="18" charset="0"/>
              </a:rPr>
              <a:t>Formation of Shale Gas</a:t>
            </a:r>
          </a:p>
        </p:txBody>
      </p:sp>
      <p:pic>
        <p:nvPicPr>
          <p:cNvPr id="11265" name="Picture 1" descr="C:\Users\Welcome\Desktop\Capture5.PNG"/>
          <p:cNvPicPr>
            <a:picLocks noChangeAspect="1" noChangeArrowheads="1"/>
          </p:cNvPicPr>
          <p:nvPr/>
        </p:nvPicPr>
        <p:blipFill>
          <a:blip r:embed="rId2" cstate="print"/>
          <a:srcRect/>
          <a:stretch>
            <a:fillRect/>
          </a:stretch>
        </p:blipFill>
        <p:spPr bwMode="auto">
          <a:xfrm>
            <a:off x="5908966" y="1772816"/>
            <a:ext cx="6170133" cy="3519678"/>
          </a:xfrm>
          <a:prstGeom prst="rect">
            <a:avLst/>
          </a:prstGeom>
          <a:noFill/>
        </p:spPr>
      </p:pic>
      <p:sp>
        <p:nvSpPr>
          <p:cNvPr id="6" name="TextBox 5"/>
          <p:cNvSpPr txBox="1"/>
          <p:nvPr/>
        </p:nvSpPr>
        <p:spPr>
          <a:xfrm>
            <a:off x="6881711" y="5601434"/>
            <a:ext cx="3384376" cy="369332"/>
          </a:xfrm>
          <a:prstGeom prst="rect">
            <a:avLst/>
          </a:prstGeom>
          <a:noFill/>
        </p:spPr>
        <p:txBody>
          <a:bodyPr wrap="square" rtlCol="0">
            <a:spAutoFit/>
          </a:bodyPr>
          <a:lstStyle/>
          <a:p>
            <a:pPr algn="ctr"/>
            <a:r>
              <a:rPr lang="en-IN" b="1" dirty="0">
                <a:latin typeface="Times New Roman" pitchFamily="18" charset="0"/>
                <a:cs typeface="Times New Roman" pitchFamily="18" charset="0"/>
              </a:rPr>
              <a:t>Figure 4: Shale Gas formation.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7461" y="1340768"/>
            <a:ext cx="10689021" cy="3539430"/>
          </a:xfrm>
          <a:prstGeom prst="rect">
            <a:avLst/>
          </a:prstGeom>
          <a:noFill/>
        </p:spPr>
        <p:txBody>
          <a:bodyPr wrap="square" rtlCol="0">
            <a:spAutoFit/>
          </a:bodyPr>
          <a:lstStyle/>
          <a:p>
            <a:pPr algn="just">
              <a:buFont typeface="Arial" pitchFamily="34" charset="0"/>
              <a:buChar char="•"/>
            </a:pPr>
            <a:r>
              <a:rPr lang="en-IN" sz="2400" dirty="0">
                <a:latin typeface="Times New Roman" pitchFamily="18" charset="0"/>
                <a:cs typeface="Times New Roman" pitchFamily="18" charset="0"/>
              </a:rPr>
              <a:t> </a:t>
            </a:r>
            <a:r>
              <a:rPr lang="en-IN" sz="2800" dirty="0">
                <a:latin typeface="Times New Roman" pitchFamily="18" charset="0"/>
                <a:cs typeface="Times New Roman" pitchFamily="18" charset="0"/>
              </a:rPr>
              <a:t>Natural gas in shales has, essentially, formed from the remains of plants, animals, and microorganisms that lived millions of years ago.</a:t>
            </a:r>
          </a:p>
          <a:p>
            <a:pPr algn="just">
              <a:buFont typeface="Arial" pitchFamily="34" charset="0"/>
              <a:buChar char="•"/>
            </a:pPr>
            <a:r>
              <a:rPr lang="en-IN" sz="2800" dirty="0">
                <a:latin typeface="Times New Roman" pitchFamily="18" charset="0"/>
                <a:cs typeface="Times New Roman" pitchFamily="18" charset="0"/>
              </a:rPr>
              <a:t> Though there are different theories on the origins of fossil fuels, the most widely accepted is that they are formed when </a:t>
            </a:r>
            <a:r>
              <a:rPr lang="en-IN" sz="2800" b="1" dirty="0">
                <a:latin typeface="Times New Roman" pitchFamily="18" charset="0"/>
                <a:cs typeface="Times New Roman" pitchFamily="18" charset="0"/>
              </a:rPr>
              <a:t>organic matter </a:t>
            </a:r>
            <a:r>
              <a:rPr lang="en-IN" sz="2800" dirty="0">
                <a:latin typeface="Times New Roman" pitchFamily="18" charset="0"/>
                <a:cs typeface="Times New Roman" pitchFamily="18" charset="0"/>
              </a:rPr>
              <a:t>(such as the remains of a plant or animal) is buried, compressed and heated in the earth’s crust for long time.</a:t>
            </a:r>
          </a:p>
          <a:p>
            <a:pPr algn="just">
              <a:buFont typeface="Arial" pitchFamily="34" charset="0"/>
              <a:buChar char="•"/>
            </a:pPr>
            <a:r>
              <a:rPr lang="en-IN" sz="2800" dirty="0">
                <a:latin typeface="Times New Roman" pitchFamily="18" charset="0"/>
                <a:cs typeface="Times New Roman" pitchFamily="18" charset="0"/>
              </a:rPr>
              <a:t> In the case of natural gas, this is referred to as </a:t>
            </a:r>
            <a:r>
              <a:rPr lang="en-IN" sz="2800" b="1" dirty="0">
                <a:latin typeface="Times New Roman" pitchFamily="18" charset="0"/>
                <a:cs typeface="Times New Roman" pitchFamily="18" charset="0"/>
              </a:rPr>
              <a:t>thermogenic methane generation</a:t>
            </a:r>
            <a:r>
              <a:rPr lang="en-IN" sz="2400" b="1" dirty="0">
                <a:latin typeface="Times New Roman" pitchFamily="18" charset="0"/>
                <a:cs typeface="Times New Roman"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1544" y="620688"/>
            <a:ext cx="7632848" cy="707886"/>
          </a:xfrm>
          <a:prstGeom prst="rect">
            <a:avLst/>
          </a:prstGeom>
          <a:noFill/>
        </p:spPr>
        <p:txBody>
          <a:bodyPr wrap="square" rtlCol="0">
            <a:spAutoFit/>
          </a:bodyPr>
          <a:lstStyle/>
          <a:p>
            <a:pPr algn="ctr"/>
            <a:r>
              <a:rPr lang="en-IN" sz="4000" b="1" u="sng" dirty="0">
                <a:latin typeface="Times New Roman" pitchFamily="18" charset="0"/>
                <a:cs typeface="Times New Roman" pitchFamily="18" charset="0"/>
              </a:rPr>
              <a:t>Presence of Shale Gas Worldwide</a:t>
            </a:r>
          </a:p>
        </p:txBody>
      </p:sp>
      <p:pic>
        <p:nvPicPr>
          <p:cNvPr id="16385" name="Picture 1" descr="C:\Users\Welcome\Desktop\Capture2.PNG"/>
          <p:cNvPicPr>
            <a:picLocks noChangeAspect="1" noChangeArrowheads="1"/>
          </p:cNvPicPr>
          <p:nvPr/>
        </p:nvPicPr>
        <p:blipFill>
          <a:blip r:embed="rId2" cstate="print"/>
          <a:srcRect/>
          <a:stretch>
            <a:fillRect/>
          </a:stretch>
        </p:blipFill>
        <p:spPr bwMode="auto">
          <a:xfrm>
            <a:off x="2135560" y="1700809"/>
            <a:ext cx="7200800" cy="4295775"/>
          </a:xfrm>
          <a:prstGeom prst="rect">
            <a:avLst/>
          </a:prstGeom>
          <a:noFill/>
        </p:spPr>
      </p:pic>
      <p:sp>
        <p:nvSpPr>
          <p:cNvPr id="6" name="TextBox 5"/>
          <p:cNvSpPr txBox="1"/>
          <p:nvPr/>
        </p:nvSpPr>
        <p:spPr>
          <a:xfrm>
            <a:off x="2783632" y="6095038"/>
            <a:ext cx="6120680" cy="646331"/>
          </a:xfrm>
          <a:prstGeom prst="rect">
            <a:avLst/>
          </a:prstGeom>
          <a:noFill/>
        </p:spPr>
        <p:txBody>
          <a:bodyPr wrap="square" rtlCol="0">
            <a:spAutoFit/>
          </a:bodyPr>
          <a:lstStyle/>
          <a:p>
            <a:pPr algn="ctr"/>
            <a:r>
              <a:rPr lang="en-IN" b="1" dirty="0">
                <a:latin typeface="Times New Roman" pitchFamily="18" charset="0"/>
                <a:cs typeface="Times New Roman" pitchFamily="18" charset="0"/>
              </a:rPr>
              <a:t>Figure 1: Shale Gas availability all over the world.</a:t>
            </a:r>
          </a:p>
          <a:p>
            <a:pPr algn="ct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965" y="980729"/>
            <a:ext cx="11256579" cy="4401205"/>
          </a:xfrm>
          <a:prstGeom prst="rect">
            <a:avLst/>
          </a:prstGeom>
          <a:noFill/>
        </p:spPr>
        <p:txBody>
          <a:bodyPr wrap="square" rtlCol="0">
            <a:spAutoFit/>
          </a:bodyPr>
          <a:lstStyle/>
          <a:p>
            <a:pPr algn="just">
              <a:buFont typeface="Arial" pitchFamily="34" charset="0"/>
              <a:buChar char="•"/>
            </a:pPr>
            <a:r>
              <a:rPr lang="en-IN" sz="2800" dirty="0">
                <a:latin typeface="Times New Roman" pitchFamily="18" charset="0"/>
                <a:cs typeface="Times New Roman" pitchFamily="18" charset="0"/>
              </a:rPr>
              <a:t>Although the shale gas potential of many nations is being studied, as of 2013, only the US, Canada, and China produce shale gas in commercial quantities, and only the US and Canada have significant shale gas production.</a:t>
            </a:r>
            <a:r>
              <a:rPr lang="en-IN" sz="2800" baseline="30000" dirty="0">
                <a:latin typeface="Times New Roman" pitchFamily="18" charset="0"/>
                <a:cs typeface="Times New Roman" pitchFamily="18" charset="0"/>
              </a:rPr>
              <a:t> </a:t>
            </a:r>
          </a:p>
          <a:p>
            <a:pPr algn="just">
              <a:buFont typeface="Arial" pitchFamily="34" charset="0"/>
              <a:buChar char="•"/>
            </a:pPr>
            <a:r>
              <a:rPr lang="en-IN" sz="2800" dirty="0">
                <a:latin typeface="Times New Roman" pitchFamily="18" charset="0"/>
                <a:cs typeface="Times New Roman" pitchFamily="18" charset="0"/>
              </a:rPr>
              <a:t>China has ambitious plans to dramatically increase its shale gas production, these efforts have been checked by inadequate access to technology, water, and land.</a:t>
            </a:r>
          </a:p>
          <a:p>
            <a:pPr algn="just">
              <a:buFont typeface="Arial" pitchFamily="34" charset="0"/>
              <a:buChar char="•"/>
            </a:pPr>
            <a:r>
              <a:rPr lang="en-IN" sz="2800" dirty="0">
                <a:latin typeface="Times New Roman" pitchFamily="18" charset="0"/>
                <a:cs typeface="Times New Roman" pitchFamily="18" charset="0"/>
              </a:rPr>
              <a:t>North America is currently the most profitable shale gas producer in the world.</a:t>
            </a:r>
          </a:p>
          <a:p>
            <a:pPr algn="just"/>
            <a:r>
              <a:rPr lang="en-IN" sz="2800" dirty="0">
                <a:latin typeface="Times New Roman" pitchFamily="18" charset="0"/>
                <a:cs typeface="Times New Roman" pitchFamily="18" charset="0"/>
              </a:rPr>
              <a:t>•Shale gas is expected to be developed in areas of Europe and Asia because a number of significant shales are found in Europe and Asia.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5390" y="1044575"/>
            <a:ext cx="9144000" cy="698500"/>
          </a:xfrm>
        </p:spPr>
        <p:txBody>
          <a:bodyPr>
            <a:normAutofit/>
          </a:bodyPr>
          <a:lstStyle/>
          <a:p>
            <a:r>
              <a:rPr lang="en-IN" altLang="en-US" sz="4000" b="1" u="sng" dirty="0">
                <a:latin typeface="Times New Roman" panose="02020603050405020304" pitchFamily="18" charset="0"/>
                <a:cs typeface="Times New Roman" panose="02020603050405020304" pitchFamily="18" charset="0"/>
              </a:rPr>
              <a:t>INDIAN SHALE GAS SCENARIO</a:t>
            </a:r>
          </a:p>
        </p:txBody>
      </p:sp>
      <p:sp>
        <p:nvSpPr>
          <p:cNvPr id="4" name="Text Box 3"/>
          <p:cNvSpPr txBox="1"/>
          <p:nvPr/>
        </p:nvSpPr>
        <p:spPr>
          <a:xfrm>
            <a:off x="677917" y="2456180"/>
            <a:ext cx="10673255" cy="1815882"/>
          </a:xfrm>
          <a:prstGeom prst="rect">
            <a:avLst/>
          </a:prstGeom>
          <a:noFill/>
        </p:spPr>
        <p:txBody>
          <a:bodyPr wrap="square" rtlCol="0">
            <a:spAutoFit/>
          </a:bodyPr>
          <a:lstStyle/>
          <a:p>
            <a:r>
              <a:rPr lang="en-US" sz="2800" dirty="0"/>
              <a:t>India,  the  world’s  fourth-largest  consumer  of  energy,  could  be  sitting  on  as  much  as  96  trillion  cubic  feet  (</a:t>
            </a:r>
            <a:r>
              <a:rPr lang="en-US" sz="2800" dirty="0" err="1"/>
              <a:t>tcf</a:t>
            </a:r>
            <a:r>
              <a:rPr lang="en-US" sz="2800" dirty="0"/>
              <a:t> )  of  recoverable  shale  gas  reserves,  equivalent  to  about  26  years  of  the  country’s  gas  demand,  according  to  the  US  Energy  Information Administration.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2671</Words>
  <Application>Microsoft Office PowerPoint</Application>
  <PresentationFormat>Widescreen</PresentationFormat>
  <Paragraphs>195</Paragraphs>
  <Slides>35</Slides>
  <Notes>6</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CURRENT SITUATION-:</vt:lpstr>
      <vt:lpstr>Policy On Shale Gas in India</vt:lpstr>
      <vt:lpstr>Recent Development</vt:lpstr>
      <vt:lpstr>Indian gas demand scenario</vt:lpstr>
      <vt:lpstr>Continue...</vt:lpstr>
      <vt:lpstr>Gas supply scenario in India</vt:lpstr>
      <vt:lpstr>Continue...</vt:lpstr>
      <vt:lpstr>Continue...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ABASHA SAYEED</dc:creator>
  <cp:lastModifiedBy>ABASHA SAYEED 204104621</cp:lastModifiedBy>
  <cp:revision>29</cp:revision>
  <dcterms:created xsi:type="dcterms:W3CDTF">2021-04-11T15:24:10Z</dcterms:created>
  <dcterms:modified xsi:type="dcterms:W3CDTF">2021-04-13T14:12:29Z</dcterms:modified>
</cp:coreProperties>
</file>