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196CD-6E96-4AC8-B53C-E651D2E68C3A}" v="36" dt="2021-04-11T06:50:12.107"/>
    <p1510:client id="{4E4AA9C1-0F7B-4C8C-834E-E94DDDA97CA4}" v="124" dt="2021-07-01T07:27:15.630"/>
    <p1510:client id="{6AEE0FF9-3129-42A5-A574-A9E8B133DD51}" v="182" dt="2021-04-05T10:56:37.810"/>
    <p1510:client id="{83DC15E6-CA04-40E5-AA2C-C912A7040818}" v="5553" dt="2021-04-11T02:02:52.611"/>
    <p1510:client id="{90FE2D5E-F498-FC74-82B1-75E0B647A581}" v="1678" dt="2021-04-06T10:45:55.689"/>
    <p1510:client id="{A43DBB9F-208E-0000-841B-04DE5E93F81B}" v="305" dt="2021-04-05T11:11:55.717"/>
    <p1510:client id="{B443BB9F-0093-0000-8501-F4201FEF5F76}" v="317" dt="2021-04-05T13:13:22.479"/>
    <p1510:client id="{B79249C2-42B4-614D-E2B9-8DFF674F2CFB}" v="370" dt="2021-04-05T11:50:01.687"/>
    <p1510:client id="{BD9C589E-E1F0-4746-B17F-9CADBFCA3B6F}" v="38" dt="2021-07-01T07:30:33.436"/>
    <p1510:client id="{DA17C5E0-4F5B-4B48-B857-34134FC8F8E9}" v="30" dt="2021-06-11T12:42:53.391"/>
    <p1510:client id="{DCEBA277-4B3F-429F-A001-270D33D2F358}" v="843" dt="2021-07-01T08:19:21.921"/>
    <p1510:client id="{E10ACC0F-9F40-49BD-B491-A5508340C2FF}" v="492" dt="2021-04-11T15:38:50.430"/>
    <p1510:client id="{E79D53DD-4D7C-4DBF-997A-5CC2AD557767}" v="220" dt="2021-07-01T15:28:48.554"/>
    <p1510:client id="{E86C96AB-C93C-D309-3664-40757A2FD0F2}" v="1728" dt="2021-04-06T08:01:08.621"/>
    <p1510:client id="{F064F982-05B3-4632-837D-E18365255CF4}" v="248" dt="2021-06-11T12:52:29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ocl.com/InvestorCenter/PDF/Shareholding_Pattern_as_on_31st_March_2021.pdf" TargetMode="External"/><Relationship Id="rId7" Type="http://schemas.openxmlformats.org/officeDocument/2006/relationships/hyperlink" Target="https://data.gov.in/resources/production-petroleum-products-2013-14-2019-20" TargetMode="External"/><Relationship Id="rId2" Type="http://schemas.openxmlformats.org/officeDocument/2006/relationships/hyperlink" Target="http://ppac.org.in/WriteReadData/userfiles/file/RefineriesMap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ospi.nic.in/sites/default/files/publication_reports/Energy_Statistics_2012_28mar.pdf" TargetMode="External"/><Relationship Id="rId5" Type="http://schemas.openxmlformats.org/officeDocument/2006/relationships/hyperlink" Target="http://petroleum.nic.in/sites/default/files/pngstat_1.pdf" TargetMode="External"/><Relationship Id="rId4" Type="http://schemas.openxmlformats.org/officeDocument/2006/relationships/hyperlink" Target="https://www.ppac.gov.in/WriteReadData/Reports/202104220520386898857SnapshotofIndiasOilGasdataMarch2021_rv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>
                <a:latin typeface="Colonna MT"/>
                <a:ea typeface="+mj-lt"/>
                <a:cs typeface="+mj-lt"/>
              </a:rPr>
              <a:t>Secondary Research On Indian Refining Sector</a:t>
            </a:r>
            <a:br>
              <a:rPr lang="en-US" sz="3200" cap="none" dirty="0">
                <a:latin typeface="Colonna MT"/>
                <a:ea typeface="+mj-lt"/>
                <a:cs typeface="+mj-lt"/>
              </a:rPr>
            </a:br>
            <a:r>
              <a:rPr lang="en-US" sz="3200" cap="none" dirty="0">
                <a:latin typeface="Colonna MT"/>
                <a:ea typeface="+mj-lt"/>
                <a:cs typeface="+mj-lt"/>
              </a:rPr>
              <a:t>Rystad Energy - Round 3</a:t>
            </a:r>
            <a:br>
              <a:rPr lang="en-US" sz="3200" cap="none" dirty="0">
                <a:latin typeface="Colonna MT"/>
                <a:ea typeface="+mj-lt"/>
                <a:cs typeface="+mj-lt"/>
              </a:rPr>
            </a:br>
            <a:br>
              <a:rPr lang="en-US" sz="3200" cap="none" dirty="0">
                <a:latin typeface="Colonna MT"/>
              </a:rPr>
            </a:br>
            <a:endParaRPr lang="en-US" sz="3200">
              <a:latin typeface="Colonna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07784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cap="none" dirty="0">
                <a:latin typeface="Times New Roman"/>
                <a:cs typeface="Times New Roman"/>
              </a:rPr>
              <a:t>by</a:t>
            </a:r>
          </a:p>
          <a:p>
            <a:r>
              <a:rPr lang="en-US" sz="1800" b="1" cap="none" dirty="0">
                <a:solidFill>
                  <a:schemeClr val="tx1"/>
                </a:solidFill>
                <a:latin typeface="Times New Roman"/>
                <a:cs typeface="Times New Roman"/>
              </a:rPr>
              <a:t>Deepak Kumar Mandal</a:t>
            </a:r>
            <a:endParaRPr lang="en-US" sz="1800" b="1" cap="none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0AF-9C64-4487-B022-B8535A8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err="1">
                <a:latin typeface="Colonna MT"/>
                <a:cs typeface="Times New Roman"/>
              </a:rPr>
              <a:t>COntent</a:t>
            </a:r>
            <a:endParaRPr lang="en-US" sz="2800">
              <a:latin typeface="Colonna MT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87D-41FE-4000-8896-4B7108ACDC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000000"/>
              </a:buClr>
            </a:pPr>
            <a:r>
              <a:rPr lang="en-US" sz="1800" cap="none" dirty="0">
                <a:latin typeface="Times New Roman"/>
                <a:ea typeface="+mn-lt"/>
                <a:cs typeface="+mn-lt"/>
              </a:rPr>
              <a:t>A list of all refineries in India with their refining capacity and owners/operator.</a:t>
            </a:r>
            <a:endParaRPr lang="en-US" sz="1800" cap="none">
              <a:latin typeface="Times New Roman"/>
              <a:ea typeface="+mn-lt"/>
              <a:cs typeface="Times New Roman"/>
            </a:endParaRPr>
          </a:p>
          <a:p>
            <a:pPr algn="just">
              <a:buClr>
                <a:srgbClr val="000000"/>
              </a:buClr>
            </a:pPr>
            <a:r>
              <a:rPr lang="en-US" sz="1800" cap="none" dirty="0">
                <a:latin typeface="Times New Roman"/>
                <a:ea typeface="+mn-lt"/>
                <a:cs typeface="+mn-lt"/>
              </a:rPr>
              <a:t>Upcoming refinery projects in India</a:t>
            </a:r>
          </a:p>
          <a:p>
            <a:pPr algn="just">
              <a:buClr>
                <a:srgbClr val="000000"/>
              </a:buClr>
            </a:pPr>
            <a:r>
              <a:rPr lang="en-US" sz="1800" cap="none" dirty="0">
                <a:latin typeface="Times New Roman"/>
                <a:ea typeface="+mn-lt"/>
                <a:cs typeface="+mn-lt"/>
              </a:rPr>
              <a:t>Historical data (2000-2021 March) of refined petroleum products</a:t>
            </a:r>
            <a:endParaRPr lang="en-US" sz="180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r>
              <a:rPr lang="en-US" sz="1800" cap="none" dirty="0">
                <a:latin typeface="Times New Roman"/>
                <a:cs typeface="Times New Roman"/>
              </a:rPr>
              <a:t>Reference/Bibliography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44ADC-FC8E-4283-B0C2-EE8CA001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0AF-9C64-4487-B022-B8535A8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 dirty="0">
                <a:latin typeface="Colonna MT"/>
                <a:cs typeface="Times New Roman"/>
              </a:rPr>
              <a:t>Upcoming refinery projects in India</a:t>
            </a:r>
            <a:endParaRPr lang="en-US" sz="2800" dirty="0">
              <a:latin typeface="Colonna M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87D-41FE-4000-8896-4B7108ACDC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8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000000"/>
              </a:buClr>
            </a:pPr>
            <a:r>
              <a:rPr lang="en-US" sz="1800" b="1" cap="none" dirty="0">
                <a:latin typeface="Times New Roman"/>
                <a:cs typeface="Times New Roman"/>
              </a:rPr>
              <a:t>Visakh Refinery Modernization Project (VRMP)</a:t>
            </a:r>
            <a:r>
              <a:rPr lang="en-US" sz="1800" cap="none" dirty="0">
                <a:latin typeface="Times New Roman"/>
                <a:cs typeface="Times New Roman"/>
              </a:rPr>
              <a:t>:- VRMP project under Hindustan Petroleum Corporation Limited, main aim to modernize and enhance the capacity of existing Visakh refinery </a:t>
            </a:r>
            <a:r>
              <a:rPr lang="en-US" sz="1800" cap="none" dirty="0">
                <a:latin typeface="Times New Roman"/>
                <a:ea typeface="+mn-lt"/>
                <a:cs typeface="+mn-lt"/>
              </a:rPr>
              <a:t>from present capacity of 8.33 MMTPA to 15 </a:t>
            </a:r>
            <a:r>
              <a:rPr lang="en-US" sz="1800" cap="none" dirty="0">
                <a:latin typeface="Times New Roman"/>
                <a:ea typeface="+mn-lt"/>
                <a:cs typeface="Times New Roman"/>
              </a:rPr>
              <a:t>MMTPA </a:t>
            </a:r>
            <a:r>
              <a:rPr lang="en-US" sz="1800" cap="none" dirty="0">
                <a:latin typeface="Times New Roman"/>
                <a:ea typeface="+mn-lt"/>
                <a:cs typeface="+mn-lt"/>
              </a:rPr>
              <a:t>at Visakhapatnam, Andhra Pradesh.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 algn="just">
              <a:buClr>
                <a:srgbClr val="000000"/>
              </a:buClr>
            </a:pPr>
            <a:r>
              <a:rPr lang="en-US" sz="1800" b="1" cap="none" dirty="0">
                <a:latin typeface="Times New Roman"/>
                <a:cs typeface="Times New Roman"/>
              </a:rPr>
              <a:t>Mumbai Refinery Expansion Project (MREP)</a:t>
            </a:r>
            <a:r>
              <a:rPr lang="en-US" sz="1800" cap="none" dirty="0">
                <a:latin typeface="Times New Roman"/>
                <a:cs typeface="Times New Roman"/>
              </a:rPr>
              <a:t>: T</a:t>
            </a:r>
            <a:r>
              <a:rPr lang="en-US" sz="1800" cap="none" dirty="0">
                <a:latin typeface="Times New Roman"/>
                <a:ea typeface="+mn-lt"/>
                <a:cs typeface="+mn-lt"/>
              </a:rPr>
              <a:t>he objectives of the project is to enhance the capacity of existing refinery at Mumbai, Maharashtra from present capacity of 7.5 </a:t>
            </a:r>
            <a:r>
              <a:rPr lang="en-US" sz="1800" cap="none" dirty="0">
                <a:latin typeface="Times New Roman"/>
                <a:ea typeface="+mn-lt"/>
                <a:cs typeface="Times New Roman"/>
              </a:rPr>
              <a:t>MMTPA </a:t>
            </a:r>
            <a:r>
              <a:rPr lang="en-US" sz="1800" cap="none" dirty="0">
                <a:latin typeface="Times New Roman"/>
                <a:ea typeface="+mn-lt"/>
                <a:cs typeface="+mn-lt"/>
              </a:rPr>
              <a:t>to 9.5 </a:t>
            </a:r>
            <a:r>
              <a:rPr lang="en-US" sz="1800" cap="none" dirty="0">
                <a:latin typeface="Times New Roman"/>
                <a:ea typeface="+mn-lt"/>
                <a:cs typeface="Times New Roman"/>
              </a:rPr>
              <a:t>MMTPA. MREP is ongoing under the Hindustan Petroleum Corporation Limited.</a:t>
            </a:r>
            <a:endParaRPr lang="en-US" sz="1800" cap="none">
              <a:latin typeface="Times New Roman"/>
              <a:ea typeface="+mn-lt"/>
              <a:cs typeface="Times New Roman"/>
            </a:endParaRPr>
          </a:p>
          <a:p>
            <a:pPr algn="just">
              <a:buClr>
                <a:srgbClr val="000000"/>
              </a:buClr>
            </a:pPr>
            <a:r>
              <a:rPr lang="en-US" sz="1800" b="1" cap="none" dirty="0">
                <a:latin typeface="Times New Roman"/>
                <a:cs typeface="Times New Roman"/>
              </a:rPr>
              <a:t>Greenfield Refinery cum Petrochemical complex: </a:t>
            </a:r>
            <a:r>
              <a:rPr lang="en-US" sz="1800" cap="none" dirty="0">
                <a:latin typeface="Times New Roman"/>
                <a:cs typeface="Times New Roman"/>
              </a:rPr>
              <a:t>This New project is going on through a joint venture company, HPCL Rajasthan Refinery limited (HRRL) at </a:t>
            </a:r>
            <a:r>
              <a:rPr lang="en-US" sz="1800" cap="none" dirty="0" err="1">
                <a:latin typeface="Times New Roman"/>
                <a:cs typeface="Times New Roman"/>
              </a:rPr>
              <a:t>Pachpadra</a:t>
            </a:r>
            <a:r>
              <a:rPr lang="en-US" sz="1800" cap="none" dirty="0">
                <a:latin typeface="Times New Roman"/>
                <a:cs typeface="Times New Roman"/>
              </a:rPr>
              <a:t>, Barmer district, Rajasthan. The expected capacity of this Refinery is 9 MMTPA .</a:t>
            </a:r>
            <a:br>
              <a:rPr lang="en-US" dirty="0"/>
            </a:br>
            <a:endParaRPr lang="en-US" sz="180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44D3-75CC-4D87-A3BD-4F4C1904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0AF-9C64-4487-B022-B8535A8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lonna MT"/>
                <a:cs typeface="Times New Roman"/>
              </a:rPr>
              <a:t>References/Bibliography</a:t>
            </a:r>
            <a:endParaRPr lang="en-US">
              <a:latin typeface="Colonna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87D-41FE-4000-8896-4B7108ACDC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cap="none" dirty="0">
                <a:latin typeface="Times New Roman"/>
                <a:ea typeface="+mn-lt"/>
                <a:cs typeface="+mn-lt"/>
                <a:hlinkClick r:id="rId2"/>
              </a:rPr>
              <a:t>http://ppac.org.in/WriteReadData/userfiles/file/RefineriesMap.pdf</a:t>
            </a:r>
            <a:endParaRPr lang="en-US" sz="1600" cap="none"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000000"/>
              </a:buClr>
            </a:pPr>
            <a:r>
              <a:rPr lang="en-US" sz="1600" cap="none" dirty="0">
                <a:latin typeface="Times New Roman"/>
                <a:ea typeface="+mn-lt"/>
                <a:cs typeface="+mn-lt"/>
                <a:hlinkClick r:id="rId3"/>
              </a:rPr>
              <a:t>https://iocl.com/InvestorCenter/PDF/Shareholding_Pattern_as_on_31st_March_2021.pdf</a:t>
            </a:r>
            <a:endParaRPr lang="en-US" sz="1600" cap="none"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000000"/>
              </a:buClr>
            </a:pPr>
            <a:r>
              <a:rPr lang="en-US" sz="1600" cap="none">
                <a:latin typeface="Times New Roman"/>
                <a:ea typeface="+mn-lt"/>
                <a:cs typeface="+mn-lt"/>
              </a:rPr>
              <a:t>PPAC's Indian Oil and Gas Data; 2018-2021; </a:t>
            </a:r>
            <a:r>
              <a:rPr lang="en-US" sz="1600" cap="none" dirty="0">
                <a:latin typeface="Times New Roman"/>
                <a:ea typeface="+mn-lt"/>
                <a:cs typeface="+mn-lt"/>
                <a:hlinkClick r:id="rId4"/>
              </a:rPr>
              <a:t>https://www.ppac.gov.in/WriteReadData/Reports/202104220520386898857SnapshotofIndiasOilGasdataMarch2021_rv.pdf</a:t>
            </a:r>
            <a:endParaRPr lang="en-US" sz="1600" cap="none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</a:pPr>
            <a:r>
              <a:rPr lang="en-US" sz="1600" cap="none">
                <a:latin typeface="Times New Roman"/>
                <a:ea typeface="+mn-lt"/>
                <a:cs typeface="+mn-lt"/>
              </a:rPr>
              <a:t>INDIAN PETROLEUM &amp; NATURAL GAS STATISTICS 2009-15; </a:t>
            </a:r>
            <a:r>
              <a:rPr lang="en-US" sz="1600" cap="none" dirty="0">
                <a:latin typeface="Times New Roman"/>
                <a:ea typeface="+mn-lt"/>
                <a:cs typeface="+mn-lt"/>
                <a:hlinkClick r:id="rId5"/>
              </a:rPr>
              <a:t>http://petroleum.nic.in/sites/default/files/pngstat_1.pdf</a:t>
            </a:r>
            <a:endParaRPr lang="en-US" sz="1600" cap="none" dirty="0">
              <a:latin typeface="Times New Roman"/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600" cap="none">
                <a:ea typeface="+mn-lt"/>
                <a:cs typeface="+mn-lt"/>
              </a:rPr>
              <a:t>ENERGY STATISTICS 2012; </a:t>
            </a:r>
            <a:r>
              <a:rPr lang="en-US" sz="1600" cap="none" dirty="0">
                <a:ea typeface="+mn-lt"/>
                <a:cs typeface="+mn-lt"/>
                <a:hlinkClick r:id="rId6"/>
              </a:rPr>
              <a:t>http://mospi.nic.in/sites/default/files/publication_reports/Energy_Statistics_2012_28mar.pdf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600" cap="none">
                <a:ea typeface="+mn-lt"/>
                <a:cs typeface="+mn-lt"/>
              </a:rPr>
              <a:t>Production of Petroleum Products from 2013-14 to 2019-20; </a:t>
            </a:r>
            <a:r>
              <a:rPr lang="en-US" sz="1600" cap="none" dirty="0">
                <a:ea typeface="+mn-lt"/>
                <a:cs typeface="+mn-lt"/>
                <a:hlinkClick r:id="rId7"/>
              </a:rPr>
              <a:t>https://data.gov.in/resources/production-petroleum-products-2013-14-2019-20</a:t>
            </a:r>
            <a:endParaRPr lang="en-US" sz="1600" cap="none" dirty="0">
              <a:latin typeface="Tw Cen MT" panose="020B0602020104020603"/>
              <a:cs typeface="Times New Roman"/>
            </a:endParaRPr>
          </a:p>
          <a:p>
            <a:pPr>
              <a:buClr>
                <a:srgbClr val="000000"/>
              </a:buClr>
            </a:pPr>
            <a:endParaRPr lang="en-US" sz="1600" cap="none" dirty="0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endParaRPr lang="en-US" sz="1600" cap="none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</a:pPr>
            <a:endParaRPr lang="en-US" sz="1600" cap="none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</a:pPr>
            <a:endParaRPr lang="en-US" sz="1600" cap="none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00841-3E9D-4D46-8AF1-4B0BCC79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C4F52-BA27-42ED-8030-AC067939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2213361"/>
            <a:ext cx="6247721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latin typeface="Colonna MT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0436A-9902-4DFE-880D-CFC0AB97A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6934" y="4418176"/>
            <a:ext cx="6247721" cy="1264209"/>
          </a:xfr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cap="none" dirty="0">
                <a:solidFill>
                  <a:srgbClr val="002060"/>
                </a:solidFill>
                <a:latin typeface="Times New Roman"/>
                <a:cs typeface="Times New Roman"/>
              </a:rPr>
              <a:t>Email: dkmiitg@gmail.com</a:t>
            </a:r>
            <a:endParaRPr lang="en-US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l"/>
            <a:r>
              <a:rPr lang="en-US" cap="none" dirty="0">
                <a:solidFill>
                  <a:srgbClr val="002060"/>
                </a:solidFill>
                <a:latin typeface="Times New Roman"/>
                <a:cs typeface="Times New Roman"/>
              </a:rPr>
              <a:t>Contact: +91-7764933459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E34BB-EBCE-49FD-9DCE-DB53F4BE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79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Droplet</vt:lpstr>
      <vt:lpstr>Secondary Research On Indian Refining Sector Rystad Energy - Round 3  </vt:lpstr>
      <vt:lpstr>COntent</vt:lpstr>
      <vt:lpstr>Upcoming refinery projects in India</vt:lpstr>
      <vt:lpstr>References/Bibliography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872</cp:revision>
  <dcterms:created xsi:type="dcterms:W3CDTF">2021-04-05T10:42:39Z</dcterms:created>
  <dcterms:modified xsi:type="dcterms:W3CDTF">2021-07-01T15:29:12Z</dcterms:modified>
</cp:coreProperties>
</file>