
<file path=[Content_Types].xml><?xml version="1.0" encoding="utf-8"?>
<Types xmlns="http://schemas.openxmlformats.org/package/2006/content-types">
  <Default Extension="bin" ContentType="image/unknown"/>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1E6CEC-ABFE-4148-B4A5-22908A391439}">
          <p14:sldIdLst>
            <p14:sldId id="256"/>
            <p14:sldId id="257"/>
            <p14:sldId id="258"/>
            <p14:sldId id="259"/>
            <p14:sldId id="260"/>
            <p14:sldId id="261"/>
            <p14:sldId id="262"/>
          </p14:sldIdLst>
        </p14:section>
        <p14:section name="Untitled Section" id="{D05FF130-2159-4BAA-8951-24E0CF452C82}">
          <p14:sldIdLst>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N" userId="bf7d5750d6d3fba8" providerId="LiveId" clId="{C25911A3-4D2D-4929-B9B0-DC250CB8EA65}"/>
    <pc:docChg chg="modSld">
      <pc:chgData name="DEEPAK N" userId="bf7d5750d6d3fba8" providerId="LiveId" clId="{C25911A3-4D2D-4929-B9B0-DC250CB8EA65}" dt="2024-01-12T06:25:48.056" v="52" actId="20577"/>
      <pc:docMkLst>
        <pc:docMk/>
      </pc:docMkLst>
      <pc:sldChg chg="modSp mod">
        <pc:chgData name="DEEPAK N" userId="bf7d5750d6d3fba8" providerId="LiveId" clId="{C25911A3-4D2D-4929-B9B0-DC250CB8EA65}" dt="2024-01-11T09:21:24.549" v="46" actId="20577"/>
        <pc:sldMkLst>
          <pc:docMk/>
          <pc:sldMk cId="1492749616" sldId="259"/>
        </pc:sldMkLst>
        <pc:spChg chg="mod">
          <ac:chgData name="DEEPAK N" userId="bf7d5750d6d3fba8" providerId="LiveId" clId="{C25911A3-4D2D-4929-B9B0-DC250CB8EA65}" dt="2024-01-11T09:21:24.549" v="46" actId="20577"/>
          <ac:spMkLst>
            <pc:docMk/>
            <pc:sldMk cId="1492749616" sldId="259"/>
            <ac:spMk id="3" creationId="{CD0731B1-C70A-CC0A-1DE1-B70D8B5712D2}"/>
          </ac:spMkLst>
        </pc:spChg>
      </pc:sldChg>
      <pc:sldChg chg="modSp mod">
        <pc:chgData name="DEEPAK N" userId="bf7d5750d6d3fba8" providerId="LiveId" clId="{C25911A3-4D2D-4929-B9B0-DC250CB8EA65}" dt="2024-01-12T06:25:48.056" v="52" actId="20577"/>
        <pc:sldMkLst>
          <pc:docMk/>
          <pc:sldMk cId="1324279062" sldId="265"/>
        </pc:sldMkLst>
        <pc:spChg chg="mod">
          <ac:chgData name="DEEPAK N" userId="bf7d5750d6d3fba8" providerId="LiveId" clId="{C25911A3-4D2D-4929-B9B0-DC250CB8EA65}" dt="2024-01-12T06:25:48.056" v="52" actId="20577"/>
          <ac:spMkLst>
            <pc:docMk/>
            <pc:sldMk cId="1324279062" sldId="265"/>
            <ac:spMk id="3" creationId="{CDFCB772-7EB7-A29F-78A1-FB0D4DE174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5799-0259-D7B6-E8FD-58D39BB2E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FFAACA-FAE0-6651-A9AC-C87DC63A8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0EABB1-D978-1C6A-AEEC-60E44C43281A}"/>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FAD8FC7B-CC7E-805C-D5F6-3F987056D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36A23-34A7-B1DD-96FD-F090B19C2751}"/>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360705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71A5-2B79-F10C-38E8-E0CCF27EB3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95C96-423D-7110-09E0-259FC95BE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0DA6E-904E-A92C-A491-0523A47541C8}"/>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CD852F66-3BDD-F114-9B64-8F328EF01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62E69-E718-5F36-4EB6-EC9E576BB69F}"/>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16001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DEB96-F1B3-71AE-7FB1-10775C2A64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42FC12-269B-CEF2-2376-DC660C8C9F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C46A2-A0CB-20D4-E364-6FB056E567CE}"/>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6B062B86-5C5F-7CD3-D131-276E4B524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6815-8EEB-950F-1186-76A40613985D}"/>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424219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637A-F4D9-A9E1-607A-A4E6B516B5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3ED25-0D06-D731-7CB6-9EF627D0A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55CC5-9DEE-9FC8-989A-350CC560377D}"/>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2CA2B04F-4B8C-A997-83BB-4133FEE4B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D60C1-EB27-375F-DDFF-38A038EADB5F}"/>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232335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B34D-D3A8-0969-3028-2D3CCD749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284C3-57B8-D89C-8526-43B4D016C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F4D57-7C1E-90DC-C0C5-BF0BD08A5AE2}"/>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E8105D35-5842-0C04-EE41-D0FBB5E3C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1091C-C35F-97D9-A317-D3DFBB3BAF1F}"/>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61369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0542-EC3F-2E82-3BB0-A221E85878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85E1-F3EA-4F14-96AE-B9A1017CF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135491-014B-AE39-4502-85E6F50FD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818D5E-F7B2-ADB9-75F7-B40DA8E40428}"/>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6" name="Footer Placeholder 5">
            <a:extLst>
              <a:ext uri="{FF2B5EF4-FFF2-40B4-BE49-F238E27FC236}">
                <a16:creationId xmlns:a16="http://schemas.microsoft.com/office/drawing/2014/main" id="{1339C399-E078-5125-8687-675F3CD7C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03BB4-EC91-51FB-731F-9FC6B7087890}"/>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208542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7B05-6A03-3B95-65A4-ED51F8E5B9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31914F-937C-8331-2851-9AC0B204F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FBE2F-140E-93D0-B1AA-417B267A8C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953C5E-7E1D-9537-4104-E5204BA90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C8FE-0151-2281-F249-60293DC74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C494F5-8E17-A110-C506-F1243D14582B}"/>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8" name="Footer Placeholder 7">
            <a:extLst>
              <a:ext uri="{FF2B5EF4-FFF2-40B4-BE49-F238E27FC236}">
                <a16:creationId xmlns:a16="http://schemas.microsoft.com/office/drawing/2014/main" id="{2ECD82F4-6178-110E-82E7-F262A2DD31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D6E554-A4BC-650B-5816-9BB1054826FA}"/>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1734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AF3B-CCE2-F9C6-682F-23A0E0DF0A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07222-67EC-618A-61A4-BDA6C0966357}"/>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4" name="Footer Placeholder 3">
            <a:extLst>
              <a:ext uri="{FF2B5EF4-FFF2-40B4-BE49-F238E27FC236}">
                <a16:creationId xmlns:a16="http://schemas.microsoft.com/office/drawing/2014/main" id="{DB9064E1-A8D6-F3AC-0C8D-9839D63D69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58B258-BB16-E277-0E57-4993245C6590}"/>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184171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329BE-6C17-8E61-6F21-F340566A6C56}"/>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3" name="Footer Placeholder 2">
            <a:extLst>
              <a:ext uri="{FF2B5EF4-FFF2-40B4-BE49-F238E27FC236}">
                <a16:creationId xmlns:a16="http://schemas.microsoft.com/office/drawing/2014/main" id="{64918C12-657D-3DCA-A701-D4BDFBD603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94CB3-3725-6FB5-3521-54A9DEBCFF32}"/>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226978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4B3C-404F-EB19-C768-47118B099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CBBD89-245A-C179-F485-DFA80C87F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2EF9C6-E109-C5EB-46BE-F41D2BF2B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7CF5D-8E88-64DB-08A2-5434D717C5E7}"/>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6" name="Footer Placeholder 5">
            <a:extLst>
              <a:ext uri="{FF2B5EF4-FFF2-40B4-BE49-F238E27FC236}">
                <a16:creationId xmlns:a16="http://schemas.microsoft.com/office/drawing/2014/main" id="{4F2D71C5-1E9E-744C-974B-EE9F45A19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65096-ABEC-5051-047C-3F29595960C5}"/>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108499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21D4-5D9B-220B-B834-100419564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A595F2-68E8-7FDD-7D36-885C2184E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5B15D8-64C0-2EA9-571F-21C87405C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3188F-3B08-FF14-7E18-430C40F57900}"/>
              </a:ext>
            </a:extLst>
          </p:cNvPr>
          <p:cNvSpPr>
            <a:spLocks noGrp="1"/>
          </p:cNvSpPr>
          <p:nvPr>
            <p:ph type="dt" sz="half" idx="10"/>
          </p:nvPr>
        </p:nvSpPr>
        <p:spPr/>
        <p:txBody>
          <a:bodyPr/>
          <a:lstStyle/>
          <a:p>
            <a:fld id="{1B3D7C3E-1691-4B8F-B3F6-CAC759EDDDDE}" type="datetimeFigureOut">
              <a:rPr lang="en-IN" smtClean="0"/>
              <a:t>12-01-2024</a:t>
            </a:fld>
            <a:endParaRPr lang="en-IN"/>
          </a:p>
        </p:txBody>
      </p:sp>
      <p:sp>
        <p:nvSpPr>
          <p:cNvPr id="6" name="Footer Placeholder 5">
            <a:extLst>
              <a:ext uri="{FF2B5EF4-FFF2-40B4-BE49-F238E27FC236}">
                <a16:creationId xmlns:a16="http://schemas.microsoft.com/office/drawing/2014/main" id="{0B458FEE-7167-2BAA-094F-2A216C240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9A96A-B732-02C4-9DEE-74ABE1BE380F}"/>
              </a:ext>
            </a:extLst>
          </p:cNvPr>
          <p:cNvSpPr>
            <a:spLocks noGrp="1"/>
          </p:cNvSpPr>
          <p:nvPr>
            <p:ph type="sldNum" sz="quarter" idx="12"/>
          </p:nvPr>
        </p:nvSpPr>
        <p:spPr/>
        <p:txBody>
          <a:bodyPr/>
          <a:lstStyle/>
          <a:p>
            <a:fld id="{6A807FCA-0A9A-43D8-868B-CA7D90A80712}" type="slidenum">
              <a:rPr lang="en-IN" smtClean="0"/>
              <a:t>‹#›</a:t>
            </a:fld>
            <a:endParaRPr lang="en-IN"/>
          </a:p>
        </p:txBody>
      </p:sp>
    </p:spTree>
    <p:extLst>
      <p:ext uri="{BB962C8B-B14F-4D97-AF65-F5344CB8AC3E}">
        <p14:creationId xmlns:p14="http://schemas.microsoft.com/office/powerpoint/2010/main" val="325036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78CC3-BE55-A184-5787-741795448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4F8DE-567E-6A22-3E6D-12BB98273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E4C8C-7C94-E202-DC43-ABA9DF3D1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D7C3E-1691-4B8F-B3F6-CAC759EDDDDE}" type="datetimeFigureOut">
              <a:rPr lang="en-IN" smtClean="0"/>
              <a:t>12-01-2024</a:t>
            </a:fld>
            <a:endParaRPr lang="en-IN"/>
          </a:p>
        </p:txBody>
      </p:sp>
      <p:sp>
        <p:nvSpPr>
          <p:cNvPr id="5" name="Footer Placeholder 4">
            <a:extLst>
              <a:ext uri="{FF2B5EF4-FFF2-40B4-BE49-F238E27FC236}">
                <a16:creationId xmlns:a16="http://schemas.microsoft.com/office/drawing/2014/main" id="{293F8C01-06EF-266F-7205-E44B6E119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9D56AE-173A-7651-B79A-E7C8C07D6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07FCA-0A9A-43D8-868B-CA7D90A80712}" type="slidenum">
              <a:rPr lang="en-IN" smtClean="0"/>
              <a:t>‹#›</a:t>
            </a:fld>
            <a:endParaRPr lang="en-IN"/>
          </a:p>
        </p:txBody>
      </p:sp>
    </p:spTree>
    <p:extLst>
      <p:ext uri="{BB962C8B-B14F-4D97-AF65-F5344CB8AC3E}">
        <p14:creationId xmlns:p14="http://schemas.microsoft.com/office/powerpoint/2010/main" val="38061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5361-9068-B4B4-2214-2CC92B75742C}"/>
              </a:ext>
            </a:extLst>
          </p:cNvPr>
          <p:cNvSpPr>
            <a:spLocks noGrp="1"/>
          </p:cNvSpPr>
          <p:nvPr>
            <p:ph type="ctrTitle"/>
          </p:nvPr>
        </p:nvSpPr>
        <p:spPr>
          <a:xfrm>
            <a:off x="0" y="0"/>
            <a:ext cx="10668000" cy="6857999"/>
          </a:xfrm>
        </p:spPr>
        <p:txBody>
          <a:bodyPr/>
          <a:lstStyle/>
          <a:p>
            <a:endParaRPr lang="en-IN" dirty="0"/>
          </a:p>
        </p:txBody>
      </p:sp>
      <p:pic>
        <p:nvPicPr>
          <p:cNvPr id="5" name="Picture 4">
            <a:extLst>
              <a:ext uri="{FF2B5EF4-FFF2-40B4-BE49-F238E27FC236}">
                <a16:creationId xmlns:a16="http://schemas.microsoft.com/office/drawing/2014/main" id="{BD760D2B-40E9-4673-A1A5-AEB70BD2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9725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CB772-7EB7-A29F-78A1-FB0D4DE174F9}"/>
              </a:ext>
            </a:extLst>
          </p:cNvPr>
          <p:cNvSpPr txBox="1"/>
          <p:nvPr/>
        </p:nvSpPr>
        <p:spPr>
          <a:xfrm>
            <a:off x="597160" y="243282"/>
            <a:ext cx="10898154" cy="1138773"/>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Step 5: Creating Graph</a:t>
            </a: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create graph different types of charts are used in the Facebook data  analysis  creation.</a:t>
            </a:r>
          </a:p>
        </p:txBody>
      </p:sp>
      <p:pic>
        <p:nvPicPr>
          <p:cNvPr id="5" name="Picture 4">
            <a:extLst>
              <a:ext uri="{FF2B5EF4-FFF2-40B4-BE49-F238E27FC236}">
                <a16:creationId xmlns:a16="http://schemas.microsoft.com/office/drawing/2014/main" id="{17FA746E-A637-0B4D-4D8A-77930390D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1556551"/>
            <a:ext cx="3648271" cy="2492935"/>
          </a:xfrm>
          <a:prstGeom prst="rect">
            <a:avLst/>
          </a:prstGeom>
        </p:spPr>
      </p:pic>
      <p:pic>
        <p:nvPicPr>
          <p:cNvPr id="7" name="Picture 6">
            <a:extLst>
              <a:ext uri="{FF2B5EF4-FFF2-40B4-BE49-F238E27FC236}">
                <a16:creationId xmlns:a16="http://schemas.microsoft.com/office/drawing/2014/main" id="{59B39CB8-AA69-63AB-E8BC-B15CF7129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72" y="1556553"/>
            <a:ext cx="3648271" cy="2492934"/>
          </a:xfrm>
          <a:prstGeom prst="rect">
            <a:avLst/>
          </a:prstGeom>
        </p:spPr>
      </p:pic>
      <p:pic>
        <p:nvPicPr>
          <p:cNvPr id="9" name="Picture 8">
            <a:extLst>
              <a:ext uri="{FF2B5EF4-FFF2-40B4-BE49-F238E27FC236}">
                <a16:creationId xmlns:a16="http://schemas.microsoft.com/office/drawing/2014/main" id="{F0674107-A32E-2A23-79A6-9C35D7242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573" y="1556552"/>
            <a:ext cx="3648271" cy="2492934"/>
          </a:xfrm>
          <a:prstGeom prst="rect">
            <a:avLst/>
          </a:prstGeom>
        </p:spPr>
      </p:pic>
      <p:pic>
        <p:nvPicPr>
          <p:cNvPr id="11" name="Picture 10">
            <a:extLst>
              <a:ext uri="{FF2B5EF4-FFF2-40B4-BE49-F238E27FC236}">
                <a16:creationId xmlns:a16="http://schemas.microsoft.com/office/drawing/2014/main" id="{2981071C-FB34-80A4-F47F-A67FCD3927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748" y="4241420"/>
            <a:ext cx="3648271" cy="2492934"/>
          </a:xfrm>
          <a:prstGeom prst="rect">
            <a:avLst/>
          </a:prstGeom>
        </p:spPr>
      </p:pic>
      <p:pic>
        <p:nvPicPr>
          <p:cNvPr id="13" name="Picture 12">
            <a:extLst>
              <a:ext uri="{FF2B5EF4-FFF2-40B4-BE49-F238E27FC236}">
                <a16:creationId xmlns:a16="http://schemas.microsoft.com/office/drawing/2014/main" id="{29A7BA02-E4E8-5FEE-5380-0981DA6187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9616" y="4241420"/>
            <a:ext cx="3648271" cy="2492934"/>
          </a:xfrm>
          <a:prstGeom prst="rect">
            <a:avLst/>
          </a:prstGeom>
        </p:spPr>
      </p:pic>
    </p:spTree>
    <p:extLst>
      <p:ext uri="{BB962C8B-B14F-4D97-AF65-F5344CB8AC3E}">
        <p14:creationId xmlns:p14="http://schemas.microsoft.com/office/powerpoint/2010/main" val="132427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5549E-F3C5-806A-0F1B-2C441B279E1F}"/>
              </a:ext>
            </a:extLst>
          </p:cNvPr>
          <p:cNvSpPr txBox="1"/>
          <p:nvPr/>
        </p:nvSpPr>
        <p:spPr>
          <a:xfrm>
            <a:off x="1020147" y="934635"/>
            <a:ext cx="10151705" cy="2954655"/>
          </a:xfrm>
          <a:prstGeom prst="rect">
            <a:avLst/>
          </a:prstGeom>
          <a:noFill/>
        </p:spPr>
        <p:txBody>
          <a:bodyPr wrap="square">
            <a:spAutoFit/>
          </a:bodyPr>
          <a:lstStyle/>
          <a:p>
            <a:r>
              <a:rPr lang="en-US" sz="3600" dirty="0">
                <a:solidFill>
                  <a:srgbClr val="002060"/>
                </a:solidFill>
                <a:latin typeface="Times New Roman" panose="02020603050405020304" pitchFamily="18" charset="0"/>
                <a:cs typeface="Times New Roman" panose="02020603050405020304" pitchFamily="18" charset="0"/>
              </a:rPr>
              <a:t>Conclusion:</a:t>
            </a:r>
          </a:p>
          <a:p>
            <a:endParaRPr lang="en-US" sz="3600" dirty="0">
              <a:solidFill>
                <a:srgbClr val="00206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Facebook Data Analysis dashboard shows an overview of Facebook users. Number of male users are more compare to female users and female users are got more likes. According to age, the age group between 18-23 years old users are more in number.</a:t>
            </a:r>
          </a:p>
        </p:txBody>
      </p:sp>
    </p:spTree>
    <p:extLst>
      <p:ext uri="{BB962C8B-B14F-4D97-AF65-F5344CB8AC3E}">
        <p14:creationId xmlns:p14="http://schemas.microsoft.com/office/powerpoint/2010/main" val="1954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B263B-7BC1-5B68-F69C-0127D3D3F55A}"/>
              </a:ext>
            </a:extLst>
          </p:cNvPr>
          <p:cNvSpPr txBox="1"/>
          <p:nvPr/>
        </p:nvSpPr>
        <p:spPr>
          <a:xfrm>
            <a:off x="718457" y="951722"/>
            <a:ext cx="10674221" cy="4012893"/>
          </a:xfrm>
          <a:prstGeom prst="rect">
            <a:avLst/>
          </a:prstGeom>
          <a:noFill/>
        </p:spPr>
        <p:txBody>
          <a:bodyPr wrap="square">
            <a:spAutoFit/>
          </a:bodyPr>
          <a:lstStyle/>
          <a:p>
            <a:pPr>
              <a:lnSpc>
                <a:spcPct val="150000"/>
              </a:lnSpc>
            </a:pPr>
            <a:r>
              <a:rPr lang="en-US" sz="3200" dirty="0">
                <a:solidFill>
                  <a:schemeClr val="accent1">
                    <a:lumMod val="50000"/>
                  </a:schemeClr>
                </a:solidFill>
                <a:latin typeface="Times New Roman" panose="02020603050405020304" pitchFamily="18" charset="0"/>
                <a:cs typeface="Times New Roman" panose="02020603050405020304" pitchFamily="18" charset="0"/>
              </a:rPr>
              <a:t>What  is Data?</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t>	</a:t>
            </a:r>
            <a:r>
              <a:rPr lang="en-US" sz="1800" dirty="0">
                <a:latin typeface="Times New Roman" panose="02020603050405020304" pitchFamily="18" charset="0"/>
                <a:cs typeface="Times New Roman" panose="02020603050405020304" pitchFamily="18" charset="0"/>
              </a:rPr>
              <a:t>Data is a different types of information formatted in a particular manner or Data is a collection of information present in the form of History, Past records or Present records.</a:t>
            </a:r>
          </a:p>
          <a:p>
            <a:pPr algn="just">
              <a:lnSpc>
                <a:spcPct val="150000"/>
              </a:lnSpc>
            </a:pPr>
            <a:r>
              <a:rPr lang="en-US" sz="1800" dirty="0">
                <a:latin typeface="Times New Roman" panose="02020603050405020304" pitchFamily="18" charset="0"/>
                <a:cs typeface="Times New Roman" panose="02020603050405020304" pitchFamily="18" charset="0"/>
              </a:rPr>
              <a:t>	Data can come in the form of text, picture, numbers, graphs and symbols.</a:t>
            </a:r>
          </a:p>
          <a:p>
            <a:pPr algn="just">
              <a:lnSpc>
                <a:spcPct val="150000"/>
              </a:lnSpc>
            </a:pPr>
            <a:endParaRPr lang="en-US" dirty="0"/>
          </a:p>
          <a:p>
            <a:pPr algn="just">
              <a:lnSpc>
                <a:spcPct val="150000"/>
              </a:lnSpc>
            </a:pPr>
            <a:r>
              <a:rPr lang="en-US" sz="3200" dirty="0">
                <a:solidFill>
                  <a:schemeClr val="accent1">
                    <a:lumMod val="50000"/>
                  </a:schemeClr>
                </a:solidFill>
                <a:latin typeface="Times New Roman" panose="02020603050405020304" pitchFamily="18" charset="0"/>
                <a:cs typeface="Times New Roman" panose="02020603050405020304" pitchFamily="18" charset="0"/>
              </a:rPr>
              <a:t>What is Data Analytics?</a:t>
            </a:r>
          </a:p>
          <a:p>
            <a:pPr algn="just">
              <a:lnSpc>
                <a:spcPct val="150000"/>
              </a:lnSpc>
            </a:pPr>
            <a:r>
              <a:rPr lang="en-US" dirty="0"/>
              <a:t>	</a:t>
            </a:r>
            <a:r>
              <a:rPr lang="en-US" sz="1800" dirty="0">
                <a:latin typeface="Times New Roman" panose="02020603050405020304" pitchFamily="18" charset="0"/>
                <a:cs typeface="Times New Roman" panose="02020603050405020304" pitchFamily="18" charset="0"/>
              </a:rPr>
              <a:t>Data Analytics is the process of collection, transformation and organizing the data in order to draw conclusions, make predictions and to boost data driven decision making.</a:t>
            </a:r>
          </a:p>
        </p:txBody>
      </p:sp>
    </p:spTree>
    <p:extLst>
      <p:ext uri="{BB962C8B-B14F-4D97-AF65-F5344CB8AC3E}">
        <p14:creationId xmlns:p14="http://schemas.microsoft.com/office/powerpoint/2010/main" val="145148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8246-020D-38C1-6EA0-B9A3DEF1D73B}"/>
              </a:ext>
            </a:extLst>
          </p:cNvPr>
          <p:cNvSpPr txBox="1"/>
          <p:nvPr/>
        </p:nvSpPr>
        <p:spPr>
          <a:xfrm>
            <a:off x="858415" y="334980"/>
            <a:ext cx="10161037" cy="5582939"/>
          </a:xfrm>
          <a:prstGeom prst="rect">
            <a:avLst/>
          </a:prstGeom>
          <a:noFill/>
        </p:spPr>
        <p:txBody>
          <a:bodyPr wrap="square">
            <a:spAutoFit/>
          </a:bodyPr>
          <a:lstStyle/>
          <a:p>
            <a:pPr algn="ctr">
              <a:lnSpc>
                <a:spcPct val="150000"/>
              </a:lnSpc>
            </a:pPr>
            <a:r>
              <a:rPr lang="en-US" sz="4000" dirty="0">
                <a:solidFill>
                  <a:schemeClr val="accent1">
                    <a:lumMod val="50000"/>
                  </a:schemeClr>
                </a:solidFill>
                <a:latin typeface="Times New Roman" panose="02020603050405020304" pitchFamily="18" charset="0"/>
                <a:cs typeface="Times New Roman" panose="02020603050405020304" pitchFamily="18" charset="0"/>
              </a:rPr>
              <a:t>Applications of Data Analytics</a:t>
            </a:r>
          </a:p>
          <a:p>
            <a:pPr marL="342900" indent="-342900" algn="just">
              <a:lnSpc>
                <a:spcPct val="15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is used in the banking and e-commerce industries to detect fraudulent transactions.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Healthcare sectors uses data analytics to improve patients health by detecting diseases before they happen. It is commonly used for cancer detection.</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Logistics companies use data analytics to ensure faster delivery of products by optimizing vehicle routes.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Marketing professionals use analytics to reach out to the right customers and perform targeted marketing to increase ROI.</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can be used for city planning, to build smart cities.</a:t>
            </a:r>
            <a:endParaRPr lang="en-IN" sz="2000" dirty="0"/>
          </a:p>
        </p:txBody>
      </p:sp>
    </p:spTree>
    <p:extLst>
      <p:ext uri="{BB962C8B-B14F-4D97-AF65-F5344CB8AC3E}">
        <p14:creationId xmlns:p14="http://schemas.microsoft.com/office/powerpoint/2010/main" val="281367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731B1-C70A-CC0A-1DE1-B70D8B5712D2}"/>
              </a:ext>
            </a:extLst>
          </p:cNvPr>
          <p:cNvSpPr txBox="1"/>
          <p:nvPr/>
        </p:nvSpPr>
        <p:spPr>
          <a:xfrm>
            <a:off x="513183" y="-78050"/>
            <a:ext cx="10870163" cy="7014100"/>
          </a:xfrm>
          <a:prstGeom prst="rect">
            <a:avLst/>
          </a:prstGeom>
          <a:noFill/>
        </p:spPr>
        <p:txBody>
          <a:bodyPr wrap="square">
            <a:spAutoFit/>
          </a:bodyPr>
          <a:lstStyle/>
          <a:p>
            <a:pPr algn="ctr"/>
            <a:endParaRPr lang="en-US" sz="4800" dirty="0">
              <a:solidFill>
                <a:srgbClr val="002060"/>
              </a:solidFill>
              <a:latin typeface="Times New Roman" panose="02020603050405020304" pitchFamily="18" charset="0"/>
              <a:cs typeface="Times New Roman" panose="02020603050405020304" pitchFamily="18" charset="0"/>
            </a:endParaRPr>
          </a:p>
          <a:p>
            <a:pPr algn="ctr"/>
            <a:r>
              <a:rPr lang="en-US" sz="4800" dirty="0">
                <a:solidFill>
                  <a:srgbClr val="002060"/>
                </a:solidFill>
                <a:latin typeface="Times New Roman" panose="02020603050405020304" pitchFamily="18" charset="0"/>
                <a:cs typeface="Times New Roman" panose="02020603050405020304" pitchFamily="18" charset="0"/>
              </a:rPr>
              <a:t>Facebook Data Analysis</a:t>
            </a:r>
          </a:p>
          <a:p>
            <a:pPr>
              <a:lnSpc>
                <a:spcPct val="150000"/>
              </a:lnSpc>
            </a:pPr>
            <a:r>
              <a:rPr lang="en-US" sz="48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Let me Explain how data analyst works in a real-world industry by taking example of Facebook Data Analysis Project</a:t>
            </a:r>
            <a:r>
              <a:rPr lang="en-US" dirty="0">
                <a:latin typeface="Times New Roman" panose="02020603050405020304" pitchFamily="18"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Steps Followed in Data analysis Process</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Data Collection</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Data Cleaning</a:t>
            </a: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EDA process</a:t>
            </a:r>
          </a:p>
          <a:p>
            <a:pPr marL="1257300" lvl="2" indent="-342900">
              <a:lnSpc>
                <a:spcPct val="150000"/>
              </a:lnSpc>
              <a:buFont typeface="+mj-lt"/>
              <a:buAutoNum type="arabicPeriod"/>
            </a:pPr>
            <a:r>
              <a:rPr lang="en-US" sz="2000">
                <a:latin typeface="Times New Roman" panose="02020603050405020304" pitchFamily="18" charset="0"/>
                <a:cs typeface="Times New Roman" panose="02020603050405020304" pitchFamily="18" charset="0"/>
              </a:rPr>
              <a:t>Creating Graph</a:t>
            </a:r>
            <a:endParaRPr lang="en-US" sz="2000"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dirty="0"/>
          </a:p>
        </p:txBody>
      </p:sp>
    </p:spTree>
    <p:extLst>
      <p:ext uri="{BB962C8B-B14F-4D97-AF65-F5344CB8AC3E}">
        <p14:creationId xmlns:p14="http://schemas.microsoft.com/office/powerpoint/2010/main" val="149274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B1B895-3343-0A56-0AC5-53AD7685294A}"/>
              </a:ext>
            </a:extLst>
          </p:cNvPr>
          <p:cNvSpPr txBox="1"/>
          <p:nvPr/>
        </p:nvSpPr>
        <p:spPr>
          <a:xfrm>
            <a:off x="1045029" y="1065794"/>
            <a:ext cx="8406881" cy="2308324"/>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Step 1: Problem Statement</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Find Number of male and female  Facebook users, Likes received according to                gender and count of users according to age.</a:t>
            </a:r>
          </a:p>
          <a:p>
            <a:endParaRPr lang="en-US" dirty="0"/>
          </a:p>
        </p:txBody>
      </p:sp>
      <p:pic>
        <p:nvPicPr>
          <p:cNvPr id="4" name="Picture 3">
            <a:extLst>
              <a:ext uri="{FF2B5EF4-FFF2-40B4-BE49-F238E27FC236}">
                <a16:creationId xmlns:a16="http://schemas.microsoft.com/office/drawing/2014/main"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760" y="3374118"/>
            <a:ext cx="4533900" cy="3416300"/>
          </a:xfrm>
          <a:prstGeom prst="rect">
            <a:avLst/>
          </a:prstGeom>
          <a:ln>
            <a:noFill/>
          </a:ln>
          <a:effectLst>
            <a:softEdge rad="112500"/>
          </a:effectLst>
        </p:spPr>
      </p:pic>
    </p:spTree>
    <p:extLst>
      <p:ext uri="{BB962C8B-B14F-4D97-AF65-F5344CB8AC3E}">
        <p14:creationId xmlns:p14="http://schemas.microsoft.com/office/powerpoint/2010/main" val="405209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61F39-9E3E-B324-7E6A-C9B421793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951" y="199474"/>
            <a:ext cx="7181461" cy="3878004"/>
          </a:xfrm>
          <a:prstGeom prst="rect">
            <a:avLst/>
          </a:prstGeom>
        </p:spPr>
      </p:pic>
      <p:sp>
        <p:nvSpPr>
          <p:cNvPr id="5" name="TextBox 4">
            <a:extLst>
              <a:ext uri="{FF2B5EF4-FFF2-40B4-BE49-F238E27FC236}">
                <a16:creationId xmlns:a16="http://schemas.microsoft.com/office/drawing/2014/main" id="{42905B3E-03C8-ECA2-EAEB-3FBBA18D7BD7}"/>
              </a:ext>
            </a:extLst>
          </p:cNvPr>
          <p:cNvSpPr txBox="1"/>
          <p:nvPr/>
        </p:nvSpPr>
        <p:spPr>
          <a:xfrm>
            <a:off x="671804" y="534731"/>
            <a:ext cx="10403633" cy="539994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Step 2: Data Collection</a:t>
            </a:r>
          </a:p>
          <a:p>
            <a:endParaRPr lang="en-US" sz="2000" dirty="0"/>
          </a:p>
          <a:p>
            <a:pPr marL="342900" indent="-342900">
              <a:lnSpc>
                <a:spcPct val="150000"/>
              </a:lnSpc>
              <a:buFont typeface="Wingdings" panose="05000000000000000000" pitchFamily="2" charset="2"/>
              <a:buChar char="q"/>
            </a:pPr>
            <a:r>
              <a:rPr lang="en-US" sz="2000" dirty="0"/>
              <a:t>Data Format: Facebook.csv </a:t>
            </a:r>
          </a:p>
          <a:p>
            <a:pPr marL="342900" indent="-342900" algn="just">
              <a:lnSpc>
                <a:spcPct val="150000"/>
              </a:lnSpc>
              <a:buFont typeface="Wingdings" panose="05000000000000000000" pitchFamily="2" charset="2"/>
              <a:buChar char="q"/>
            </a:pPr>
            <a:r>
              <a:rPr lang="en-US" sz="2000" dirty="0"/>
              <a:t>Data Size: 5.09 MB</a:t>
            </a:r>
          </a:p>
          <a:p>
            <a:pPr marL="342900" indent="-342900" algn="just">
              <a:lnSpc>
                <a:spcPct val="150000"/>
              </a:lnSpc>
              <a:buFont typeface="Wingdings" panose="05000000000000000000" pitchFamily="2" charset="2"/>
              <a:buChar char="q"/>
            </a:pPr>
            <a:r>
              <a:rPr lang="en-US" sz="2000" dirty="0"/>
              <a:t>Collection of measurements:</a:t>
            </a:r>
          </a:p>
          <a:p>
            <a:pPr marL="514350" lvl="2" indent="-342900" algn="just">
              <a:lnSpc>
                <a:spcPct val="150000"/>
              </a:lnSpc>
              <a:buFont typeface="Wingdings" panose="05000000000000000000" pitchFamily="2" charset="2"/>
              <a:buChar char="ü"/>
            </a:pPr>
            <a:r>
              <a:rPr lang="en-US" sz="2000" dirty="0"/>
              <a:t>Total No. of Columns: 15</a:t>
            </a:r>
          </a:p>
          <a:p>
            <a:pPr marL="514350" lvl="2" indent="-342900" algn="just">
              <a:lnSpc>
                <a:spcPct val="150000"/>
              </a:lnSpc>
              <a:buFont typeface="Wingdings" panose="05000000000000000000" pitchFamily="2" charset="2"/>
              <a:buChar char="ü"/>
            </a:pPr>
            <a:r>
              <a:rPr lang="en-US" sz="2000" dirty="0"/>
              <a:t>Total No. of Rows: 99,003</a:t>
            </a:r>
          </a:p>
          <a:p>
            <a:pPr marL="342900" indent="-342900" algn="just">
              <a:lnSpc>
                <a:spcPct val="150000"/>
              </a:lnSpc>
              <a:buFont typeface="Wingdings" panose="05000000000000000000" pitchFamily="2" charset="2"/>
              <a:buChar char="q"/>
            </a:pPr>
            <a:r>
              <a:rPr lang="en-US" sz="2000" dirty="0"/>
              <a:t>Column Names:</a:t>
            </a:r>
          </a:p>
          <a:p>
            <a:pPr marL="514350" lvl="2" indent="-342900" algn="just">
              <a:lnSpc>
                <a:spcPct val="150000"/>
              </a:lnSpc>
              <a:buFont typeface="Wingdings" panose="05000000000000000000" pitchFamily="2" charset="2"/>
              <a:buChar char="ü"/>
            </a:pPr>
            <a:r>
              <a:rPr lang="en-US" sz="2000" dirty="0"/>
              <a:t>Numerical Data/Columns: </a:t>
            </a:r>
            <a:r>
              <a:rPr lang="en-US" sz="2000" dirty="0" err="1"/>
              <a:t>userid</a:t>
            </a:r>
            <a:r>
              <a:rPr lang="en-US" sz="2000" dirty="0"/>
              <a:t>, age, </a:t>
            </a:r>
            <a:r>
              <a:rPr lang="en-US" sz="2000" dirty="0" err="1"/>
              <a:t>dob_day</a:t>
            </a:r>
            <a:r>
              <a:rPr lang="en-US" sz="2000" dirty="0"/>
              <a:t>, </a:t>
            </a:r>
            <a:r>
              <a:rPr lang="en-US" sz="2000" dirty="0" err="1"/>
              <a:t>dob_month</a:t>
            </a:r>
            <a:r>
              <a:rPr lang="en-US" sz="2000" dirty="0"/>
              <a:t>, </a:t>
            </a:r>
            <a:r>
              <a:rPr lang="en-US" sz="2000" dirty="0" err="1"/>
              <a:t>dob_year</a:t>
            </a:r>
            <a:r>
              <a:rPr lang="en-US" sz="2000" dirty="0"/>
              <a:t>, tenure, </a:t>
            </a:r>
            <a:r>
              <a:rPr lang="en-US" sz="2000" dirty="0" err="1"/>
              <a:t>friend_count</a:t>
            </a:r>
            <a:r>
              <a:rPr lang="en-US" sz="2000" dirty="0"/>
              <a:t>, </a:t>
            </a:r>
            <a:r>
              <a:rPr lang="en-US" sz="2000" dirty="0" err="1"/>
              <a:t>friendships_initiated</a:t>
            </a:r>
            <a:r>
              <a:rPr lang="en-US" sz="2000" dirty="0"/>
              <a:t>, likes, </a:t>
            </a:r>
            <a:r>
              <a:rPr lang="en-US" sz="2000" dirty="0" err="1"/>
              <a:t>likes_received</a:t>
            </a:r>
            <a:r>
              <a:rPr lang="en-US" sz="2000" dirty="0"/>
              <a:t>, </a:t>
            </a:r>
            <a:r>
              <a:rPr lang="en-US" sz="2000" dirty="0" err="1"/>
              <a:t>mobile_likes</a:t>
            </a:r>
            <a:r>
              <a:rPr lang="en-US" sz="2000" dirty="0"/>
              <a:t>, </a:t>
            </a:r>
            <a:r>
              <a:rPr lang="en-US" sz="2000" dirty="0" err="1"/>
              <a:t>mobile_likes_received</a:t>
            </a:r>
            <a:r>
              <a:rPr lang="en-US" sz="2000" dirty="0"/>
              <a:t>, </a:t>
            </a:r>
            <a:r>
              <a:rPr lang="en-US" sz="2000" dirty="0" err="1"/>
              <a:t>www_likes</a:t>
            </a:r>
            <a:r>
              <a:rPr lang="en-US" sz="2000" dirty="0"/>
              <a:t>, </a:t>
            </a:r>
            <a:r>
              <a:rPr lang="en-US" sz="2000" dirty="0" err="1"/>
              <a:t>www_likes_received</a:t>
            </a:r>
            <a:r>
              <a:rPr lang="en-US" sz="2000" dirty="0"/>
              <a:t>.</a:t>
            </a:r>
          </a:p>
          <a:p>
            <a:pPr marL="514350" lvl="2" indent="-342900" algn="just">
              <a:lnSpc>
                <a:spcPct val="150000"/>
              </a:lnSpc>
              <a:buFont typeface="Wingdings" panose="05000000000000000000" pitchFamily="2" charset="2"/>
              <a:buChar char="ü"/>
            </a:pPr>
            <a:r>
              <a:rPr lang="en-US" sz="2000" dirty="0"/>
              <a:t>Categorical Data/Columns: gender</a:t>
            </a:r>
          </a:p>
        </p:txBody>
      </p:sp>
    </p:spTree>
    <p:extLst>
      <p:ext uri="{BB962C8B-B14F-4D97-AF65-F5344CB8AC3E}">
        <p14:creationId xmlns:p14="http://schemas.microsoft.com/office/powerpoint/2010/main" val="227519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7248E-5526-A0C5-E7E3-0194618C9DAD}"/>
              </a:ext>
            </a:extLst>
          </p:cNvPr>
          <p:cNvSpPr txBox="1"/>
          <p:nvPr/>
        </p:nvSpPr>
        <p:spPr>
          <a:xfrm>
            <a:off x="755779" y="147144"/>
            <a:ext cx="10748865" cy="5946308"/>
          </a:xfrm>
          <a:prstGeom prst="rect">
            <a:avLst/>
          </a:prstGeom>
          <a:noFill/>
        </p:spPr>
        <p:txBody>
          <a:bodyPr wrap="square">
            <a:spAutoFit/>
          </a:bodyPr>
          <a:lstStyle/>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Step 3: Data Cleaning</a:t>
            </a:r>
          </a:p>
          <a:p>
            <a:pPr algn="ct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Data cleaning process is done by using ETL (Extract, Transform, Load) technique.</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Extract: Extract the data from file in csv,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format of file.</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Transform: Transform is nothing but modify or change the data. In this step we clean all the data, to find missing values and filled them using python libraries. So new values are added to the existed raw data and to make it clean.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Load: Load or upload the cleaned data into database.</a:t>
            </a:r>
          </a:p>
          <a:p>
            <a:pPr algn="just">
              <a:lnSpc>
                <a:spcPct val="150000"/>
              </a:lnSpc>
            </a:pPr>
            <a:r>
              <a:rPr lang="en-US" sz="2000" dirty="0">
                <a:latin typeface="Times New Roman" panose="02020603050405020304" pitchFamily="18" charset="0"/>
                <a:cs typeface="Times New Roman" panose="02020603050405020304" pitchFamily="18" charset="0"/>
              </a:rPr>
              <a:t>Data cleaning is done by using Python in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using pandas library we accessed the data / read the file using following code:</a:t>
            </a:r>
          </a:p>
          <a:p>
            <a:pPr marL="800100" lvl="1" indent="-342900" algn="just">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 v(‘</a:t>
            </a:r>
            <a:r>
              <a:rPr lang="en-US" sz="2000" dirty="0" err="1">
                <a:latin typeface="Times New Roman" panose="02020603050405020304" pitchFamily="18" charset="0"/>
                <a:cs typeface="Times New Roman" panose="02020603050405020304" pitchFamily="18" charset="0"/>
              </a:rPr>
              <a:t>facebook</a:t>
            </a:r>
            <a:r>
              <a:rPr lang="en-US" sz="2000" dirty="0">
                <a:latin typeface="Times New Roman" panose="02020603050405020304" pitchFamily="18" charset="0"/>
                <a:cs typeface="Times New Roman" panose="02020603050405020304" pitchFamily="18" charset="0"/>
              </a:rPr>
              <a:t>  user data –</a:t>
            </a:r>
            <a:r>
              <a:rPr lang="en-US" sz="2000" dirty="0" err="1">
                <a:latin typeface="Times New Roman" panose="02020603050405020304" pitchFamily="18" charset="0"/>
                <a:cs typeface="Times New Roman" panose="02020603050405020304" pitchFamily="18" charset="0"/>
              </a:rPr>
              <a:t>facebook</a:t>
            </a:r>
            <a:r>
              <a:rPr lang="en-US" sz="2000" dirty="0">
                <a:latin typeface="Times New Roman" panose="02020603050405020304" pitchFamily="18" charset="0"/>
                <a:cs typeface="Times New Roman" panose="02020603050405020304" pitchFamily="18" charset="0"/>
              </a:rPr>
              <a:t>  user data.csv’)</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is a variable in which data is stored to perform operations, pd refers to pandas.</a:t>
            </a:r>
          </a:p>
        </p:txBody>
      </p:sp>
    </p:spTree>
    <p:extLst>
      <p:ext uri="{BB962C8B-B14F-4D97-AF65-F5344CB8AC3E}">
        <p14:creationId xmlns:p14="http://schemas.microsoft.com/office/powerpoint/2010/main" val="358209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2A86B-438E-B703-23B8-D124336E10B4}"/>
              </a:ext>
            </a:extLst>
          </p:cNvPr>
          <p:cNvSpPr txBox="1"/>
          <p:nvPr/>
        </p:nvSpPr>
        <p:spPr>
          <a:xfrm>
            <a:off x="811763" y="928249"/>
            <a:ext cx="10245013" cy="5573129"/>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Using df.info() we check total numbers of columns and rows present in our dataset.</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this Facebook data we have total 15 columns and 99003 rows in which 14 columns have numerical data and remaining 1 is categorical data.</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Gender is the only column which have categorical data, In this column we have 175 rows of null values and in tenure column have 2 rows of null values.</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used Scikit-learn library to fill the missing values in the columns. Gender column containing only male &amp; female so we used mode (most frequent) method to fill the null values. Considering tenure column, the null values are filled by using median method</a:t>
            </a:r>
            <a:endParaRPr lang="en-IN" sz="2400" dirty="0"/>
          </a:p>
        </p:txBody>
      </p:sp>
    </p:spTree>
    <p:extLst>
      <p:ext uri="{BB962C8B-B14F-4D97-AF65-F5344CB8AC3E}">
        <p14:creationId xmlns:p14="http://schemas.microsoft.com/office/powerpoint/2010/main" val="379526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07E18-52B8-2226-CEC3-9E494920862B}"/>
              </a:ext>
            </a:extLst>
          </p:cNvPr>
          <p:cNvSpPr txBox="1"/>
          <p:nvPr/>
        </p:nvSpPr>
        <p:spPr>
          <a:xfrm>
            <a:off x="765110" y="0"/>
            <a:ext cx="10487608" cy="6396944"/>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Step 4: EDA ( Exploratory Data Analysis)</a:t>
            </a:r>
          </a:p>
          <a:p>
            <a:endParaRPr lang="en-US" sz="2400" dirty="0">
              <a:latin typeface="Times New Roman" panose="02020603050405020304" pitchFamily="18" charset="0"/>
              <a:cs typeface="Times New Roman" panose="02020603050405020304" pitchFamily="18" charset="0"/>
            </a:endParaRPr>
          </a:p>
          <a:p>
            <a:endParaRPr lang="en-US" dirty="0"/>
          </a:p>
          <a:p>
            <a:pPr algn="just">
              <a:lnSpc>
                <a:spcPct val="150000"/>
              </a:lnSpc>
            </a:pPr>
            <a:r>
              <a:rPr lang="en-US" sz="2400" dirty="0">
                <a:latin typeface="Times New Roman" panose="02020603050405020304" pitchFamily="18" charset="0"/>
                <a:cs typeface="Times New Roman" panose="02020603050405020304" pitchFamily="18" charset="0"/>
              </a:rPr>
              <a:t>Here for graphical presentation and color combination we </a:t>
            </a:r>
            <a:r>
              <a:rPr lang="en-US" sz="2400">
                <a:latin typeface="Times New Roman" panose="02020603050405020304" pitchFamily="18" charset="0"/>
                <a:cs typeface="Times New Roman" panose="02020603050405020304" pitchFamily="18" charset="0"/>
              </a:rPr>
              <a:t>used matplotlib </a:t>
            </a:r>
            <a:r>
              <a:rPr lang="en-US" sz="2400" dirty="0">
                <a:latin typeface="Times New Roman" panose="02020603050405020304" pitchFamily="18" charset="0"/>
                <a:cs typeface="Times New Roman" panose="02020603050405020304" pitchFamily="18" charset="0"/>
              </a:rPr>
              <a:t>and seaborn libraries.</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EDA technique is used to analyze cleaned data to draw informative insights.</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 here we came to know that,</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percentage of male users are more and female users are less.</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also analyzed users according to age, most of the users belongs to 18 years, 19 years and 23 years age category.</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Comparing male and female users, females received more likes compared to male users</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98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803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N</dc:creator>
  <cp:lastModifiedBy>DEEPAK N</cp:lastModifiedBy>
  <cp:revision>4</cp:revision>
  <dcterms:created xsi:type="dcterms:W3CDTF">2024-01-10T08:20:07Z</dcterms:created>
  <dcterms:modified xsi:type="dcterms:W3CDTF">2024-01-12T06:25:53Z</dcterms:modified>
</cp:coreProperties>
</file>