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Vishakha Singh" initials="VS" lastIdx="1" clrIdx="4">
    <p:extLst>
      <p:ext uri="{19B8F6BF-5375-455C-9EA6-DF929625EA0E}">
        <p15:presenceInfo xmlns:p15="http://schemas.microsoft.com/office/powerpoint/2012/main" userId="bef497ed9b4f38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193"/>
    <a:srgbClr val="F3F5FA"/>
    <a:srgbClr val="CDD2DE"/>
    <a:srgbClr val="E3E9E5"/>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varScale="1">
        <p:scale>
          <a:sx n="15" d="100"/>
          <a:sy n="15" d="100"/>
        </p:scale>
        <p:origin x="1638" y="5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1/15/2020</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3444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8900876"/>
          </a:xfrm>
        </p:spPr>
        <p:txBody>
          <a:bodyPr/>
          <a:lstStyle/>
          <a:p>
            <a:pPr algn="just"/>
            <a:r>
              <a:rPr lang="en-IN" sz="3200" dirty="0">
                <a:solidFill>
                  <a:srgbClr val="002060"/>
                </a:solidFill>
              </a:rPr>
              <a:t>BOF slag is the main by-product from primary steelmaking. The cementitious nature of silicates in the BOF slag suggests that it is possible to use it in cement making application.  The problems with BOF slag is that it has much higher basicity than blast furnace slag as it contains free lime and has poor volumetric stability. However, more pressing issue is the strong crystallization ability of the high basicity BOF slag leaves the glassy formation of the slag a challenge. Even under rapid cooling condition, the major phase is di-calcium silicate (C2S) and the glass phase is hardly formed. In this poster we will discuss ways to increase glassy phase content in the BOF slag, along with what is BOF slag, the different ways of recycling, problems faced in using crude BOF slag, recovery of beneficial minerals and heat treatment processes and overall benefits. </a:t>
            </a:r>
          </a:p>
          <a:p>
            <a:endParaRPr lang="en-US" dirty="0"/>
          </a:p>
        </p:txBody>
      </p:sp>
      <p:sp>
        <p:nvSpPr>
          <p:cNvPr id="3" name="Text Placeholder 2"/>
          <p:cNvSpPr>
            <a:spLocks noGrp="1"/>
          </p:cNvSpPr>
          <p:nvPr>
            <p:ph type="body" sz="quarter" idx="11"/>
          </p:nvPr>
        </p:nvSpPr>
        <p:spPr>
          <a:xfrm>
            <a:off x="482254" y="5391570"/>
            <a:ext cx="10196513" cy="754045"/>
          </a:xfrm>
        </p:spPr>
        <p:txBody>
          <a:bodyPr>
            <a:scene3d>
              <a:camera prst="orthographicFront"/>
              <a:lightRig rig="soft" dir="t">
                <a:rot lat="0" lon="0" rev="15600000"/>
              </a:lightRig>
            </a:scene3d>
            <a:sp3d extrusionH="57150" prstMaterial="softEdge">
              <a:bevelT w="25400" h="38100"/>
            </a:sp3d>
          </a:bodyPr>
          <a:lstStyle/>
          <a:p>
            <a:r>
              <a:rPr lang="en-US" dirty="0">
                <a:ln/>
                <a:solidFill>
                  <a:srgbClr val="FF0000"/>
                </a:solidFill>
              </a:rPr>
              <a:t>ABSTRACT</a:t>
            </a:r>
          </a:p>
        </p:txBody>
      </p:sp>
      <p:sp>
        <p:nvSpPr>
          <p:cNvPr id="6" name="Text Placeholder 5"/>
          <p:cNvSpPr>
            <a:spLocks noGrp="1"/>
          </p:cNvSpPr>
          <p:nvPr>
            <p:ph type="body" sz="quarter" idx="20"/>
          </p:nvPr>
        </p:nvSpPr>
        <p:spPr/>
        <p:txBody>
          <a:bodyPr/>
          <a:lstStyle/>
          <a:p>
            <a:r>
              <a:rPr lang="en-US" dirty="0">
                <a:solidFill>
                  <a:srgbClr val="FF0000"/>
                </a:solidFill>
              </a:rPr>
              <a:t>STATEMENT OF RESEARCH QUESTION</a:t>
            </a:r>
          </a:p>
        </p:txBody>
      </p:sp>
      <p:sp>
        <p:nvSpPr>
          <p:cNvPr id="7" name="Text Placeholder 6"/>
          <p:cNvSpPr>
            <a:spLocks noGrp="1"/>
          </p:cNvSpPr>
          <p:nvPr>
            <p:ph type="body" sz="quarter" idx="21"/>
          </p:nvPr>
        </p:nvSpPr>
        <p:spPr>
          <a:xfrm>
            <a:off x="25824476" y="5768592"/>
            <a:ext cx="6821493" cy="7546659"/>
          </a:xfrm>
        </p:spPr>
        <p:txBody>
          <a:bodyPr/>
          <a:lstStyle/>
          <a:p>
            <a:r>
              <a:rPr lang="en-US" sz="3500" u="sng" dirty="0"/>
              <a:t>Problems faced in Cement Manufacturing:</a:t>
            </a:r>
          </a:p>
          <a:p>
            <a:r>
              <a:rPr lang="en-IN" sz="3200" dirty="0"/>
              <a:t>BOF slag has much higher basicity than blast furnace slag as it contains free lime and has poor volumetric stability. In addition </a:t>
            </a:r>
            <a:r>
              <a:rPr lang="en-IN" sz="3200" b="1" dirty="0"/>
              <a:t>BOF Slag contains 10 -35% iron oxides</a:t>
            </a:r>
            <a:r>
              <a:rPr lang="en-IN" sz="3200" dirty="0"/>
              <a:t>, which considerably lowers its reactivity. Therefore, BOF Slag has received limited attention in cement manufacturing and concrete mixtures. Also dumping of BOF Slag leads to huge waste of iron due to high iron oxide percentage</a:t>
            </a:r>
            <a:endParaRPr lang="en-US" sz="3200" dirty="0"/>
          </a:p>
        </p:txBody>
      </p:sp>
      <p:sp>
        <p:nvSpPr>
          <p:cNvPr id="11" name="Text Placeholder 10"/>
          <p:cNvSpPr>
            <a:spLocks noGrp="1"/>
          </p:cNvSpPr>
          <p:nvPr>
            <p:ph type="body" sz="quarter" idx="25"/>
          </p:nvPr>
        </p:nvSpPr>
        <p:spPr/>
        <p:txBody>
          <a:bodyPr/>
          <a:lstStyle/>
          <a:p>
            <a:pPr algn="l"/>
            <a:r>
              <a:rPr lang="en-US" b="0" u="none" dirty="0"/>
              <a:t>      </a:t>
            </a:r>
            <a:r>
              <a:rPr lang="en-US" sz="3500" b="0" dirty="0">
                <a:latin typeface="Times New Roman" panose="02020603050405020304" pitchFamily="18" charset="0"/>
                <a:cs typeface="Times New Roman" panose="02020603050405020304" pitchFamily="18" charset="0"/>
              </a:rPr>
              <a:t> Quenching:</a:t>
            </a:r>
          </a:p>
        </p:txBody>
      </p:sp>
      <p:sp>
        <p:nvSpPr>
          <p:cNvPr id="12" name="Text Placeholder 11"/>
          <p:cNvSpPr>
            <a:spLocks noGrp="1"/>
          </p:cNvSpPr>
          <p:nvPr>
            <p:ph type="body" sz="quarter" idx="26"/>
          </p:nvPr>
        </p:nvSpPr>
        <p:spPr>
          <a:xfrm>
            <a:off x="33162876" y="5644347"/>
            <a:ext cx="10201275" cy="6709507"/>
          </a:xfrm>
        </p:spPr>
        <p:txBody>
          <a:bodyPr/>
          <a:lstStyle/>
          <a:p>
            <a:r>
              <a:rPr lang="en-IN" sz="3200" dirty="0"/>
              <a:t>This now quenched by pouring into water immediately. The extent of glassy phase formed in the residue now increases to more than 95% and can be used as an active supplementary cementitious material. The glassy phase Si-O-M⁺ (M= Ca, Mg, Na, K) in the residues were generated.</a:t>
            </a:r>
          </a:p>
          <a:p>
            <a:r>
              <a:rPr lang="en-IN" sz="3500" u="sng" dirty="0"/>
              <a:t>Equipments:</a:t>
            </a:r>
          </a:p>
          <a:p>
            <a:pPr marL="457200" indent="-457200">
              <a:buFont typeface="Arial" panose="020B0604020202020204" pitchFamily="34" charset="0"/>
              <a:buChar char="•"/>
            </a:pPr>
            <a:r>
              <a:rPr lang="en-IN" sz="3200" dirty="0"/>
              <a:t>Graphite Crucible Furnace</a:t>
            </a:r>
          </a:p>
          <a:p>
            <a:pPr marL="457200" indent="-457200">
              <a:buFont typeface="Arial" panose="020B0604020202020204" pitchFamily="34" charset="0"/>
              <a:buChar char="•"/>
            </a:pPr>
            <a:r>
              <a:rPr lang="en-IN" sz="3200" dirty="0"/>
              <a:t>Quenching Chamber</a:t>
            </a:r>
          </a:p>
          <a:p>
            <a:pPr marL="457200" indent="-457200">
              <a:buFont typeface="Arial" panose="020B0604020202020204" pitchFamily="34" charset="0"/>
              <a:buChar char="•"/>
            </a:pPr>
            <a:r>
              <a:rPr lang="en-IN" sz="3200" dirty="0"/>
              <a:t>Nitrogen pumping equipment</a:t>
            </a:r>
          </a:p>
          <a:p>
            <a:pPr algn="ctr"/>
            <a:r>
              <a:rPr lang="en-IN" sz="3700" b="1" u="sng" dirty="0">
                <a:solidFill>
                  <a:srgbClr val="FF0000"/>
                </a:solidFill>
                <a:latin typeface="+mn-lt"/>
              </a:rPr>
              <a:t>OVERALL PROCESS BENEFITS</a:t>
            </a:r>
          </a:p>
          <a:p>
            <a:endParaRPr lang="en-IN" sz="3700" dirty="0">
              <a:solidFill>
                <a:srgbClr val="FF0000"/>
              </a:solidFill>
            </a:endParaRPr>
          </a:p>
        </p:txBody>
      </p:sp>
      <p:sp>
        <p:nvSpPr>
          <p:cNvPr id="15" name="Text Placeholder 14"/>
          <p:cNvSpPr>
            <a:spLocks noGrp="1"/>
          </p:cNvSpPr>
          <p:nvPr>
            <p:ph type="body" sz="quarter" idx="29"/>
          </p:nvPr>
        </p:nvSpPr>
        <p:spPr>
          <a:xfrm>
            <a:off x="33186685" y="27954989"/>
            <a:ext cx="10201275" cy="754045"/>
          </a:xfrm>
        </p:spPr>
        <p:txBody>
          <a:bodyPr/>
          <a:lstStyle/>
          <a:p>
            <a:r>
              <a:rPr lang="en-US" dirty="0">
                <a:solidFill>
                  <a:srgbClr val="FF0000"/>
                </a:solidFill>
              </a:rPr>
              <a:t>ACKNOWLEDGMENTS</a:t>
            </a:r>
          </a:p>
        </p:txBody>
      </p:sp>
      <p:sp>
        <p:nvSpPr>
          <p:cNvPr id="16" name="Text Placeholder 15"/>
          <p:cNvSpPr>
            <a:spLocks noGrp="1"/>
          </p:cNvSpPr>
          <p:nvPr>
            <p:ph type="body" sz="quarter" idx="30"/>
          </p:nvPr>
        </p:nvSpPr>
        <p:spPr>
          <a:xfrm>
            <a:off x="33186685" y="28675201"/>
            <a:ext cx="10201275" cy="3693297"/>
          </a:xfrm>
        </p:spPr>
        <p:txBody>
          <a:bodyPr/>
          <a:lstStyle/>
          <a:p>
            <a:pPr algn="just"/>
            <a:r>
              <a:rPr lang="en-IN" sz="3600" dirty="0"/>
              <a:t>We would like to acknowledge the help and guidance provided to us by our respected professors. We are also thankful to our seniors and friends for their constant support during the making and completion of this poster. </a:t>
            </a:r>
          </a:p>
          <a:p>
            <a:endParaRPr lang="en-US" dirty="0"/>
          </a:p>
        </p:txBody>
      </p:sp>
      <p:sp>
        <p:nvSpPr>
          <p:cNvPr id="17" name="Text Placeholder 16"/>
          <p:cNvSpPr>
            <a:spLocks noGrp="1"/>
          </p:cNvSpPr>
          <p:nvPr>
            <p:ph type="body" sz="quarter" idx="96"/>
          </p:nvPr>
        </p:nvSpPr>
        <p:spPr>
          <a:xfrm>
            <a:off x="527049" y="14951552"/>
            <a:ext cx="10201275" cy="6863395"/>
          </a:xfrm>
        </p:spPr>
        <p:txBody>
          <a:bodyPr/>
          <a:lstStyle/>
          <a:p>
            <a:pPr algn="just"/>
            <a:r>
              <a:rPr lang="en-IN" sz="3200" dirty="0"/>
              <a:t>BOF slag is the main by-product from primary steelmaking. Disposal of huge amount of BOF slag and its effective utilization is the main concern for the steel industry. The cementitious nature of silicates in the BOF slag suggests that it is possible to use it in cement making application. The glassy phases present in the solidified BOF slag has more hydration potential compared with the crystalline phases. However, the strong crystallization ability of the high basicity BOF slag leaves he glassy formation of the slag a challenge. Even under rapid cooling condition, the major phase is di-calcium silicate (C2S) and the glass phase is hardly formed. So, we are searching a method to increase glassy content in the BOF slag.</a:t>
            </a:r>
            <a:endParaRPr lang="en-US" sz="3200" dirty="0"/>
          </a:p>
        </p:txBody>
      </p:sp>
      <p:sp>
        <p:nvSpPr>
          <p:cNvPr id="19" name="Text Placeholder 18"/>
          <p:cNvSpPr>
            <a:spLocks noGrp="1"/>
          </p:cNvSpPr>
          <p:nvPr>
            <p:ph type="body" sz="quarter" idx="150"/>
          </p:nvPr>
        </p:nvSpPr>
        <p:spPr>
          <a:xfrm>
            <a:off x="11224245" y="2425811"/>
            <a:ext cx="21421724" cy="1280160"/>
          </a:xfrm>
        </p:spPr>
        <p:txBody>
          <a:bodyPr/>
          <a:lstStyle/>
          <a:p>
            <a:r>
              <a:rPr lang="en-US" b="1" i="1" dirty="0"/>
              <a:t>Vishakha Singh , Mansi</a:t>
            </a:r>
          </a:p>
          <a:p>
            <a:endParaRPr lang="en-US" dirty="0"/>
          </a:p>
        </p:txBody>
      </p:sp>
      <p:sp>
        <p:nvSpPr>
          <p:cNvPr id="43" name="Text Placeholder 42"/>
          <p:cNvSpPr>
            <a:spLocks noGrp="1"/>
          </p:cNvSpPr>
          <p:nvPr>
            <p:ph type="body" sz="quarter" idx="184"/>
          </p:nvPr>
        </p:nvSpPr>
        <p:spPr>
          <a:xfrm>
            <a:off x="11224245" y="3717688"/>
            <a:ext cx="21421724" cy="754045"/>
          </a:xfrm>
        </p:spPr>
        <p:txBody>
          <a:bodyPr>
            <a:normAutofit fontScale="92500" lnSpcReduction="20000"/>
          </a:bodyPr>
          <a:lstStyle/>
          <a:p>
            <a:r>
              <a:rPr lang="en-US" b="1" i="1" dirty="0">
                <a:solidFill>
                  <a:schemeClr val="accent3">
                    <a:lumMod val="60000"/>
                    <a:lumOff val="40000"/>
                  </a:schemeClr>
                </a:solidFill>
              </a:rPr>
              <a:t>NIT Jamshedpur</a:t>
            </a:r>
            <a:endParaRPr lang="en-US" dirty="0">
              <a:solidFill>
                <a:schemeClr val="accent3">
                  <a:lumMod val="60000"/>
                  <a:lumOff val="40000"/>
                </a:schemeClr>
              </a:solidFill>
            </a:endParaRPr>
          </a:p>
          <a:p>
            <a:endParaRPr lang="en-US" dirty="0"/>
          </a:p>
        </p:txBody>
      </p:sp>
      <p:pic>
        <p:nvPicPr>
          <p:cNvPr id="20" name="Picture 19">
            <a:extLst>
              <a:ext uri="{FF2B5EF4-FFF2-40B4-BE49-F238E27FC236}">
                <a16:creationId xmlns:a16="http://schemas.microsoft.com/office/drawing/2014/main" id="{A855E460-E39B-4A12-9210-A35BF3C47D99}"/>
              </a:ext>
            </a:extLst>
          </p:cNvPr>
          <p:cNvPicPr>
            <a:picLocks noChangeAspect="1"/>
          </p:cNvPicPr>
          <p:nvPr/>
        </p:nvPicPr>
        <p:blipFill>
          <a:blip r:embed="rId3"/>
          <a:stretch>
            <a:fillRect/>
          </a:stretch>
        </p:blipFill>
        <p:spPr>
          <a:xfrm>
            <a:off x="482254" y="102630"/>
            <a:ext cx="3502419" cy="4318332"/>
          </a:xfrm>
          <a:prstGeom prst="rect">
            <a:avLst/>
          </a:prstGeom>
        </p:spPr>
      </p:pic>
      <p:sp>
        <p:nvSpPr>
          <p:cNvPr id="44" name="Text Placeholder 43"/>
          <p:cNvSpPr>
            <a:spLocks noGrp="1"/>
          </p:cNvSpPr>
          <p:nvPr>
            <p:ph type="body" sz="quarter" idx="185"/>
          </p:nvPr>
        </p:nvSpPr>
        <p:spPr>
          <a:xfrm>
            <a:off x="5134708" y="241557"/>
            <a:ext cx="38253252" cy="2330505"/>
          </a:xfrm>
        </p:spPr>
        <p:txBody>
          <a:bodyPr>
            <a:normAutofit/>
          </a:bodyPr>
          <a:lstStyle/>
          <a:p>
            <a:r>
              <a:rPr lang="en-IN" sz="12000" dirty="0">
                <a:ln w="10160">
                  <a:solidFill>
                    <a:schemeClr val="accent5"/>
                  </a:solidFill>
                  <a:prstDash val="solid"/>
                </a:ln>
                <a:solidFill>
                  <a:srgbClr val="FFFFFF"/>
                </a:solidFill>
                <a:effectLst>
                  <a:glow rad="63500">
                    <a:schemeClr val="accent1">
                      <a:satMod val="175000"/>
                      <a:alpha val="40000"/>
                    </a:schemeClr>
                  </a:glow>
                  <a:outerShdw blurRad="38100" dist="22860" dir="5400000" algn="tl" rotWithShape="0">
                    <a:srgbClr val="000000">
                      <a:alpha val="30000"/>
                    </a:srgbClr>
                  </a:outerShdw>
                </a:effectLst>
              </a:rPr>
              <a:t>INCREASING THE GLASSY PHASE CONTENT OF BOF SLAG</a:t>
            </a:r>
            <a:endParaRPr lang="en-US" sz="12000" dirty="0">
              <a:ln w="10160">
                <a:solidFill>
                  <a:schemeClr val="accent5"/>
                </a:solidFill>
                <a:prstDash val="solid"/>
              </a:ln>
              <a:solidFill>
                <a:srgbClr val="FFFFFF"/>
              </a:solidFill>
              <a:effectLst>
                <a:glow rad="63500">
                  <a:schemeClr val="accent1">
                    <a:satMod val="175000"/>
                    <a:alpha val="40000"/>
                  </a:schemeClr>
                </a:glow>
                <a:outerShdw blurRad="38100" dist="22860" dir="5400000" algn="tl" rotWithShape="0">
                  <a:srgbClr val="000000">
                    <a:alpha val="30000"/>
                  </a:srgbClr>
                </a:outerShdw>
              </a:effectLst>
            </a:endParaRPr>
          </a:p>
          <a:p>
            <a:endParaRPr lang="en-US" dirty="0"/>
          </a:p>
        </p:txBody>
      </p:sp>
      <p:sp>
        <p:nvSpPr>
          <p:cNvPr id="21" name="Text Placeholder 5">
            <a:extLst>
              <a:ext uri="{FF2B5EF4-FFF2-40B4-BE49-F238E27FC236}">
                <a16:creationId xmlns:a16="http://schemas.microsoft.com/office/drawing/2014/main" id="{273C38C3-4407-48CC-83AE-7F83B0BD18E5}"/>
              </a:ext>
            </a:extLst>
          </p:cNvPr>
          <p:cNvSpPr txBox="1">
            <a:spLocks/>
          </p:cNvSpPr>
          <p:nvPr/>
        </p:nvSpPr>
        <p:spPr>
          <a:xfrm>
            <a:off x="467968" y="21802281"/>
            <a:ext cx="10210799"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rgbClr val="FF0000"/>
                </a:solidFill>
              </a:rPr>
              <a:t>METHODOLOGY</a:t>
            </a:r>
          </a:p>
        </p:txBody>
      </p:sp>
      <p:sp>
        <p:nvSpPr>
          <p:cNvPr id="5" name="TextBox 4">
            <a:extLst>
              <a:ext uri="{FF2B5EF4-FFF2-40B4-BE49-F238E27FC236}">
                <a16:creationId xmlns:a16="http://schemas.microsoft.com/office/drawing/2014/main" id="{C523B5BD-72E9-4968-92B0-842A16B0C56C}"/>
              </a:ext>
            </a:extLst>
          </p:cNvPr>
          <p:cNvSpPr txBox="1"/>
          <p:nvPr/>
        </p:nvSpPr>
        <p:spPr>
          <a:xfrm>
            <a:off x="527050" y="22568993"/>
            <a:ext cx="9944306" cy="7571303"/>
          </a:xfrm>
          <a:prstGeom prst="rect">
            <a:avLst/>
          </a:prstGeom>
          <a:noFill/>
        </p:spPr>
        <p:txBody>
          <a:bodyPr vert="horz" wrap="square" rtlCol="0">
            <a:spAutoFit/>
          </a:bodyPr>
          <a:lstStyle/>
          <a:p>
            <a:pPr algn="just"/>
            <a:r>
              <a:rPr lang="en-IN" sz="3500" u="sng" dirty="0">
                <a:solidFill>
                  <a:schemeClr val="accent5">
                    <a:lumMod val="50000"/>
                  </a:schemeClr>
                </a:solidFill>
                <a:latin typeface="Times New Roman" panose="02020603050405020304" pitchFamily="18" charset="0"/>
                <a:cs typeface="Times New Roman" panose="02020603050405020304" pitchFamily="18" charset="0"/>
              </a:rPr>
              <a:t>Topic of concern: BOF slag</a:t>
            </a:r>
          </a:p>
          <a:p>
            <a:pPr algn="just"/>
            <a:r>
              <a:rPr lang="en-IN" sz="3200" dirty="0">
                <a:solidFill>
                  <a:schemeClr val="accent5">
                    <a:lumMod val="50000"/>
                  </a:schemeClr>
                </a:solidFill>
                <a:latin typeface="Times New Roman" panose="02020603050405020304" pitchFamily="18" charset="0"/>
                <a:cs typeface="Times New Roman" panose="02020603050405020304" pitchFamily="18" charset="0"/>
              </a:rPr>
              <a:t>It basically consists of three major phases, namely, dicalcium silicate</a:t>
            </a:r>
            <a:r>
              <a:rPr lang="en-IN" sz="3200" b="1" dirty="0">
                <a:solidFill>
                  <a:schemeClr val="accent5">
                    <a:lumMod val="50000"/>
                  </a:schemeClr>
                </a:solidFill>
                <a:latin typeface="Times New Roman" panose="02020603050405020304" pitchFamily="18" charset="0"/>
                <a:cs typeface="Times New Roman" panose="02020603050405020304" pitchFamily="18" charset="0"/>
              </a:rPr>
              <a:t>(2CaO.SiO2), </a:t>
            </a:r>
            <a:r>
              <a:rPr lang="en-IN" sz="3200" dirty="0">
                <a:solidFill>
                  <a:schemeClr val="accent5">
                    <a:lumMod val="50000"/>
                  </a:schemeClr>
                </a:solidFill>
                <a:latin typeface="Times New Roman" panose="02020603050405020304" pitchFamily="18" charset="0"/>
                <a:cs typeface="Times New Roman" panose="02020603050405020304" pitchFamily="18" charset="0"/>
              </a:rPr>
              <a:t>dicalcium ferrite </a:t>
            </a:r>
            <a:r>
              <a:rPr lang="en-IN" sz="3200" b="1" dirty="0">
                <a:solidFill>
                  <a:schemeClr val="accent5">
                    <a:lumMod val="50000"/>
                  </a:schemeClr>
                </a:solidFill>
                <a:latin typeface="Times New Roman" panose="02020603050405020304" pitchFamily="18" charset="0"/>
                <a:cs typeface="Times New Roman" panose="02020603050405020304" pitchFamily="18" charset="0"/>
              </a:rPr>
              <a:t>(2CaO·Fe203) </a:t>
            </a:r>
            <a:r>
              <a:rPr lang="en-IN" sz="3200" dirty="0">
                <a:solidFill>
                  <a:schemeClr val="accent5">
                    <a:lumMod val="50000"/>
                  </a:schemeClr>
                </a:solidFill>
                <a:latin typeface="Times New Roman" panose="02020603050405020304" pitchFamily="18" charset="0"/>
                <a:cs typeface="Times New Roman" panose="02020603050405020304" pitchFamily="18" charset="0"/>
              </a:rPr>
              <a:t>and magnesio-wustite </a:t>
            </a:r>
            <a:r>
              <a:rPr lang="en-IN" sz="3200" b="1" dirty="0">
                <a:solidFill>
                  <a:schemeClr val="accent5">
                    <a:lumMod val="50000"/>
                  </a:schemeClr>
                </a:solidFill>
                <a:latin typeface="Times New Roman" panose="02020603050405020304" pitchFamily="18" charset="0"/>
                <a:cs typeface="Times New Roman" panose="02020603050405020304" pitchFamily="18" charset="0"/>
              </a:rPr>
              <a:t>[(Fe,Mg.Mn)O]. </a:t>
            </a:r>
            <a:r>
              <a:rPr lang="en-IN" sz="3200" dirty="0">
                <a:solidFill>
                  <a:schemeClr val="accent5">
                    <a:lumMod val="50000"/>
                  </a:schemeClr>
                </a:solidFill>
                <a:latin typeface="Times New Roman" panose="02020603050405020304" pitchFamily="18" charset="0"/>
                <a:cs typeface="Times New Roman" panose="02020603050405020304" pitchFamily="18" charset="0"/>
              </a:rPr>
              <a:t>At higher basicities, tricalcium silicate </a:t>
            </a:r>
            <a:r>
              <a:rPr lang="en-IN" sz="3200" b="1" dirty="0">
                <a:solidFill>
                  <a:schemeClr val="accent5">
                    <a:lumMod val="50000"/>
                  </a:schemeClr>
                </a:solidFill>
                <a:latin typeface="Times New Roman" panose="02020603050405020304" pitchFamily="18" charset="0"/>
                <a:cs typeface="Times New Roman" panose="02020603050405020304" pitchFamily="18" charset="0"/>
              </a:rPr>
              <a:t>(3CaO.SiO2) </a:t>
            </a:r>
            <a:r>
              <a:rPr lang="en-IN" sz="3200" dirty="0">
                <a:solidFill>
                  <a:schemeClr val="accent5">
                    <a:lumMod val="50000"/>
                  </a:schemeClr>
                </a:solidFill>
                <a:latin typeface="Times New Roman" panose="02020603050405020304" pitchFamily="18" charset="0"/>
                <a:cs typeface="Times New Roman" panose="02020603050405020304" pitchFamily="18" charset="0"/>
              </a:rPr>
              <a:t>and lime </a:t>
            </a:r>
            <a:r>
              <a:rPr lang="en-IN" sz="3200" b="1" dirty="0">
                <a:solidFill>
                  <a:schemeClr val="accent5">
                    <a:lumMod val="50000"/>
                  </a:schemeClr>
                </a:solidFill>
                <a:latin typeface="Times New Roman" panose="02020603050405020304" pitchFamily="18" charset="0"/>
                <a:cs typeface="Times New Roman" panose="02020603050405020304" pitchFamily="18" charset="0"/>
              </a:rPr>
              <a:t>(CaO).</a:t>
            </a:r>
          </a:p>
          <a:p>
            <a:pPr algn="just"/>
            <a:r>
              <a:rPr lang="en-IN" sz="3500" u="sng" dirty="0">
                <a:solidFill>
                  <a:schemeClr val="accent5">
                    <a:lumMod val="50000"/>
                  </a:schemeClr>
                </a:solidFill>
                <a:latin typeface="Times New Roman" panose="02020603050405020304" pitchFamily="18" charset="0"/>
                <a:cs typeface="Times New Roman" panose="02020603050405020304" pitchFamily="18" charset="0"/>
              </a:rPr>
              <a:t>Why the need for glassy phase content?</a:t>
            </a:r>
          </a:p>
          <a:p>
            <a:pPr marL="457200" indent="-457200" algn="just">
              <a:buFont typeface="Wingdings" panose="05000000000000000000" pitchFamily="2" charset="2"/>
              <a:buChar char="§"/>
            </a:pPr>
            <a:r>
              <a:rPr lang="en-IN" sz="3200" dirty="0">
                <a:solidFill>
                  <a:srgbClr val="002060"/>
                </a:solidFill>
                <a:latin typeface="Times New Roman" panose="02020603050405020304" pitchFamily="18" charset="0"/>
                <a:cs typeface="Times New Roman" panose="02020603050405020304" pitchFamily="18" charset="0"/>
              </a:rPr>
              <a:t>BOF Slag is a by-product of steel industry and is essentially oxidizing in nature. BOF Slag accounts for 15 – 20% of the total final volume of crude steel.</a:t>
            </a:r>
          </a:p>
          <a:p>
            <a:pPr marL="457200" indent="-457200" algn="just">
              <a:buFont typeface="Wingdings" panose="05000000000000000000" pitchFamily="2" charset="2"/>
              <a:buChar char="§"/>
            </a:pPr>
            <a:r>
              <a:rPr lang="en-IN" sz="3200" dirty="0">
                <a:solidFill>
                  <a:srgbClr val="002060"/>
                </a:solidFill>
                <a:latin typeface="Times New Roman" panose="02020603050405020304" pitchFamily="18" charset="0"/>
                <a:cs typeface="Times New Roman" panose="02020603050405020304" pitchFamily="18" charset="0"/>
              </a:rPr>
              <a:t> BOF Slag can be used for soil remediation, waste water treatment, CO</a:t>
            </a:r>
            <a:r>
              <a:rPr lang="en-IN" sz="3200" b="1" dirty="0">
                <a:solidFill>
                  <a:srgbClr val="002060"/>
                </a:solidFill>
                <a:latin typeface="Times New Roman" panose="02020603050405020304" pitchFamily="18" charset="0"/>
                <a:cs typeface="Times New Roman" panose="02020603050405020304" pitchFamily="18" charset="0"/>
              </a:rPr>
              <a:t>2 </a:t>
            </a:r>
            <a:r>
              <a:rPr lang="en-IN" sz="3200" dirty="0">
                <a:solidFill>
                  <a:srgbClr val="002060"/>
                </a:solidFill>
                <a:latin typeface="Times New Roman" panose="02020603050405020304" pitchFamily="18" charset="0"/>
                <a:cs typeface="Times New Roman" panose="02020603050405020304" pitchFamily="18" charset="0"/>
              </a:rPr>
              <a:t>capture etc. but it has not been extensively used for this purposes.</a:t>
            </a:r>
          </a:p>
          <a:p>
            <a:pPr marL="457200" indent="-457200" algn="just">
              <a:buFont typeface="Wingdings" panose="05000000000000000000" pitchFamily="2" charset="2"/>
              <a:buChar char="§"/>
            </a:pPr>
            <a:r>
              <a:rPr lang="en-IN" sz="3200" dirty="0">
                <a:solidFill>
                  <a:srgbClr val="002060"/>
                </a:solidFill>
                <a:latin typeface="Times New Roman" panose="02020603050405020304" pitchFamily="18" charset="0"/>
                <a:cs typeface="Times New Roman" panose="02020603050405020304" pitchFamily="18" charset="0"/>
              </a:rPr>
              <a:t>BOF slag can be easily used in construction purposes, especially in cement manufacturing.</a:t>
            </a:r>
          </a:p>
        </p:txBody>
      </p:sp>
      <p:pic>
        <p:nvPicPr>
          <p:cNvPr id="18" name="Picture 17">
            <a:extLst>
              <a:ext uri="{FF2B5EF4-FFF2-40B4-BE49-F238E27FC236}">
                <a16:creationId xmlns:a16="http://schemas.microsoft.com/office/drawing/2014/main" id="{78A0C0FD-E10B-498F-8E0E-E3B5E6E0C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4987" y="5908308"/>
            <a:ext cx="14439489" cy="7057353"/>
          </a:xfrm>
          <a:prstGeom prst="rect">
            <a:avLst/>
          </a:prstGeom>
        </p:spPr>
      </p:pic>
      <p:pic>
        <p:nvPicPr>
          <p:cNvPr id="23" name="Picture 22">
            <a:extLst>
              <a:ext uri="{FF2B5EF4-FFF2-40B4-BE49-F238E27FC236}">
                <a16:creationId xmlns:a16="http://schemas.microsoft.com/office/drawing/2014/main" id="{0D1ABF50-DED9-4E3C-BDD8-46DC3C4F0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4987" y="13596603"/>
            <a:ext cx="9944306" cy="13664450"/>
          </a:xfrm>
          <a:prstGeom prst="rect">
            <a:avLst/>
          </a:prstGeom>
          <a:ln>
            <a:solidFill>
              <a:schemeClr val="tx1">
                <a:lumMod val="95000"/>
                <a:lumOff val="5000"/>
              </a:schemeClr>
            </a:solidFill>
          </a:ln>
        </p:spPr>
      </p:pic>
      <p:sp>
        <p:nvSpPr>
          <p:cNvPr id="24" name="TextBox 23">
            <a:extLst>
              <a:ext uri="{FF2B5EF4-FFF2-40B4-BE49-F238E27FC236}">
                <a16:creationId xmlns:a16="http://schemas.microsoft.com/office/drawing/2014/main" id="{02393098-48E3-4BAD-91D4-1E35F362B361}"/>
              </a:ext>
            </a:extLst>
          </p:cNvPr>
          <p:cNvSpPr txBox="1"/>
          <p:nvPr/>
        </p:nvSpPr>
        <p:spPr>
          <a:xfrm>
            <a:off x="11384987" y="12965661"/>
            <a:ext cx="9944306" cy="630942"/>
          </a:xfrm>
          <a:prstGeom prst="rect">
            <a:avLst/>
          </a:prstGeom>
          <a:noFill/>
        </p:spPr>
        <p:txBody>
          <a:bodyPr wrap="square" rtlCol="0">
            <a:spAutoFit/>
          </a:bodyPr>
          <a:lstStyle/>
          <a:p>
            <a:pPr algn="ctr"/>
            <a:r>
              <a:rPr lang="en-IN" sz="3500" dirty="0">
                <a:solidFill>
                  <a:schemeClr val="tx1">
                    <a:lumMod val="95000"/>
                    <a:lumOff val="5000"/>
                  </a:schemeClr>
                </a:solidFill>
                <a:latin typeface="Times New Roman" panose="02020603050405020304" pitchFamily="18" charset="0"/>
                <a:cs typeface="Times New Roman" panose="02020603050405020304" pitchFamily="18" charset="0"/>
              </a:rPr>
              <a:t>Process Route Throughout</a:t>
            </a:r>
          </a:p>
        </p:txBody>
      </p:sp>
      <p:sp>
        <p:nvSpPr>
          <p:cNvPr id="25" name="TextBox 24">
            <a:extLst>
              <a:ext uri="{FF2B5EF4-FFF2-40B4-BE49-F238E27FC236}">
                <a16:creationId xmlns:a16="http://schemas.microsoft.com/office/drawing/2014/main" id="{77D63F8C-2D1B-4BE8-A650-66D011C7DF41}"/>
              </a:ext>
            </a:extLst>
          </p:cNvPr>
          <p:cNvSpPr txBox="1"/>
          <p:nvPr/>
        </p:nvSpPr>
        <p:spPr>
          <a:xfrm>
            <a:off x="21462079" y="12965661"/>
            <a:ext cx="11183890" cy="3139321"/>
          </a:xfrm>
          <a:prstGeom prst="rect">
            <a:avLst/>
          </a:prstGeom>
          <a:noFill/>
        </p:spPr>
        <p:txBody>
          <a:bodyPr wrap="square" rtlCol="0">
            <a:spAutoFit/>
          </a:bodyPr>
          <a:lstStyle/>
          <a:p>
            <a:r>
              <a:rPr lang="en-IN" sz="3500" u="sng" dirty="0">
                <a:solidFill>
                  <a:schemeClr val="accent5">
                    <a:lumMod val="50000"/>
                  </a:schemeClr>
                </a:solidFill>
                <a:latin typeface="Times New Roman" panose="02020603050405020304" pitchFamily="18" charset="0"/>
                <a:cs typeface="Times New Roman" panose="02020603050405020304" pitchFamily="18" charset="0"/>
              </a:rPr>
              <a:t>Additive Mixture plus Pelletization</a:t>
            </a:r>
            <a:r>
              <a:rPr lang="en-IN" sz="2500" dirty="0">
                <a:solidFill>
                  <a:schemeClr val="accent5">
                    <a:lumMod val="50000"/>
                  </a:schemeClr>
                </a:solidFill>
                <a:latin typeface="Times New Roman" panose="02020603050405020304" pitchFamily="18" charset="0"/>
                <a:cs typeface="Times New Roman" panose="02020603050405020304" pitchFamily="18" charset="0"/>
              </a:rPr>
              <a:t>:</a:t>
            </a:r>
          </a:p>
          <a:p>
            <a:r>
              <a:rPr lang="en-IN" sz="3200" dirty="0">
                <a:solidFill>
                  <a:schemeClr val="accent5">
                    <a:lumMod val="50000"/>
                  </a:schemeClr>
                </a:solidFill>
                <a:latin typeface="Times New Roman" panose="02020603050405020304" pitchFamily="18" charset="0"/>
                <a:cs typeface="Times New Roman" panose="02020603050405020304" pitchFamily="18" charset="0"/>
              </a:rPr>
              <a:t>KAOLIN (a chemical mixture of more than 45% SiO</a:t>
            </a:r>
            <a:r>
              <a:rPr lang="en-IN" sz="3200" b="1" dirty="0">
                <a:solidFill>
                  <a:schemeClr val="accent5">
                    <a:lumMod val="50000"/>
                  </a:schemeClr>
                </a:solidFill>
                <a:latin typeface="Times New Roman" panose="02020603050405020304" pitchFamily="18" charset="0"/>
                <a:cs typeface="Times New Roman" panose="02020603050405020304" pitchFamily="18" charset="0"/>
              </a:rPr>
              <a:t>2 </a:t>
            </a:r>
            <a:r>
              <a:rPr lang="en-IN" sz="3200" dirty="0">
                <a:solidFill>
                  <a:schemeClr val="accent5">
                    <a:lumMod val="50000"/>
                  </a:schemeClr>
                </a:solidFill>
                <a:latin typeface="Times New Roman" panose="02020603050405020304" pitchFamily="18" charset="0"/>
                <a:cs typeface="Times New Roman" panose="02020603050405020304" pitchFamily="18" charset="0"/>
              </a:rPr>
              <a:t>and about 35% Al2O3 along with small amounts of other compounds) is added to the slag mixture to bring BOF Slag closer to BF Slag in the CaO – SiO</a:t>
            </a:r>
            <a:r>
              <a:rPr lang="en-IN" sz="3200" b="1" dirty="0">
                <a:solidFill>
                  <a:schemeClr val="accent5">
                    <a:lumMod val="50000"/>
                  </a:schemeClr>
                </a:solidFill>
                <a:latin typeface="Times New Roman" panose="02020603050405020304" pitchFamily="18" charset="0"/>
                <a:cs typeface="Times New Roman" panose="02020603050405020304" pitchFamily="18" charset="0"/>
              </a:rPr>
              <a:t>2 </a:t>
            </a:r>
            <a:r>
              <a:rPr lang="en-IN" sz="3200" dirty="0">
                <a:solidFill>
                  <a:schemeClr val="accent5">
                    <a:lumMod val="50000"/>
                  </a:schemeClr>
                </a:solidFill>
                <a:latin typeface="Times New Roman" panose="02020603050405020304" pitchFamily="18" charset="0"/>
                <a:cs typeface="Times New Roman" panose="02020603050405020304" pitchFamily="18" charset="0"/>
              </a:rPr>
              <a:t>– Al</a:t>
            </a:r>
            <a:r>
              <a:rPr lang="en-IN" sz="3200" b="1" dirty="0">
                <a:solidFill>
                  <a:schemeClr val="accent5">
                    <a:lumMod val="50000"/>
                  </a:schemeClr>
                </a:solidFill>
                <a:latin typeface="Times New Roman" panose="02020603050405020304" pitchFamily="18" charset="0"/>
                <a:cs typeface="Times New Roman" panose="02020603050405020304" pitchFamily="18" charset="0"/>
              </a:rPr>
              <a:t>2</a:t>
            </a:r>
            <a:r>
              <a:rPr lang="en-IN" sz="3200" dirty="0">
                <a:solidFill>
                  <a:schemeClr val="accent5">
                    <a:lumMod val="50000"/>
                  </a:schemeClr>
                </a:solidFill>
                <a:latin typeface="Times New Roman" panose="02020603050405020304" pitchFamily="18" charset="0"/>
                <a:cs typeface="Times New Roman" panose="02020603050405020304" pitchFamily="18" charset="0"/>
              </a:rPr>
              <a:t>O</a:t>
            </a:r>
            <a:r>
              <a:rPr lang="en-IN" sz="3200" b="1" dirty="0">
                <a:solidFill>
                  <a:schemeClr val="accent5">
                    <a:lumMod val="50000"/>
                  </a:schemeClr>
                </a:solidFill>
                <a:latin typeface="Times New Roman" panose="02020603050405020304" pitchFamily="18" charset="0"/>
                <a:cs typeface="Times New Roman" panose="02020603050405020304" pitchFamily="18" charset="0"/>
              </a:rPr>
              <a:t>3 </a:t>
            </a:r>
            <a:r>
              <a:rPr lang="en-IN" sz="3200" dirty="0">
                <a:solidFill>
                  <a:schemeClr val="accent5">
                    <a:lumMod val="50000"/>
                  </a:schemeClr>
                </a:solidFill>
                <a:latin typeface="Times New Roman" panose="02020603050405020304" pitchFamily="18" charset="0"/>
                <a:cs typeface="Times New Roman" panose="02020603050405020304" pitchFamily="18" charset="0"/>
              </a:rPr>
              <a:t>ternary phase diagram.</a:t>
            </a:r>
          </a:p>
          <a:p>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3500" dirty="0">
                <a:solidFill>
                  <a:schemeClr val="tx1">
                    <a:lumMod val="95000"/>
                    <a:lumOff val="5000"/>
                  </a:schemeClr>
                </a:solidFill>
                <a:latin typeface="Times New Roman" panose="02020603050405020304" pitchFamily="18" charset="0"/>
                <a:cs typeface="Times New Roman" panose="02020603050405020304" pitchFamily="18" charset="0"/>
              </a:rPr>
              <a:t>  Fig I: CaO – SiO</a:t>
            </a:r>
            <a:r>
              <a:rPr lang="en-IN" sz="3500"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IN" sz="3500" dirty="0">
                <a:solidFill>
                  <a:schemeClr val="tx1">
                    <a:lumMod val="95000"/>
                    <a:lumOff val="5000"/>
                  </a:schemeClr>
                </a:solidFill>
                <a:latin typeface="Times New Roman" panose="02020603050405020304" pitchFamily="18" charset="0"/>
                <a:cs typeface="Times New Roman" panose="02020603050405020304" pitchFamily="18" charset="0"/>
              </a:rPr>
              <a:t>– Al</a:t>
            </a:r>
            <a:r>
              <a:rPr lang="en-IN" sz="35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IN" sz="3500" dirty="0">
                <a:solidFill>
                  <a:schemeClr val="tx1">
                    <a:lumMod val="95000"/>
                    <a:lumOff val="5000"/>
                  </a:schemeClr>
                </a:solidFill>
                <a:latin typeface="Times New Roman" panose="02020603050405020304" pitchFamily="18" charset="0"/>
                <a:cs typeface="Times New Roman" panose="02020603050405020304" pitchFamily="18" charset="0"/>
              </a:rPr>
              <a:t>O</a:t>
            </a:r>
            <a:r>
              <a:rPr lang="en-IN" sz="3500" b="1" dirty="0">
                <a:solidFill>
                  <a:schemeClr val="tx1">
                    <a:lumMod val="95000"/>
                    <a:lumOff val="5000"/>
                  </a:schemeClr>
                </a:solidFill>
                <a:latin typeface="Times New Roman" panose="02020603050405020304" pitchFamily="18" charset="0"/>
                <a:cs typeface="Times New Roman" panose="02020603050405020304" pitchFamily="18" charset="0"/>
              </a:rPr>
              <a:t>3 </a:t>
            </a:r>
            <a:r>
              <a:rPr lang="en-IN" sz="3500" dirty="0">
                <a:solidFill>
                  <a:schemeClr val="tx1">
                    <a:lumMod val="95000"/>
                    <a:lumOff val="5000"/>
                  </a:schemeClr>
                </a:solidFill>
                <a:latin typeface="Times New Roman" panose="02020603050405020304" pitchFamily="18" charset="0"/>
                <a:cs typeface="Times New Roman" panose="02020603050405020304" pitchFamily="18" charset="0"/>
              </a:rPr>
              <a:t>ternary phase diagram</a:t>
            </a:r>
          </a:p>
        </p:txBody>
      </p:sp>
      <p:pic>
        <p:nvPicPr>
          <p:cNvPr id="27" name="Picture 26">
            <a:extLst>
              <a:ext uri="{FF2B5EF4-FFF2-40B4-BE49-F238E27FC236}">
                <a16:creationId xmlns:a16="http://schemas.microsoft.com/office/drawing/2014/main" id="{0A80FC51-9518-49BB-9033-1C7E1D29A6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62079" y="16104982"/>
            <a:ext cx="7341521" cy="6986528"/>
          </a:xfrm>
          <a:prstGeom prst="rect">
            <a:avLst/>
          </a:prstGeom>
          <a:ln>
            <a:solidFill>
              <a:schemeClr val="tx1">
                <a:lumMod val="95000"/>
                <a:lumOff val="5000"/>
              </a:schemeClr>
            </a:solidFill>
          </a:ln>
        </p:spPr>
      </p:pic>
      <p:pic>
        <p:nvPicPr>
          <p:cNvPr id="29" name="Picture 28">
            <a:extLst>
              <a:ext uri="{FF2B5EF4-FFF2-40B4-BE49-F238E27FC236}">
                <a16:creationId xmlns:a16="http://schemas.microsoft.com/office/drawing/2014/main" id="{54413977-0A98-4901-999E-C8034D6A8E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62080" y="23862414"/>
            <a:ext cx="11119467" cy="3398639"/>
          </a:xfrm>
          <a:prstGeom prst="rect">
            <a:avLst/>
          </a:prstGeom>
          <a:ln>
            <a:solidFill>
              <a:schemeClr val="tx1">
                <a:lumMod val="95000"/>
                <a:lumOff val="5000"/>
              </a:schemeClr>
            </a:solidFill>
          </a:ln>
        </p:spPr>
      </p:pic>
      <p:sp>
        <p:nvSpPr>
          <p:cNvPr id="30" name="TextBox 29">
            <a:extLst>
              <a:ext uri="{FF2B5EF4-FFF2-40B4-BE49-F238E27FC236}">
                <a16:creationId xmlns:a16="http://schemas.microsoft.com/office/drawing/2014/main" id="{385355FE-F609-4ABE-965E-D313E00C4159}"/>
              </a:ext>
            </a:extLst>
          </p:cNvPr>
          <p:cNvSpPr txBox="1"/>
          <p:nvPr/>
        </p:nvSpPr>
        <p:spPr>
          <a:xfrm>
            <a:off x="28917900" y="16104982"/>
            <a:ext cx="3728067" cy="6986528"/>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solidFill>
                  <a:schemeClr val="accent5">
                    <a:lumMod val="50000"/>
                  </a:schemeClr>
                </a:solidFill>
                <a:latin typeface="Times New Roman" panose="02020603050405020304" pitchFamily="18" charset="0"/>
                <a:cs typeface="Times New Roman" panose="02020603050405020304" pitchFamily="18" charset="0"/>
              </a:rPr>
              <a:t>KAOLIN also acts as an efficient regulator to modify the viscosity and</a:t>
            </a:r>
          </a:p>
          <a:p>
            <a:r>
              <a:rPr lang="en-IN" sz="3200" dirty="0">
                <a:solidFill>
                  <a:schemeClr val="accent5">
                    <a:lumMod val="50000"/>
                  </a:schemeClr>
                </a:solidFill>
                <a:latin typeface="Times New Roman" panose="02020603050405020304" pitchFamily="18" charset="0"/>
                <a:cs typeface="Times New Roman" panose="02020603050405020304" pitchFamily="18" charset="0"/>
              </a:rPr>
              <a:t>melting Temperature of the residue melt.</a:t>
            </a:r>
          </a:p>
          <a:p>
            <a:pPr marL="457200" indent="-457200">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Depending on BOF slag, KAOLIN added keeping R of the mixture between 1 and 1.30 which is close to BF slag.</a:t>
            </a:r>
          </a:p>
        </p:txBody>
      </p:sp>
      <p:sp>
        <p:nvSpPr>
          <p:cNvPr id="32" name="TextBox 31">
            <a:extLst>
              <a:ext uri="{FF2B5EF4-FFF2-40B4-BE49-F238E27FC236}">
                <a16:creationId xmlns:a16="http://schemas.microsoft.com/office/drawing/2014/main" id="{C0DA00D0-FFD4-4448-B862-E1CCE43C824B}"/>
              </a:ext>
            </a:extLst>
          </p:cNvPr>
          <p:cNvSpPr txBox="1"/>
          <p:nvPr/>
        </p:nvSpPr>
        <p:spPr>
          <a:xfrm>
            <a:off x="21526500" y="23162335"/>
            <a:ext cx="11119467" cy="630942"/>
          </a:xfrm>
          <a:prstGeom prst="rect">
            <a:avLst/>
          </a:prstGeom>
          <a:noFill/>
        </p:spPr>
        <p:txBody>
          <a:bodyPr wrap="square" rtlCol="0">
            <a:spAutoFit/>
          </a:bodyPr>
          <a:lstStyle/>
          <a:p>
            <a:r>
              <a:rPr lang="en-IN" sz="3500" dirty="0">
                <a:latin typeface="Times New Roman" panose="02020603050405020304" pitchFamily="18" charset="0"/>
                <a:cs typeface="Times New Roman" panose="02020603050405020304" pitchFamily="18" charset="0"/>
              </a:rPr>
              <a:t>Table II: Chemical Composition of Kaolin</a:t>
            </a:r>
          </a:p>
        </p:txBody>
      </p:sp>
      <p:sp>
        <p:nvSpPr>
          <p:cNvPr id="33" name="TextBox 32">
            <a:extLst>
              <a:ext uri="{FF2B5EF4-FFF2-40B4-BE49-F238E27FC236}">
                <a16:creationId xmlns:a16="http://schemas.microsoft.com/office/drawing/2014/main" id="{C5C59137-3A5C-46A8-AAC1-63CFE785EC41}"/>
              </a:ext>
            </a:extLst>
          </p:cNvPr>
          <p:cNvSpPr txBox="1"/>
          <p:nvPr/>
        </p:nvSpPr>
        <p:spPr>
          <a:xfrm>
            <a:off x="11384987" y="27261053"/>
            <a:ext cx="2126098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9E1D754-81B3-4FD8-97D0-4D46F0CFAC41}"/>
              </a:ext>
            </a:extLst>
          </p:cNvPr>
          <p:cNvSpPr txBox="1"/>
          <p:nvPr/>
        </p:nvSpPr>
        <p:spPr>
          <a:xfrm>
            <a:off x="11429616" y="27374845"/>
            <a:ext cx="21031968" cy="4570482"/>
          </a:xfrm>
          <a:prstGeom prst="rect">
            <a:avLst/>
          </a:prstGeom>
          <a:noFill/>
        </p:spPr>
        <p:txBody>
          <a:bodyPr wrap="square" rtlCol="0">
            <a:spAutoFit/>
          </a:bodyPr>
          <a:lstStyle/>
          <a:p>
            <a:r>
              <a:rPr lang="en-IN" sz="3500" u="sng" dirty="0">
                <a:solidFill>
                  <a:schemeClr val="accent5">
                    <a:lumMod val="50000"/>
                  </a:schemeClr>
                </a:solidFill>
                <a:latin typeface="Times New Roman" panose="02020603050405020304" pitchFamily="18" charset="0"/>
                <a:cs typeface="Times New Roman" panose="02020603050405020304" pitchFamily="18" charset="0"/>
              </a:rPr>
              <a:t>Calcination:</a:t>
            </a:r>
          </a:p>
          <a:p>
            <a:pPr marL="457200" indent="-457200">
              <a:buFont typeface="Wingdings" panose="05000000000000000000" pitchFamily="2" charset="2"/>
              <a:buChar char="§"/>
            </a:pPr>
            <a:r>
              <a:rPr lang="en-IN" sz="3200" dirty="0">
                <a:solidFill>
                  <a:schemeClr val="accent5">
                    <a:lumMod val="50000"/>
                  </a:schemeClr>
                </a:solidFill>
              </a:rPr>
              <a:t>Mixture is pressed into pellets under required pressure. </a:t>
            </a:r>
          </a:p>
          <a:p>
            <a:pPr marL="457200" indent="-457200">
              <a:buFont typeface="Wingdings" panose="05000000000000000000" pitchFamily="2" charset="2"/>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The total mass of the pellets are taken in the graphite crucible and calcine in an atmospheric furnace in which Nitrogen is continuously purged. The temperature of the furnace is kept around 1500⁰ C (above the melting point). Where it should be maintain for one hour.</a:t>
            </a:r>
          </a:p>
          <a:p>
            <a:r>
              <a:rPr lang="en-IN" sz="3200" u="sng" dirty="0">
                <a:solidFill>
                  <a:schemeClr val="accent5">
                    <a:lumMod val="50000"/>
                  </a:schemeClr>
                </a:solidFill>
                <a:latin typeface="Times New Roman" panose="02020603050405020304" pitchFamily="18" charset="0"/>
                <a:cs typeface="Times New Roman" panose="02020603050405020304" pitchFamily="18" charset="0"/>
              </a:rPr>
              <a:t>Iron Recovery:</a:t>
            </a:r>
          </a:p>
          <a:p>
            <a:r>
              <a:rPr lang="en-IN" sz="3200" dirty="0">
                <a:solidFill>
                  <a:schemeClr val="accent5">
                    <a:lumMod val="50000"/>
                  </a:schemeClr>
                </a:solidFill>
                <a:latin typeface="Times New Roman" panose="02020603050405020304" pitchFamily="18" charset="0"/>
                <a:cs typeface="Times New Roman" panose="02020603050405020304" pitchFamily="18" charset="0"/>
              </a:rPr>
              <a:t>Iron recovery ensures two main purposes</a:t>
            </a:r>
          </a:p>
          <a:p>
            <a:r>
              <a:rPr lang="en-IN" sz="3200" dirty="0">
                <a:solidFill>
                  <a:schemeClr val="accent5">
                    <a:lumMod val="50000"/>
                  </a:schemeClr>
                </a:solidFill>
                <a:latin typeface="Times New Roman" panose="02020603050405020304" pitchFamily="18" charset="0"/>
                <a:cs typeface="Times New Roman" panose="02020603050405020304" pitchFamily="18" charset="0"/>
              </a:rPr>
              <a:t>1. Decrease the basicity, thus increasing the glass content.     2. Soluble iron in form of pig iron is recovered.</a:t>
            </a:r>
          </a:p>
          <a:p>
            <a:r>
              <a:rPr lang="en-IN" sz="3200" dirty="0">
                <a:latin typeface="Times New Roman" panose="02020603050405020304" pitchFamily="18" charset="0"/>
                <a:cs typeface="Times New Roman" panose="02020603050405020304" pitchFamily="18" charset="0"/>
              </a:rPr>
              <a:t> </a:t>
            </a:r>
            <a:endParaRPr lang="en-IN" sz="3200" u="sng"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id="{0572124A-D440-43D2-B9EC-18208F2EAD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31811" y="11487426"/>
            <a:ext cx="9063404" cy="7981674"/>
          </a:xfrm>
          <a:prstGeom prst="rect">
            <a:avLst/>
          </a:prstGeom>
        </p:spPr>
      </p:pic>
      <p:sp>
        <p:nvSpPr>
          <p:cNvPr id="41" name="TextBox 40">
            <a:extLst>
              <a:ext uri="{FF2B5EF4-FFF2-40B4-BE49-F238E27FC236}">
                <a16:creationId xmlns:a16="http://schemas.microsoft.com/office/drawing/2014/main" id="{5F921C0C-7695-473E-8D84-1560E8E9B084}"/>
              </a:ext>
            </a:extLst>
          </p:cNvPr>
          <p:cNvSpPr txBox="1"/>
          <p:nvPr/>
        </p:nvSpPr>
        <p:spPr>
          <a:xfrm>
            <a:off x="33419845" y="18859500"/>
            <a:ext cx="9671256" cy="9125575"/>
          </a:xfrm>
          <a:prstGeom prst="rect">
            <a:avLst/>
          </a:prstGeom>
          <a:noFill/>
        </p:spPr>
        <p:txBody>
          <a:bodyPr wrap="square" rtlCol="0">
            <a:spAutoFit/>
          </a:bodyPr>
          <a:lstStyle/>
          <a:p>
            <a:endParaRPr lang="en-IN" sz="32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sz="3200" dirty="0">
              <a:solidFill>
                <a:schemeClr val="accent5">
                  <a:lumMod val="50000"/>
                </a:schemeClr>
              </a:solidFill>
              <a:latin typeface="Times New Roman" panose="02020603050405020304" pitchFamily="18" charset="0"/>
              <a:cs typeface="Times New Roman" panose="02020603050405020304" pitchFamily="18" charset="0"/>
            </a:endParaRPr>
          </a:p>
          <a:p>
            <a:r>
              <a:rPr lang="en-IN" sz="3200" dirty="0">
                <a:solidFill>
                  <a:schemeClr val="accent5">
                    <a:lumMod val="50000"/>
                  </a:schemeClr>
                </a:solidFill>
                <a:latin typeface="Times New Roman" panose="02020603050405020304" pitchFamily="18" charset="0"/>
                <a:cs typeface="Times New Roman" panose="02020603050405020304" pitchFamily="18" charset="0"/>
              </a:rPr>
              <a:t>Therefore the benefit of BOF slag treatment for outweighs the direct sale of BOF slag.</a:t>
            </a:r>
          </a:p>
          <a:p>
            <a:pPr marL="457200" indent="-457200">
              <a:buFont typeface="Wingdings" panose="05000000000000000000" pitchFamily="2" charset="2"/>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ENVIRONMENTALLY VIABLE ALTERNATIVE</a:t>
            </a:r>
          </a:p>
          <a:p>
            <a:pPr marL="457200" indent="-457200">
              <a:buFont typeface="Wingdings" panose="05000000000000000000" pitchFamily="2" charset="2"/>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SIMPLE AND EFFICIENT PROCESS- PRACTICALLY VIABLE</a:t>
            </a:r>
          </a:p>
          <a:p>
            <a:pPr algn="ctr"/>
            <a:endParaRPr lang="en-IN" sz="3700" b="1" u="sng" dirty="0">
              <a:solidFill>
                <a:srgbClr val="FF0000"/>
              </a:solidFill>
              <a:cs typeface="Times New Roman" panose="02020603050405020304" pitchFamily="18" charset="0"/>
            </a:endParaRPr>
          </a:p>
          <a:p>
            <a:pPr algn="ctr"/>
            <a:r>
              <a:rPr lang="en-IN" sz="3700" b="1" u="sng" dirty="0">
                <a:solidFill>
                  <a:srgbClr val="FF0000"/>
                </a:solidFill>
                <a:cs typeface="Times New Roman" panose="02020603050405020304" pitchFamily="18" charset="0"/>
              </a:rPr>
              <a:t>CONCLUSION</a:t>
            </a:r>
          </a:p>
          <a:p>
            <a:pPr algn="ctr"/>
            <a:endParaRPr lang="en-IN" sz="1500" b="1" u="sng" dirty="0">
              <a:solidFill>
                <a:srgbClr val="FF0000"/>
              </a:solidFill>
              <a:cs typeface="Times New Roman" panose="02020603050405020304" pitchFamily="18" charset="0"/>
            </a:endParaRPr>
          </a:p>
          <a:p>
            <a:r>
              <a:rPr lang="en-IN" sz="3600" dirty="0">
                <a:solidFill>
                  <a:schemeClr val="accent5">
                    <a:lumMod val="50000"/>
                  </a:schemeClr>
                </a:solidFill>
                <a:latin typeface="Times New Roman" panose="02020603050405020304" pitchFamily="18" charset="0"/>
                <a:cs typeface="Times New Roman" panose="02020603050405020304" pitchFamily="18" charset="0"/>
              </a:rPr>
              <a:t>As the basicity decreases due to the iron recovery, the glass phase content increases. Also, the residues obtained are much more reactive and therefore could be used as a supplementary cementitious material. The overall benefits of the process for outweighs that of direct selling of BOF Slag for dumping process.</a:t>
            </a:r>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217</TotalTime>
  <Words>938</Words>
  <Application>Microsoft Office PowerPoint</Application>
  <PresentationFormat>Custom</PresentationFormat>
  <Paragraphs>50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Wingdings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Vishakha Singh</cp:lastModifiedBy>
  <cp:revision>37</cp:revision>
  <dcterms:created xsi:type="dcterms:W3CDTF">2012-02-03T23:30:52Z</dcterms:created>
  <dcterms:modified xsi:type="dcterms:W3CDTF">2020-01-15T16:26:31Z</dcterms:modified>
</cp:coreProperties>
</file>