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6"/>
  </p:normalViewPr>
  <p:slideViewPr>
    <p:cSldViewPr snapToGrid="0">
      <p:cViewPr varScale="1">
        <p:scale>
          <a:sx n="89" d="100"/>
          <a:sy n="89" d="100"/>
        </p:scale>
        <p:origin x="8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E8B5-BBBA-45C7-A8C1-0F8F45B3EEED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2300-C80C-42B3-9969-D99C858DA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0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E8B5-BBBA-45C7-A8C1-0F8F45B3EEED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2300-C80C-42B3-9969-D99C858DA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5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E8B5-BBBA-45C7-A8C1-0F8F45B3EEED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2300-C80C-42B3-9969-D99C858DA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9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E8B5-BBBA-45C7-A8C1-0F8F45B3EEED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2300-C80C-42B3-9969-D99C858DA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1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E8B5-BBBA-45C7-A8C1-0F8F45B3EEED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2300-C80C-42B3-9969-D99C858DA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79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E8B5-BBBA-45C7-A8C1-0F8F45B3EEED}" type="datetimeFigureOut">
              <a:rPr lang="en-US" smtClean="0"/>
              <a:t>3/5/21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2300-C80C-42B3-9969-D99C858DA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0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E8B5-BBBA-45C7-A8C1-0F8F45B3EEED}" type="datetimeFigureOut">
              <a:rPr lang="en-US" smtClean="0"/>
              <a:t>3/5/21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2300-C80C-42B3-9969-D99C858DA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34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E8B5-BBBA-45C7-A8C1-0F8F45B3EEED}" type="datetimeFigureOut">
              <a:rPr lang="en-US" smtClean="0"/>
              <a:t>3/5/21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2300-C80C-42B3-9969-D99C858DA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51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E8B5-BBBA-45C7-A8C1-0F8F45B3EEED}" type="datetimeFigureOut">
              <a:rPr lang="en-US" smtClean="0"/>
              <a:t>3/5/21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2300-C80C-42B3-9969-D99C858DA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27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E8B5-BBBA-45C7-A8C1-0F8F45B3EEED}" type="datetimeFigureOut">
              <a:rPr lang="en-US" smtClean="0"/>
              <a:t>3/5/21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2300-C80C-42B3-9969-D99C858DA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43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E8B5-BBBA-45C7-A8C1-0F8F45B3EEED}" type="datetimeFigureOut">
              <a:rPr lang="en-US" smtClean="0"/>
              <a:t>3/5/21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2300-C80C-42B3-9969-D99C858DA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85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7E8B5-BBBA-45C7-A8C1-0F8F45B3EEED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92300-C80C-42B3-9969-D99C858DA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88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97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Categories </a:t>
            </a:r>
            <a:r>
              <a:rPr lang="en-US"/>
              <a:t>of Weaknesses </a:t>
            </a:r>
            <a:r>
              <a:rPr lang="en-US" dirty="0"/>
              <a:t>(aspects)</a:t>
            </a:r>
          </a:p>
          <a:p>
            <a:pPr lvl="1"/>
            <a:r>
              <a:rPr lang="en-US" dirty="0"/>
              <a:t>Activity flow</a:t>
            </a:r>
          </a:p>
          <a:p>
            <a:pPr lvl="2"/>
            <a:r>
              <a:rPr lang="en-US" dirty="0"/>
              <a:t>Infrequent variant (%2)</a:t>
            </a:r>
          </a:p>
          <a:p>
            <a:pPr lvl="2"/>
            <a:r>
              <a:rPr lang="en-US" dirty="0" err="1"/>
              <a:t>Self loop</a:t>
            </a:r>
            <a:endParaRPr lang="en-US" dirty="0"/>
          </a:p>
          <a:p>
            <a:pPr lvl="2"/>
            <a:r>
              <a:rPr lang="en-US" dirty="0"/>
              <a:t>Loop with specific length (4)</a:t>
            </a:r>
          </a:p>
          <a:p>
            <a:pPr lvl="2"/>
            <a:r>
              <a:rPr lang="en-US" dirty="0"/>
              <a:t>Missing the frequent activities (Important act, threshold)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Performance </a:t>
            </a:r>
          </a:p>
          <a:p>
            <a:pPr lvl="2"/>
            <a:r>
              <a:rPr lang="en-US" dirty="0"/>
              <a:t>Average case duration (Threshold)</a:t>
            </a:r>
          </a:p>
          <a:p>
            <a:pPr lvl="2"/>
            <a:r>
              <a:rPr lang="en-US" dirty="0"/>
              <a:t>Average activity duration </a:t>
            </a:r>
          </a:p>
          <a:p>
            <a:pPr lvl="2"/>
            <a:r>
              <a:rPr lang="en-US" dirty="0"/>
              <a:t>Average performance spectrum 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Number of cases in a queue for a activity </a:t>
            </a:r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998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incidents at the case level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8810214"/>
              </p:ext>
            </p:extLst>
          </p:nvPr>
        </p:nvGraphicFramePr>
        <p:xfrm>
          <a:off x="589280" y="1825624"/>
          <a:ext cx="9618140" cy="44415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223716">
                  <a:extLst>
                    <a:ext uri="{9D8B030D-6E8A-4147-A177-3AD203B41FA5}">
                      <a16:colId xmlns:a16="http://schemas.microsoft.com/office/drawing/2014/main" val="723925722"/>
                    </a:ext>
                  </a:extLst>
                </a:gridCol>
                <a:gridCol w="889564">
                  <a:extLst>
                    <a:ext uri="{9D8B030D-6E8A-4147-A177-3AD203B41FA5}">
                      <a16:colId xmlns:a16="http://schemas.microsoft.com/office/drawing/2014/main" val="54470106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2704840969"/>
                    </a:ext>
                  </a:extLst>
                </a:gridCol>
                <a:gridCol w="1582704">
                  <a:extLst>
                    <a:ext uri="{9D8B030D-6E8A-4147-A177-3AD203B41FA5}">
                      <a16:colId xmlns:a16="http://schemas.microsoft.com/office/drawing/2014/main" val="888160284"/>
                    </a:ext>
                  </a:extLst>
                </a:gridCol>
                <a:gridCol w="1223716">
                  <a:extLst>
                    <a:ext uri="{9D8B030D-6E8A-4147-A177-3AD203B41FA5}">
                      <a16:colId xmlns:a16="http://schemas.microsoft.com/office/drawing/2014/main" val="3159151889"/>
                    </a:ext>
                  </a:extLst>
                </a:gridCol>
                <a:gridCol w="1223716">
                  <a:extLst>
                    <a:ext uri="{9D8B030D-6E8A-4147-A177-3AD203B41FA5}">
                      <a16:colId xmlns:a16="http://schemas.microsoft.com/office/drawing/2014/main" val="776553634"/>
                    </a:ext>
                  </a:extLst>
                </a:gridCol>
                <a:gridCol w="1052128">
                  <a:extLst>
                    <a:ext uri="{9D8B030D-6E8A-4147-A177-3AD203B41FA5}">
                      <a16:colId xmlns:a16="http://schemas.microsoft.com/office/drawing/2014/main" val="2666396413"/>
                    </a:ext>
                  </a:extLst>
                </a:gridCol>
                <a:gridCol w="1223716">
                  <a:extLst>
                    <a:ext uri="{9D8B030D-6E8A-4147-A177-3AD203B41FA5}">
                      <a16:colId xmlns:a16="http://schemas.microsoft.com/office/drawing/2014/main" val="648964841"/>
                    </a:ext>
                  </a:extLst>
                </a:gridCol>
              </a:tblGrid>
              <a:tr h="702003">
                <a:tc>
                  <a:txBody>
                    <a:bodyPr/>
                    <a:lstStyle/>
                    <a:p>
                      <a:r>
                        <a:rPr lang="en-US" sz="1400" dirty="0"/>
                        <a:t>Detected</a:t>
                      </a:r>
                      <a:r>
                        <a:rPr lang="en-US" sz="1400" baseline="0" dirty="0"/>
                        <a:t> Weakness Row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Case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Weakness</a:t>
                      </a:r>
                      <a:r>
                        <a:rPr lang="en-US" sz="1400" baseline="0" dirty="0"/>
                        <a:t> Type (AF/PA)</a:t>
                      </a:r>
                    </a:p>
                    <a:p>
                      <a:r>
                        <a:rPr lang="en-US" sz="1400" baseline="0" dirty="0"/>
                        <a:t>Activity-flow/performance aspect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Weakness ID (ID from the defined</a:t>
                      </a:r>
                      <a:r>
                        <a:rPr lang="en-US" sz="1400" baseline="0" dirty="0"/>
                        <a:t> weakness</a:t>
                      </a:r>
                      <a:r>
                        <a:rPr lang="en-US" sz="1400" dirty="0"/>
                        <a:t>) (1-9 for user define) (1-10 for automatic)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Weakness Origin (User/Auto)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Weakness</a:t>
                      </a:r>
                      <a:r>
                        <a:rPr lang="en-US" sz="1400" baseline="0" dirty="0"/>
                        <a:t> Time (timestamp of happening)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Weakness</a:t>
                      </a:r>
                      <a:r>
                        <a:rPr lang="en-US" sz="1400" baseline="0" dirty="0"/>
                        <a:t> information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Weakness</a:t>
                      </a:r>
                      <a:r>
                        <a:rPr lang="en-US" sz="1400" baseline="0" dirty="0"/>
                        <a:t> Measurement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192818"/>
                  </a:ext>
                </a:extLst>
              </a:tr>
              <a:tr h="406716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Case10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110/02/2020</a:t>
                      </a:r>
                      <a:r>
                        <a:rPr lang="en-US" sz="1400" baseline="0" dirty="0"/>
                        <a:t> 12:20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Unwanted activity “a”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Happened in the case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756652"/>
                  </a:ext>
                </a:extLst>
              </a:tr>
              <a:tr h="406716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Case 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110/02/2020</a:t>
                      </a:r>
                      <a:r>
                        <a:rPr lang="en-US" sz="1400" baseline="0" dirty="0"/>
                        <a:t> 12:20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Long</a:t>
                      </a:r>
                      <a:r>
                        <a:rPr lang="en-US" sz="1400" baseline="0" dirty="0"/>
                        <a:t> duration of the case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20% longer</a:t>
                      </a:r>
                      <a:r>
                        <a:rPr lang="en-US" sz="1400" baseline="0" dirty="0"/>
                        <a:t> than average case duration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485579"/>
                  </a:ext>
                </a:extLst>
              </a:tr>
              <a:tr h="406716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117724"/>
                  </a:ext>
                </a:extLst>
              </a:tr>
              <a:tr h="406716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479700"/>
                  </a:ext>
                </a:extLst>
              </a:tr>
              <a:tr h="4067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691512"/>
                  </a:ext>
                </a:extLst>
              </a:tr>
              <a:tr h="40671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538130"/>
                  </a:ext>
                </a:extLst>
              </a:tr>
              <a:tr h="4067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46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3711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incidents at the Process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5516211"/>
              </p:ext>
            </p:extLst>
          </p:nvPr>
        </p:nvGraphicFramePr>
        <p:xfrm>
          <a:off x="589280" y="1825624"/>
          <a:ext cx="8626976" cy="4543416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223716">
                  <a:extLst>
                    <a:ext uri="{9D8B030D-6E8A-4147-A177-3AD203B41FA5}">
                      <a16:colId xmlns:a16="http://schemas.microsoft.com/office/drawing/2014/main" val="723925722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704840969"/>
                    </a:ext>
                  </a:extLst>
                </a:gridCol>
                <a:gridCol w="1582704">
                  <a:extLst>
                    <a:ext uri="{9D8B030D-6E8A-4147-A177-3AD203B41FA5}">
                      <a16:colId xmlns:a16="http://schemas.microsoft.com/office/drawing/2014/main" val="888160284"/>
                    </a:ext>
                  </a:extLst>
                </a:gridCol>
                <a:gridCol w="1223716">
                  <a:extLst>
                    <a:ext uri="{9D8B030D-6E8A-4147-A177-3AD203B41FA5}">
                      <a16:colId xmlns:a16="http://schemas.microsoft.com/office/drawing/2014/main" val="3159151889"/>
                    </a:ext>
                  </a:extLst>
                </a:gridCol>
                <a:gridCol w="1223716">
                  <a:extLst>
                    <a:ext uri="{9D8B030D-6E8A-4147-A177-3AD203B41FA5}">
                      <a16:colId xmlns:a16="http://schemas.microsoft.com/office/drawing/2014/main" val="776553634"/>
                    </a:ext>
                  </a:extLst>
                </a:gridCol>
                <a:gridCol w="1052128">
                  <a:extLst>
                    <a:ext uri="{9D8B030D-6E8A-4147-A177-3AD203B41FA5}">
                      <a16:colId xmlns:a16="http://schemas.microsoft.com/office/drawing/2014/main" val="2666396413"/>
                    </a:ext>
                  </a:extLst>
                </a:gridCol>
                <a:gridCol w="1223716">
                  <a:extLst>
                    <a:ext uri="{9D8B030D-6E8A-4147-A177-3AD203B41FA5}">
                      <a16:colId xmlns:a16="http://schemas.microsoft.com/office/drawing/2014/main" val="648964841"/>
                    </a:ext>
                  </a:extLst>
                </a:gridCol>
              </a:tblGrid>
              <a:tr h="702003">
                <a:tc>
                  <a:txBody>
                    <a:bodyPr/>
                    <a:lstStyle/>
                    <a:p>
                      <a:r>
                        <a:rPr lang="en-US" sz="1400" dirty="0"/>
                        <a:t>Detected</a:t>
                      </a:r>
                      <a:r>
                        <a:rPr lang="en-US" sz="1400" baseline="0" dirty="0"/>
                        <a:t> Weakness Row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Weakness</a:t>
                      </a:r>
                      <a:r>
                        <a:rPr lang="en-US" sz="1400" baseline="0" dirty="0"/>
                        <a:t> Type (AF/PA)</a:t>
                      </a:r>
                    </a:p>
                    <a:p>
                      <a:r>
                        <a:rPr lang="en-US" sz="1400" baseline="0" dirty="0"/>
                        <a:t>Activity-flow/performance aspect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Weakness ID (ID from the defined</a:t>
                      </a:r>
                      <a:r>
                        <a:rPr lang="en-US" sz="1400" baseline="0" dirty="0"/>
                        <a:t> weakness</a:t>
                      </a:r>
                      <a:r>
                        <a:rPr lang="en-US" sz="1400" dirty="0"/>
                        <a:t>) (1-9 for user define) (1-10 for automatic) 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Weakness Origin (User/Auto)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Weakness</a:t>
                      </a:r>
                      <a:r>
                        <a:rPr lang="en-US" sz="1400" baseline="0" dirty="0"/>
                        <a:t> Time (timestamp of happening)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Weakness</a:t>
                      </a:r>
                      <a:r>
                        <a:rPr lang="en-US" sz="1400" baseline="0" dirty="0"/>
                        <a:t> information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Weakness</a:t>
                      </a:r>
                      <a:r>
                        <a:rPr lang="en-US" sz="1400" baseline="0" dirty="0"/>
                        <a:t> Measurement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192818"/>
                  </a:ext>
                </a:extLst>
              </a:tr>
              <a:tr h="406716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110/02/2020</a:t>
                      </a:r>
                      <a:r>
                        <a:rPr lang="en-US" sz="1400" baseline="0" dirty="0"/>
                        <a:t> 12:20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Unwanted activity “a”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Happened in the case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756652"/>
                  </a:ext>
                </a:extLst>
              </a:tr>
              <a:tr h="406716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485579"/>
                  </a:ext>
                </a:extLst>
              </a:tr>
              <a:tr h="406716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117724"/>
                  </a:ext>
                </a:extLst>
              </a:tr>
              <a:tr h="406716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479700"/>
                  </a:ext>
                </a:extLst>
              </a:tr>
              <a:tr h="4067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691512"/>
                  </a:ext>
                </a:extLst>
              </a:tr>
              <a:tr h="40671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538130"/>
                  </a:ext>
                </a:extLst>
              </a:tr>
              <a:tr h="4067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46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070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4144" y="1690688"/>
            <a:ext cx="9417384" cy="475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263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A1F2E3D0-D518-BB49-9BFE-4EE676FE0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view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54F79D8C-3FA2-D643-BB14-7925744A3A62}"/>
              </a:ext>
            </a:extLst>
          </p:cNvPr>
          <p:cNvSpPr/>
          <p:nvPr/>
        </p:nvSpPr>
        <p:spPr>
          <a:xfrm>
            <a:off x="1919287" y="2778252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Log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55D8532-5966-B649-9D94-2D76EAEDD592}"/>
              </a:ext>
            </a:extLst>
          </p:cNvPr>
          <p:cNvSpPr/>
          <p:nvPr/>
        </p:nvSpPr>
        <p:spPr>
          <a:xfrm>
            <a:off x="4729163" y="2243138"/>
            <a:ext cx="1366837" cy="857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Weakness from rules(1-9)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E764DFD-7AA5-9044-A0DA-1C1BE6F03BA8}"/>
              </a:ext>
            </a:extLst>
          </p:cNvPr>
          <p:cNvSpPr/>
          <p:nvPr/>
        </p:nvSpPr>
        <p:spPr>
          <a:xfrm>
            <a:off x="4476751" y="4314031"/>
            <a:ext cx="2071687" cy="9286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Weakness from automatic detection</a:t>
            </a:r>
          </a:p>
        </p:txBody>
      </p:sp>
      <p:sp>
        <p:nvSpPr>
          <p:cNvPr id="7" name="Folded Corner 6">
            <a:extLst>
              <a:ext uri="{FF2B5EF4-FFF2-40B4-BE49-F238E27FC236}">
                <a16:creationId xmlns:a16="http://schemas.microsoft.com/office/drawing/2014/main" id="{17B11D13-BAFE-BD4D-ABFA-A113C17DB7D2}"/>
              </a:ext>
            </a:extLst>
          </p:cNvPr>
          <p:cNvSpPr/>
          <p:nvPr/>
        </p:nvSpPr>
        <p:spPr>
          <a:xfrm>
            <a:off x="8493919" y="2979991"/>
            <a:ext cx="1728788" cy="101441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Merged data for representation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C3AEDB-38F4-8640-BD9F-A6CC624E5B76}"/>
              </a:ext>
            </a:extLst>
          </p:cNvPr>
          <p:cNvCxnSpPr>
            <a:cxnSpLocks/>
            <a:stCxn id="4" idx="4"/>
            <a:endCxn id="5" idx="1"/>
          </p:cNvCxnSpPr>
          <p:nvPr/>
        </p:nvCxnSpPr>
        <p:spPr>
          <a:xfrm flipV="1">
            <a:off x="2833687" y="2671763"/>
            <a:ext cx="1895476" cy="714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F0E87D-CA49-D948-B458-A1A91A040585}"/>
              </a:ext>
            </a:extLst>
          </p:cNvPr>
          <p:cNvCxnSpPr>
            <a:stCxn id="4" idx="4"/>
            <a:endCxn id="6" idx="1"/>
          </p:cNvCxnSpPr>
          <p:nvPr/>
        </p:nvCxnSpPr>
        <p:spPr>
          <a:xfrm>
            <a:off x="2833687" y="3386328"/>
            <a:ext cx="1643064" cy="1392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565FF0D-32EA-294D-8D7B-97DE4F6A5D79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6096000" y="2671763"/>
            <a:ext cx="2397919" cy="815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220A373-9A83-AA48-BD56-4403B5CBF45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6548438" y="3487198"/>
            <a:ext cx="1945481" cy="1291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499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255</Words>
  <Application>Microsoft Macintosh PowerPoint</Application>
  <PresentationFormat>Widescreen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Table of incidents at the case level </vt:lpstr>
      <vt:lpstr>Table of incidents at the Process Level</vt:lpstr>
      <vt:lpstr>PowerPoint Presentation</vt:lpstr>
      <vt:lpstr>High level 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aj205962@pads.rwth-aachen.de</dc:creator>
  <cp:lastModifiedBy>Deepak Sateesh</cp:lastModifiedBy>
  <cp:revision>9</cp:revision>
  <dcterms:created xsi:type="dcterms:W3CDTF">2021-02-10T17:07:32Z</dcterms:created>
  <dcterms:modified xsi:type="dcterms:W3CDTF">2021-03-05T12:12:36Z</dcterms:modified>
</cp:coreProperties>
</file>