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A6A48-4DE5-4E23-9ECA-C5199E57A8D1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8FFB4D-15E8-4A7C-B068-AC54332F728C}">
      <dgm:prSet/>
      <dgm:spPr/>
      <dgm:t>
        <a:bodyPr/>
        <a:lstStyle/>
        <a:p>
          <a:r>
            <a:rPr lang="en-US"/>
            <a:t>Get all the constraints and convert it into Declare models or keep them in LTL representation as it gives more clarity on possible constraints.</a:t>
          </a:r>
        </a:p>
      </dgm:t>
    </dgm:pt>
    <dgm:pt modelId="{54424092-3F36-4B8F-B19B-E4330840135C}" type="parTrans" cxnId="{FCC6AC22-E1BD-4C6B-B666-3FCAE93F6E85}">
      <dgm:prSet/>
      <dgm:spPr/>
      <dgm:t>
        <a:bodyPr/>
        <a:lstStyle/>
        <a:p>
          <a:endParaRPr lang="en-US"/>
        </a:p>
      </dgm:t>
    </dgm:pt>
    <dgm:pt modelId="{A798A625-0722-4C15-8FB3-FDA782603568}" type="sibTrans" cxnId="{FCC6AC22-E1BD-4C6B-B666-3FCAE93F6E85}">
      <dgm:prSet/>
      <dgm:spPr/>
      <dgm:t>
        <a:bodyPr/>
        <a:lstStyle/>
        <a:p>
          <a:endParaRPr lang="en-US"/>
        </a:p>
      </dgm:t>
    </dgm:pt>
    <dgm:pt modelId="{A9E3AB8D-D47A-4AE4-AD6C-A4D77A8623AB}">
      <dgm:prSet/>
      <dgm:spPr/>
      <dgm:t>
        <a:bodyPr/>
        <a:lstStyle/>
        <a:p>
          <a:r>
            <a:rPr lang="en-US"/>
            <a:t>Then we can choose to modify the existing PROM implementation or implement from the scratch the algorithm.</a:t>
          </a:r>
        </a:p>
      </dgm:t>
    </dgm:pt>
    <dgm:pt modelId="{6CA1BF0A-EF52-4322-919E-9D2C8F2F65DB}" type="parTrans" cxnId="{04C69118-ED7C-494D-BA61-4B78521C96F6}">
      <dgm:prSet/>
      <dgm:spPr/>
      <dgm:t>
        <a:bodyPr/>
        <a:lstStyle/>
        <a:p>
          <a:endParaRPr lang="en-US"/>
        </a:p>
      </dgm:t>
    </dgm:pt>
    <dgm:pt modelId="{C4AB6213-D021-4942-A38F-A9CC22931CE5}" type="sibTrans" cxnId="{04C69118-ED7C-494D-BA61-4B78521C96F6}">
      <dgm:prSet/>
      <dgm:spPr/>
      <dgm:t>
        <a:bodyPr/>
        <a:lstStyle/>
        <a:p>
          <a:endParaRPr lang="en-US"/>
        </a:p>
      </dgm:t>
    </dgm:pt>
    <dgm:pt modelId="{9C4CE4CF-3F20-41D2-96DB-96A284FD6887}">
      <dgm:prSet/>
      <dgm:spPr/>
      <dgm:t>
        <a:bodyPr/>
        <a:lstStyle/>
        <a:p>
          <a:r>
            <a:rPr lang="en-US" dirty="0"/>
            <a:t>For simple constraints like  A must not be followed by B, we can use the follows graph which is generated before the discovery of the model we can use the check there to raise a violation.</a:t>
          </a:r>
        </a:p>
      </dgm:t>
    </dgm:pt>
    <dgm:pt modelId="{89CCF112-0E40-49F0-9EB9-3ECB6AD063B5}" type="parTrans" cxnId="{F9472D5E-47F4-4671-A1A5-D920F0B4E64A}">
      <dgm:prSet/>
      <dgm:spPr/>
      <dgm:t>
        <a:bodyPr/>
        <a:lstStyle/>
        <a:p>
          <a:endParaRPr lang="en-US"/>
        </a:p>
      </dgm:t>
    </dgm:pt>
    <dgm:pt modelId="{6B1BFFA5-ABA8-47FB-827F-F7EE1E026C58}" type="sibTrans" cxnId="{F9472D5E-47F4-4671-A1A5-D920F0B4E64A}">
      <dgm:prSet/>
      <dgm:spPr/>
      <dgm:t>
        <a:bodyPr/>
        <a:lstStyle/>
        <a:p>
          <a:endParaRPr lang="en-US"/>
        </a:p>
      </dgm:t>
    </dgm:pt>
    <dgm:pt modelId="{539D17CF-9594-4E45-87A9-62DC171990CD}" type="pres">
      <dgm:prSet presAssocID="{53BA6A48-4DE5-4E23-9ECA-C5199E57A8D1}" presName="Name0" presStyleCnt="0">
        <dgm:presLayoutVars>
          <dgm:dir/>
          <dgm:resizeHandles/>
        </dgm:presLayoutVars>
      </dgm:prSet>
      <dgm:spPr/>
    </dgm:pt>
    <dgm:pt modelId="{8F796F14-483A-A148-A8B7-DFEA13B7BBED}" type="pres">
      <dgm:prSet presAssocID="{808FFB4D-15E8-4A7C-B068-AC54332F728C}" presName="compNode" presStyleCnt="0"/>
      <dgm:spPr/>
    </dgm:pt>
    <dgm:pt modelId="{6E9A2E6C-91F6-5A43-9CBA-BA1A9A972D15}" type="pres">
      <dgm:prSet presAssocID="{808FFB4D-15E8-4A7C-B068-AC54332F728C}" presName="dummyConnPt" presStyleCnt="0"/>
      <dgm:spPr/>
    </dgm:pt>
    <dgm:pt modelId="{A17850D3-45C2-AE41-9B25-08B6EDB1929B}" type="pres">
      <dgm:prSet presAssocID="{808FFB4D-15E8-4A7C-B068-AC54332F728C}" presName="node" presStyleLbl="node1" presStyleIdx="0" presStyleCnt="3">
        <dgm:presLayoutVars>
          <dgm:bulletEnabled val="1"/>
        </dgm:presLayoutVars>
      </dgm:prSet>
      <dgm:spPr/>
    </dgm:pt>
    <dgm:pt modelId="{64C986DC-BA87-9E4C-B798-2EBAECF1ECC7}" type="pres">
      <dgm:prSet presAssocID="{A798A625-0722-4C15-8FB3-FDA782603568}" presName="sibTrans" presStyleLbl="bgSibTrans2D1" presStyleIdx="0" presStyleCnt="2"/>
      <dgm:spPr/>
    </dgm:pt>
    <dgm:pt modelId="{1C5C9BEF-1387-824B-83FD-80ECEC913AB8}" type="pres">
      <dgm:prSet presAssocID="{A9E3AB8D-D47A-4AE4-AD6C-A4D77A8623AB}" presName="compNode" presStyleCnt="0"/>
      <dgm:spPr/>
    </dgm:pt>
    <dgm:pt modelId="{DBED71EF-17B0-2F42-B0ED-F4309FF02C8E}" type="pres">
      <dgm:prSet presAssocID="{A9E3AB8D-D47A-4AE4-AD6C-A4D77A8623AB}" presName="dummyConnPt" presStyleCnt="0"/>
      <dgm:spPr/>
    </dgm:pt>
    <dgm:pt modelId="{561C06C9-32A6-0248-BAD0-13515369A75D}" type="pres">
      <dgm:prSet presAssocID="{A9E3AB8D-D47A-4AE4-AD6C-A4D77A8623AB}" presName="node" presStyleLbl="node1" presStyleIdx="1" presStyleCnt="3">
        <dgm:presLayoutVars>
          <dgm:bulletEnabled val="1"/>
        </dgm:presLayoutVars>
      </dgm:prSet>
      <dgm:spPr/>
    </dgm:pt>
    <dgm:pt modelId="{0AC1A3B8-324F-D845-BC3A-14C70BD34E4C}" type="pres">
      <dgm:prSet presAssocID="{C4AB6213-D021-4942-A38F-A9CC22931CE5}" presName="sibTrans" presStyleLbl="bgSibTrans2D1" presStyleIdx="1" presStyleCnt="2"/>
      <dgm:spPr/>
    </dgm:pt>
    <dgm:pt modelId="{FFC24F4C-733B-7E48-89C9-09CB3B674FE9}" type="pres">
      <dgm:prSet presAssocID="{9C4CE4CF-3F20-41D2-96DB-96A284FD6887}" presName="compNode" presStyleCnt="0"/>
      <dgm:spPr/>
    </dgm:pt>
    <dgm:pt modelId="{1B200660-10F4-A24D-A654-80888963825B}" type="pres">
      <dgm:prSet presAssocID="{9C4CE4CF-3F20-41D2-96DB-96A284FD6887}" presName="dummyConnPt" presStyleCnt="0"/>
      <dgm:spPr/>
    </dgm:pt>
    <dgm:pt modelId="{8DC92121-F293-A44D-BAE0-9B14907B050C}" type="pres">
      <dgm:prSet presAssocID="{9C4CE4CF-3F20-41D2-96DB-96A284FD6887}" presName="node" presStyleLbl="node1" presStyleIdx="2" presStyleCnt="3">
        <dgm:presLayoutVars>
          <dgm:bulletEnabled val="1"/>
        </dgm:presLayoutVars>
      </dgm:prSet>
      <dgm:spPr/>
    </dgm:pt>
  </dgm:ptLst>
  <dgm:cxnLst>
    <dgm:cxn modelId="{2F23FF0D-9250-B648-8A61-B8C13369E665}" type="presOf" srcId="{53BA6A48-4DE5-4E23-9ECA-C5199E57A8D1}" destId="{539D17CF-9594-4E45-87A9-62DC171990CD}" srcOrd="0" destOrd="0" presId="urn:microsoft.com/office/officeart/2005/8/layout/bProcess4"/>
    <dgm:cxn modelId="{AF510417-716E-5A4C-A197-C2F909082EC9}" type="presOf" srcId="{C4AB6213-D021-4942-A38F-A9CC22931CE5}" destId="{0AC1A3B8-324F-D845-BC3A-14C70BD34E4C}" srcOrd="0" destOrd="0" presId="urn:microsoft.com/office/officeart/2005/8/layout/bProcess4"/>
    <dgm:cxn modelId="{04C69118-ED7C-494D-BA61-4B78521C96F6}" srcId="{53BA6A48-4DE5-4E23-9ECA-C5199E57A8D1}" destId="{A9E3AB8D-D47A-4AE4-AD6C-A4D77A8623AB}" srcOrd="1" destOrd="0" parTransId="{6CA1BF0A-EF52-4322-919E-9D2C8F2F65DB}" sibTransId="{C4AB6213-D021-4942-A38F-A9CC22931CE5}"/>
    <dgm:cxn modelId="{AF77F01A-FC9F-2749-99A0-E17448F449BE}" type="presOf" srcId="{9C4CE4CF-3F20-41D2-96DB-96A284FD6887}" destId="{8DC92121-F293-A44D-BAE0-9B14907B050C}" srcOrd="0" destOrd="0" presId="urn:microsoft.com/office/officeart/2005/8/layout/bProcess4"/>
    <dgm:cxn modelId="{FCC6AC22-E1BD-4C6B-B666-3FCAE93F6E85}" srcId="{53BA6A48-4DE5-4E23-9ECA-C5199E57A8D1}" destId="{808FFB4D-15E8-4A7C-B068-AC54332F728C}" srcOrd="0" destOrd="0" parTransId="{54424092-3F36-4B8F-B19B-E4330840135C}" sibTransId="{A798A625-0722-4C15-8FB3-FDA782603568}"/>
    <dgm:cxn modelId="{F9472D5E-47F4-4671-A1A5-D920F0B4E64A}" srcId="{53BA6A48-4DE5-4E23-9ECA-C5199E57A8D1}" destId="{9C4CE4CF-3F20-41D2-96DB-96A284FD6887}" srcOrd="2" destOrd="0" parTransId="{89CCF112-0E40-49F0-9EB9-3ECB6AD063B5}" sibTransId="{6B1BFFA5-ABA8-47FB-827F-F7EE1E026C58}"/>
    <dgm:cxn modelId="{B1DDD9A2-EC9E-3846-96AB-C535927619D9}" type="presOf" srcId="{A9E3AB8D-D47A-4AE4-AD6C-A4D77A8623AB}" destId="{561C06C9-32A6-0248-BAD0-13515369A75D}" srcOrd="0" destOrd="0" presId="urn:microsoft.com/office/officeart/2005/8/layout/bProcess4"/>
    <dgm:cxn modelId="{F859F9A9-17E7-5C4A-B6F4-8D73AC68F94B}" type="presOf" srcId="{808FFB4D-15E8-4A7C-B068-AC54332F728C}" destId="{A17850D3-45C2-AE41-9B25-08B6EDB1929B}" srcOrd="0" destOrd="0" presId="urn:microsoft.com/office/officeart/2005/8/layout/bProcess4"/>
    <dgm:cxn modelId="{5B2BBFFC-2599-BE49-9BF7-3D21C74C25E0}" type="presOf" srcId="{A798A625-0722-4C15-8FB3-FDA782603568}" destId="{64C986DC-BA87-9E4C-B798-2EBAECF1ECC7}" srcOrd="0" destOrd="0" presId="urn:microsoft.com/office/officeart/2005/8/layout/bProcess4"/>
    <dgm:cxn modelId="{6C61D71B-F91F-BF4C-A5AF-620F244E375C}" type="presParOf" srcId="{539D17CF-9594-4E45-87A9-62DC171990CD}" destId="{8F796F14-483A-A148-A8B7-DFEA13B7BBED}" srcOrd="0" destOrd="0" presId="urn:microsoft.com/office/officeart/2005/8/layout/bProcess4"/>
    <dgm:cxn modelId="{437C78E7-49F7-0D49-814B-B2BC8FEE59DD}" type="presParOf" srcId="{8F796F14-483A-A148-A8B7-DFEA13B7BBED}" destId="{6E9A2E6C-91F6-5A43-9CBA-BA1A9A972D15}" srcOrd="0" destOrd="0" presId="urn:microsoft.com/office/officeart/2005/8/layout/bProcess4"/>
    <dgm:cxn modelId="{6A5CAF8D-854E-7246-8330-9BB898646480}" type="presParOf" srcId="{8F796F14-483A-A148-A8B7-DFEA13B7BBED}" destId="{A17850D3-45C2-AE41-9B25-08B6EDB1929B}" srcOrd="1" destOrd="0" presId="urn:microsoft.com/office/officeart/2005/8/layout/bProcess4"/>
    <dgm:cxn modelId="{CFFAA3B2-5126-554B-A9ED-BD1F3F5BF835}" type="presParOf" srcId="{539D17CF-9594-4E45-87A9-62DC171990CD}" destId="{64C986DC-BA87-9E4C-B798-2EBAECF1ECC7}" srcOrd="1" destOrd="0" presId="urn:microsoft.com/office/officeart/2005/8/layout/bProcess4"/>
    <dgm:cxn modelId="{91225D5A-A13E-8E40-82B2-D055AC44E243}" type="presParOf" srcId="{539D17CF-9594-4E45-87A9-62DC171990CD}" destId="{1C5C9BEF-1387-824B-83FD-80ECEC913AB8}" srcOrd="2" destOrd="0" presId="urn:microsoft.com/office/officeart/2005/8/layout/bProcess4"/>
    <dgm:cxn modelId="{45C50858-8C88-1C41-8CD1-90C0A53E998F}" type="presParOf" srcId="{1C5C9BEF-1387-824B-83FD-80ECEC913AB8}" destId="{DBED71EF-17B0-2F42-B0ED-F4309FF02C8E}" srcOrd="0" destOrd="0" presId="urn:microsoft.com/office/officeart/2005/8/layout/bProcess4"/>
    <dgm:cxn modelId="{A08470BD-98F0-5A41-B469-957060FB2A6D}" type="presParOf" srcId="{1C5C9BEF-1387-824B-83FD-80ECEC913AB8}" destId="{561C06C9-32A6-0248-BAD0-13515369A75D}" srcOrd="1" destOrd="0" presId="urn:microsoft.com/office/officeart/2005/8/layout/bProcess4"/>
    <dgm:cxn modelId="{BB4F9584-4CDC-B741-80DE-31A428618FB2}" type="presParOf" srcId="{539D17CF-9594-4E45-87A9-62DC171990CD}" destId="{0AC1A3B8-324F-D845-BC3A-14C70BD34E4C}" srcOrd="3" destOrd="0" presId="urn:microsoft.com/office/officeart/2005/8/layout/bProcess4"/>
    <dgm:cxn modelId="{8FC35EE6-8A7B-AF4E-B344-AB11AEE8BD95}" type="presParOf" srcId="{539D17CF-9594-4E45-87A9-62DC171990CD}" destId="{FFC24F4C-733B-7E48-89C9-09CB3B674FE9}" srcOrd="4" destOrd="0" presId="urn:microsoft.com/office/officeart/2005/8/layout/bProcess4"/>
    <dgm:cxn modelId="{ADBB4616-BC23-DB43-8157-D4FACBD511C6}" type="presParOf" srcId="{FFC24F4C-733B-7E48-89C9-09CB3B674FE9}" destId="{1B200660-10F4-A24D-A654-80888963825B}" srcOrd="0" destOrd="0" presId="urn:microsoft.com/office/officeart/2005/8/layout/bProcess4"/>
    <dgm:cxn modelId="{E4B594F3-9013-6946-8564-906C0D93F148}" type="presParOf" srcId="{FFC24F4C-733B-7E48-89C9-09CB3B674FE9}" destId="{8DC92121-F293-A44D-BAE0-9B14907B050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986DC-BA87-9E4C-B798-2EBAECF1ECC7}">
      <dsp:nvSpPr>
        <dsp:cNvPr id="0" name=""/>
        <dsp:cNvSpPr/>
      </dsp:nvSpPr>
      <dsp:spPr>
        <a:xfrm rot="5400000">
          <a:off x="-440140" y="2331559"/>
          <a:ext cx="1951493" cy="236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850D3-45C2-AE41-9B25-08B6EDB1929B}">
      <dsp:nvSpPr>
        <dsp:cNvPr id="0" name=""/>
        <dsp:cNvSpPr/>
      </dsp:nvSpPr>
      <dsp:spPr>
        <a:xfrm>
          <a:off x="3375" y="1078122"/>
          <a:ext cx="2622568" cy="1573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 all the constraints and convert it into Declare models or keep them in LTL representation as it gives more clarity on possible constraints.</a:t>
          </a:r>
        </a:p>
      </dsp:txBody>
      <dsp:txXfrm>
        <a:off x="49462" y="1124209"/>
        <a:ext cx="2530394" cy="1481367"/>
      </dsp:txXfrm>
    </dsp:sp>
    <dsp:sp modelId="{0AC1A3B8-324F-D845-BC3A-14C70BD34E4C}">
      <dsp:nvSpPr>
        <dsp:cNvPr id="0" name=""/>
        <dsp:cNvSpPr/>
      </dsp:nvSpPr>
      <dsp:spPr>
        <a:xfrm>
          <a:off x="543322" y="3315022"/>
          <a:ext cx="3472582" cy="2360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C06C9-32A6-0248-BAD0-13515369A75D}">
      <dsp:nvSpPr>
        <dsp:cNvPr id="0" name=""/>
        <dsp:cNvSpPr/>
      </dsp:nvSpPr>
      <dsp:spPr>
        <a:xfrm>
          <a:off x="3375" y="3045048"/>
          <a:ext cx="2622568" cy="1573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Then we can choose to modify the existing PROM implementation or implement from the scratch the algorithm.</a:t>
          </a:r>
        </a:p>
      </dsp:txBody>
      <dsp:txXfrm>
        <a:off x="49462" y="3091135"/>
        <a:ext cx="2530394" cy="1481367"/>
      </dsp:txXfrm>
    </dsp:sp>
    <dsp:sp modelId="{8DC92121-F293-A44D-BAE0-9B14907B050C}">
      <dsp:nvSpPr>
        <dsp:cNvPr id="0" name=""/>
        <dsp:cNvSpPr/>
      </dsp:nvSpPr>
      <dsp:spPr>
        <a:xfrm>
          <a:off x="3491391" y="3045048"/>
          <a:ext cx="2622568" cy="1573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simple constraints like  A must not be followed by B, we can use the follows graph which is generated before the discovery of the model we can use the check there to raise a violation.</a:t>
          </a:r>
        </a:p>
      </dsp:txBody>
      <dsp:txXfrm>
        <a:off x="3537478" y="3091135"/>
        <a:ext cx="2530394" cy="148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5792142_Declarative_workflows_Balancing_between_flexibility_and_sup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D361-5305-B148-83E3-C14F1B2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Declarative process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9F80-5AA8-7D42-9AC6-9FD60131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1500"/>
              <a:t>http://ceur-ws.org/Vol-1021/paper_8.pdf -&gt;Declarative Process Mining with the Declare Component of ProM</a:t>
            </a:r>
          </a:p>
          <a:p>
            <a:r>
              <a:rPr lang="en-IN" sz="1500">
                <a:hlinkClick r:id="rId2"/>
              </a:rPr>
              <a:t>https://www.researchgate.net/publication/225792142_Declarative_workflows_Balancing_between_flexibility_and_support</a:t>
            </a:r>
            <a:r>
              <a:rPr lang="en-IN" sz="1500"/>
              <a:t> -&gt; Declarative workflows: Balancing between flexibility and support</a:t>
            </a:r>
            <a:br>
              <a:rPr lang="en-IN" sz="1500"/>
            </a:br>
            <a:endParaRPr lang="en-IN" sz="1500"/>
          </a:p>
          <a:p>
            <a:r>
              <a:rPr lang="en-IN" sz="1500"/>
              <a:t>https://ieeexplore.ieee.org/stamp/stamp.jsp?tp=&amp;arnumber=5949297 -&gt;User-Guided Discovery of Declarative Process Models</a:t>
            </a:r>
            <a:br>
              <a:rPr lang="en-IN" sz="1500"/>
            </a:br>
            <a:endParaRPr lang="en-IN" sz="1500"/>
          </a:p>
          <a:p>
            <a:r>
              <a:rPr lang="en-IN" sz="1500"/>
              <a:t>https://link.springer.com/chapter/10.1007/978-3-642-32885-5_6 -&gt; Aligning Event Logs and Declarative Process Models for Conformance Checking</a:t>
            </a:r>
            <a:br>
              <a:rPr lang="en-IN" sz="1500"/>
            </a:br>
            <a:endParaRPr lang="en-IN" sz="1500"/>
          </a:p>
          <a:p>
            <a:r>
              <a:rPr lang="en-IN" sz="1500"/>
              <a:t>https://link.springer.com/chapter/10.1007/978-3-540-85758-7_24 -&gt; Efficient Compliance Checking Using BPMN-Q and Temporal Logic, page 326</a:t>
            </a:r>
          </a:p>
        </p:txBody>
      </p:sp>
    </p:spTree>
    <p:extLst>
      <p:ext uri="{BB962C8B-B14F-4D97-AF65-F5344CB8AC3E}">
        <p14:creationId xmlns:p14="http://schemas.microsoft.com/office/powerpoint/2010/main" val="31350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FCE78-69AD-C743-A5E0-CEEC955C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of the papers read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3796-151C-514B-84B8-ED92901E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297" y="2396345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EFFFF"/>
                </a:solidFill>
              </a:rPr>
              <a:t>There is something called as </a:t>
            </a:r>
            <a:r>
              <a:rPr lang="en-IN" sz="1700" dirty="0">
                <a:solidFill>
                  <a:srgbClr val="FEFFFF"/>
                </a:solidFill>
              </a:rPr>
              <a:t>the DECLARE templates that characterise the language and highlight different features which are worth being specified in a process model. </a:t>
            </a:r>
          </a:p>
          <a:p>
            <a:r>
              <a:rPr lang="en-IN" sz="1700" dirty="0">
                <a:solidFill>
                  <a:srgbClr val="FEFFFF"/>
                </a:solidFill>
              </a:rPr>
              <a:t>The templates are classified according to four groups: existence, relation, negative relation and choice.</a:t>
            </a:r>
          </a:p>
          <a:p>
            <a:r>
              <a:rPr lang="en-IN" sz="1700" dirty="0">
                <a:solidFill>
                  <a:srgbClr val="FEFFFF"/>
                </a:solidFill>
              </a:rPr>
              <a:t>Prom uses the Declare Maps Miner plugin to generate from scratch a set of Declare constraints representing the actual behaviour of a process as recorded in an event log.</a:t>
            </a:r>
          </a:p>
          <a:p>
            <a:r>
              <a:rPr lang="en-IN" sz="1700" dirty="0">
                <a:solidFill>
                  <a:srgbClr val="FEFFFF"/>
                </a:solidFill>
              </a:rPr>
              <a:t>The Declare </a:t>
            </a:r>
            <a:r>
              <a:rPr lang="en-IN" sz="1700" dirty="0" err="1">
                <a:solidFill>
                  <a:srgbClr val="FEFFFF"/>
                </a:solidFill>
              </a:rPr>
              <a:t>Replayer</a:t>
            </a:r>
            <a:r>
              <a:rPr lang="en-IN" sz="1700" dirty="0">
                <a:solidFill>
                  <a:srgbClr val="FEFFFF"/>
                </a:solidFill>
              </a:rPr>
              <a:t> and the Declare </a:t>
            </a:r>
            <a:r>
              <a:rPr lang="en-IN" sz="1700" dirty="0" err="1">
                <a:solidFill>
                  <a:srgbClr val="FEFFFF"/>
                </a:solidFill>
              </a:rPr>
              <a:t>Diagnoser</a:t>
            </a:r>
            <a:r>
              <a:rPr lang="en-IN" sz="1700" dirty="0">
                <a:solidFill>
                  <a:srgbClr val="FEFFFF"/>
                </a:solidFill>
              </a:rPr>
              <a:t> (Declare Checker package) can be used to check the conformance of the actual behaviour of a process as recorded in an event log with respect to a reference Declare model.</a:t>
            </a:r>
          </a:p>
          <a:p>
            <a:r>
              <a:rPr lang="en-IN" sz="1700" dirty="0">
                <a:solidFill>
                  <a:srgbClr val="FEFFFF"/>
                </a:solidFill>
              </a:rPr>
              <a:t>There is another approach to specify the constraints which is BPMN-Q. It is used to query business process models by matching a process graph to a query graph.</a:t>
            </a:r>
          </a:p>
          <a:p>
            <a:endParaRPr lang="en-IN" sz="1700" dirty="0">
              <a:solidFill>
                <a:srgbClr val="FEFFFF"/>
              </a:solidFill>
            </a:endParaRPr>
          </a:p>
          <a:p>
            <a:endParaRPr lang="en-IN" sz="1700" dirty="0">
              <a:solidFill>
                <a:srgbClr val="FEFFFF"/>
              </a:solidFill>
            </a:endParaRPr>
          </a:p>
          <a:p>
            <a:endParaRPr lang="en-IN" sz="1700" dirty="0">
              <a:solidFill>
                <a:srgbClr val="FEFFFF"/>
              </a:solidFill>
            </a:endParaRPr>
          </a:p>
          <a:p>
            <a:endParaRPr lang="en-US" sz="17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8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0D6D-BA66-6645-95C6-AEFFE1C8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A1E244-BF36-4E4C-BABD-DACB72401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6" y="4076899"/>
            <a:ext cx="12127254" cy="2415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7D550-A1DE-E44F-89B7-1766FC24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9" y="0"/>
            <a:ext cx="6017683" cy="40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E66C-3335-9F4A-9B5D-2BD40BDF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4300"/>
              <a:t>Possible implementation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3B1BF-2BE2-45C8-A8C7-3AC8A4717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09844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7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68ED8-473D-2C4C-A5C4-22469BC5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807" y="687479"/>
            <a:ext cx="5120640" cy="1574874"/>
          </a:xfrm>
        </p:spPr>
        <p:txBody>
          <a:bodyPr anchor="b">
            <a:normAutofit/>
          </a:bodyPr>
          <a:lstStyle/>
          <a:p>
            <a:r>
              <a:rPr lang="en-US" sz="4000"/>
              <a:t>Code status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DC97D1-AD47-4789-83ED-3F3C05ED7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64808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10AFA08-938C-4011-AEB0-CFF0C3711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4E191-A3A3-4635-B623-F09E1D0D7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63613E4-7018-4844-98F1-13EF5AB5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418003B0-D86D-4D1A-8FDF-40C643E3C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3A14D560-EDEA-4626-87AB-EF61F30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5345520E-889A-455A-878F-A0125D11E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CDDD0E86-DA66-4508-A2E6-CE9A79230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EC4B3CE8-B1DB-43F4-9BAB-20C88DD8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3B9B580-56AC-4D11-B163-94A780C5E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FBA6C20-8F12-46AB-B784-5638E204B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837CA5B4-5749-46EB-A6AF-B3463743E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E9F4FBF-29D9-4F1D-82EE-3DFF06409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C3FA483-9BED-447C-9142-2ABD5202F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3D5EA68-60B6-4222-8230-8D9F46F8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247D6DC2-105F-4B02-9BFC-A957CD417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C7A357B-DD86-4C4E-B97A-B2340C513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9B26E8C-D18A-4418-A82D-CE84CDEB7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A22098D-26F7-4B67-A393-9558DB83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71D2748-601C-4AF2-B113-0776DD776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85E0831A-F43D-48A5-B702-102CCC270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50" y="657415"/>
            <a:ext cx="5360289" cy="53602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FCA2-3D62-984D-81CC-6B1759FC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807" y="3176337"/>
            <a:ext cx="5120640" cy="2922711"/>
          </a:xfrm>
        </p:spPr>
        <p:txBody>
          <a:bodyPr anchor="t">
            <a:normAutofit/>
          </a:bodyPr>
          <a:lstStyle/>
          <a:p>
            <a:r>
              <a:rPr lang="en-US" sz="1800" dirty="0"/>
              <a:t>Explored the mining algorithms and their visualizations.</a:t>
            </a:r>
          </a:p>
          <a:p>
            <a:r>
              <a:rPr lang="en-US" sz="1800" dirty="0"/>
              <a:t>Also checked for performance analysis available in PM4PY.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6C17-C214-0544-B1C7-C50A11D8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6447-93A0-8840-8E24-098A6DBF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4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426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Declarative process mining</vt:lpstr>
      <vt:lpstr>Summary of the papers read</vt:lpstr>
      <vt:lpstr>Declare</vt:lpstr>
      <vt:lpstr>Possible implementation</vt:lpstr>
      <vt:lpstr>Code status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5</cp:revision>
  <dcterms:created xsi:type="dcterms:W3CDTF">2020-10-28T11:40:30Z</dcterms:created>
  <dcterms:modified xsi:type="dcterms:W3CDTF">2020-10-28T14:29:24Z</dcterms:modified>
</cp:coreProperties>
</file>