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980B99-EC7F-44A9-9D1F-F7D664DCDDB5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54F2C5F7-93F5-4FDF-B042-25EF3E38EE3C}">
      <dgm:prSet/>
      <dgm:spPr/>
      <dgm:t>
        <a:bodyPr/>
        <a:lstStyle/>
        <a:p>
          <a:r>
            <a:rPr lang="en-IN" dirty="0"/>
            <a:t>1. Can the activity flow be converted to a model/should the activity flow be kept as sequence of activities just like in an event log.</a:t>
          </a:r>
          <a:endParaRPr lang="en-US" dirty="0"/>
        </a:p>
      </dgm:t>
    </dgm:pt>
    <dgm:pt modelId="{5AF12E11-D4C9-4411-A998-96338F5DC72F}" type="parTrans" cxnId="{BEC8BC45-8D9D-4485-8FAB-D81D2CE20546}">
      <dgm:prSet/>
      <dgm:spPr/>
      <dgm:t>
        <a:bodyPr/>
        <a:lstStyle/>
        <a:p>
          <a:endParaRPr lang="en-US"/>
        </a:p>
      </dgm:t>
    </dgm:pt>
    <dgm:pt modelId="{42072D0C-C1E4-4C65-BC31-92280AE4316F}" type="sibTrans" cxnId="{BEC8BC45-8D9D-4485-8FAB-D81D2CE20546}">
      <dgm:prSet/>
      <dgm:spPr/>
      <dgm:t>
        <a:bodyPr/>
        <a:lstStyle/>
        <a:p>
          <a:endParaRPr lang="en-US"/>
        </a:p>
      </dgm:t>
    </dgm:pt>
    <dgm:pt modelId="{7EA12C3D-E996-4054-8916-931F68E6957A}">
      <dgm:prSet/>
      <dgm:spPr/>
      <dgm:t>
        <a:bodyPr/>
        <a:lstStyle/>
        <a:p>
          <a:r>
            <a:rPr lang="en-IN" dirty="0"/>
            <a:t>2. How can we compare 2 models / should the conformance checking of event log of experts be used to check on </a:t>
          </a:r>
          <a:r>
            <a:rPr lang="en-IN"/>
            <a:t>the current-model</a:t>
          </a:r>
          <a:r>
            <a:rPr lang="en-IN" dirty="0"/>
            <a:t>.</a:t>
          </a:r>
          <a:endParaRPr lang="en-US" dirty="0"/>
        </a:p>
      </dgm:t>
    </dgm:pt>
    <dgm:pt modelId="{48D7AC43-8E0E-4CDA-A118-49384163A2DB}" type="parTrans" cxnId="{B27DA974-736A-4299-A34C-B75B38888AD5}">
      <dgm:prSet/>
      <dgm:spPr/>
      <dgm:t>
        <a:bodyPr/>
        <a:lstStyle/>
        <a:p>
          <a:endParaRPr lang="en-US"/>
        </a:p>
      </dgm:t>
    </dgm:pt>
    <dgm:pt modelId="{8161E681-39C4-4D20-B9B3-8D8B0AF09569}" type="sibTrans" cxnId="{B27DA974-736A-4299-A34C-B75B38888AD5}">
      <dgm:prSet/>
      <dgm:spPr/>
      <dgm:t>
        <a:bodyPr/>
        <a:lstStyle/>
        <a:p>
          <a:endParaRPr lang="en-US"/>
        </a:p>
      </dgm:t>
    </dgm:pt>
    <dgm:pt modelId="{4AD92F72-70CD-4FAC-BED9-C63721963A9E}">
      <dgm:prSet/>
      <dgm:spPr/>
      <dgm:t>
        <a:bodyPr/>
        <a:lstStyle/>
        <a:p>
          <a:r>
            <a:rPr lang="en-IN" dirty="0"/>
            <a:t>3. Can we include performance conditions from the experts and include them while reporting the performance analysis of the current model.</a:t>
          </a:r>
          <a:endParaRPr lang="en-US" dirty="0"/>
        </a:p>
      </dgm:t>
    </dgm:pt>
    <dgm:pt modelId="{6641F499-C32F-4344-93D6-E98029829B5A}" type="parTrans" cxnId="{DE20CC62-2A7A-438A-BACD-2F139EC64ED3}">
      <dgm:prSet/>
      <dgm:spPr/>
      <dgm:t>
        <a:bodyPr/>
        <a:lstStyle/>
        <a:p>
          <a:endParaRPr lang="en-US"/>
        </a:p>
      </dgm:t>
    </dgm:pt>
    <dgm:pt modelId="{79F7BA44-0B01-4E8E-8DD4-FECBA3E0F69D}" type="sibTrans" cxnId="{DE20CC62-2A7A-438A-BACD-2F139EC64ED3}">
      <dgm:prSet/>
      <dgm:spPr/>
      <dgm:t>
        <a:bodyPr/>
        <a:lstStyle/>
        <a:p>
          <a:endParaRPr lang="en-US"/>
        </a:p>
      </dgm:t>
    </dgm:pt>
    <dgm:pt modelId="{F6866D9D-DBD5-477A-8531-42DFE911C1F0}">
      <dgm:prSet/>
      <dgm:spPr/>
      <dgm:t>
        <a:bodyPr/>
        <a:lstStyle/>
        <a:p>
          <a:r>
            <a:rPr lang="en-IN"/>
            <a:t>Possible solution: Apart from the forbidden sequence from the production experts we can collect the metrics separately so that we can compare with the current model’s performance.</a:t>
          </a:r>
          <a:endParaRPr lang="en-US"/>
        </a:p>
      </dgm:t>
    </dgm:pt>
    <dgm:pt modelId="{EACFC3C8-C4CA-4631-9C6E-BBFA93D6E54B}" type="parTrans" cxnId="{89A14AD2-19F8-42B7-9C03-2E9A84E197F7}">
      <dgm:prSet/>
      <dgm:spPr/>
      <dgm:t>
        <a:bodyPr/>
        <a:lstStyle/>
        <a:p>
          <a:endParaRPr lang="en-US"/>
        </a:p>
      </dgm:t>
    </dgm:pt>
    <dgm:pt modelId="{EA8B2AF4-B312-4619-9DF0-FE6862DE693F}" type="sibTrans" cxnId="{89A14AD2-19F8-42B7-9C03-2E9A84E197F7}">
      <dgm:prSet/>
      <dgm:spPr/>
      <dgm:t>
        <a:bodyPr/>
        <a:lstStyle/>
        <a:p>
          <a:endParaRPr lang="en-US"/>
        </a:p>
      </dgm:t>
    </dgm:pt>
    <dgm:pt modelId="{975D3CB2-AD7E-409E-946A-8B40A3C6E6EF}">
      <dgm:prSet/>
      <dgm:spPr/>
      <dgm:t>
        <a:bodyPr/>
        <a:lstStyle/>
        <a:p>
          <a:r>
            <a:rPr lang="en-IN" dirty="0"/>
            <a:t>Possible solution: Use the production sequence of events as input to conformance checking algorithms in pm4py:</a:t>
          </a:r>
          <a:endParaRPr lang="en-US" dirty="0"/>
        </a:p>
      </dgm:t>
    </dgm:pt>
    <dgm:pt modelId="{E58C471E-B6E0-42FB-90C6-28E77C109BA5}" type="sibTrans" cxnId="{B55A7B9B-ED96-4D02-877F-123A1B1F92D6}">
      <dgm:prSet/>
      <dgm:spPr/>
      <dgm:t>
        <a:bodyPr/>
        <a:lstStyle/>
        <a:p>
          <a:endParaRPr lang="en-US"/>
        </a:p>
      </dgm:t>
    </dgm:pt>
    <dgm:pt modelId="{00643C63-9FD6-4ACE-8706-D17CE3258844}" type="parTrans" cxnId="{B55A7B9B-ED96-4D02-877F-123A1B1F92D6}">
      <dgm:prSet/>
      <dgm:spPr/>
      <dgm:t>
        <a:bodyPr/>
        <a:lstStyle/>
        <a:p>
          <a:endParaRPr lang="en-US"/>
        </a:p>
      </dgm:t>
    </dgm:pt>
    <dgm:pt modelId="{0CAF867E-57A6-484B-9058-0236044DB9F3}">
      <dgm:prSet/>
      <dgm:spPr/>
      <dgm:t>
        <a:bodyPr/>
        <a:lstStyle/>
        <a:p>
          <a:r>
            <a:rPr lang="en-IN" dirty="0"/>
            <a:t>We can use </a:t>
          </a:r>
          <a:r>
            <a:rPr lang="en-IN" b="1" dirty="0"/>
            <a:t>Footprints</a:t>
          </a:r>
          <a:r>
            <a:rPr lang="en-IN" dirty="0"/>
            <a:t> from pm4py to identify the </a:t>
          </a:r>
          <a:r>
            <a:rPr lang="en-IN" b="1" dirty="0"/>
            <a:t>sequence, parallel, </a:t>
          </a:r>
          <a:r>
            <a:rPr lang="en-IN" b="1" dirty="0" err="1"/>
            <a:t>start_activities</a:t>
          </a:r>
          <a:r>
            <a:rPr lang="en-IN" b="1" dirty="0"/>
            <a:t>, activities </a:t>
          </a:r>
          <a:r>
            <a:rPr lang="en-IN" dirty="0"/>
            <a:t>restrictions. This is for identifying the immediate activity anomalies.</a:t>
          </a:r>
          <a:endParaRPr lang="en-US" dirty="0"/>
        </a:p>
      </dgm:t>
    </dgm:pt>
    <dgm:pt modelId="{EAEB9DFD-AD50-F148-9943-9B86EF4EBDAA}" type="parTrans" cxnId="{1ADE583F-0D76-4E48-B397-414AE342F8AF}">
      <dgm:prSet/>
      <dgm:spPr/>
      <dgm:t>
        <a:bodyPr/>
        <a:lstStyle/>
        <a:p>
          <a:endParaRPr lang="en-GB"/>
        </a:p>
      </dgm:t>
    </dgm:pt>
    <dgm:pt modelId="{1DEC2795-9BE9-CC49-B1F4-29886C98E7F1}" type="sibTrans" cxnId="{1ADE583F-0D76-4E48-B397-414AE342F8AF}">
      <dgm:prSet/>
      <dgm:spPr/>
      <dgm:t>
        <a:bodyPr/>
        <a:lstStyle/>
        <a:p>
          <a:endParaRPr lang="en-GB"/>
        </a:p>
      </dgm:t>
    </dgm:pt>
    <dgm:pt modelId="{AED96131-3A0F-EB44-AC48-D987060B5211}">
      <dgm:prSet/>
      <dgm:spPr/>
      <dgm:t>
        <a:bodyPr/>
        <a:lstStyle/>
        <a:p>
          <a:r>
            <a:rPr lang="en-IN" dirty="0"/>
            <a:t>We can also use the results from </a:t>
          </a:r>
          <a:r>
            <a:rPr lang="en-IN" b="1" dirty="0"/>
            <a:t>Alignments </a:t>
          </a:r>
          <a:r>
            <a:rPr lang="en-IN" dirty="0"/>
            <a:t>in pm4py to check if forbidden sequence of events fits in the given model.</a:t>
          </a:r>
          <a:endParaRPr lang="en-US" dirty="0"/>
        </a:p>
      </dgm:t>
    </dgm:pt>
    <dgm:pt modelId="{DE5EAE55-8540-7344-B1F9-54B62A411510}" type="parTrans" cxnId="{32D42BE4-4D6F-BD44-9D85-B2304CDC8FD4}">
      <dgm:prSet/>
      <dgm:spPr/>
      <dgm:t>
        <a:bodyPr/>
        <a:lstStyle/>
        <a:p>
          <a:endParaRPr lang="en-GB"/>
        </a:p>
      </dgm:t>
    </dgm:pt>
    <dgm:pt modelId="{3D54A31E-D81B-4648-BD90-56970BE3ACF5}" type="sibTrans" cxnId="{32D42BE4-4D6F-BD44-9D85-B2304CDC8FD4}">
      <dgm:prSet/>
      <dgm:spPr/>
      <dgm:t>
        <a:bodyPr/>
        <a:lstStyle/>
        <a:p>
          <a:endParaRPr lang="en-GB"/>
        </a:p>
      </dgm:t>
    </dgm:pt>
    <dgm:pt modelId="{9F45B306-E334-6F40-8174-B0C53A826B50}" type="pres">
      <dgm:prSet presAssocID="{55980B99-EC7F-44A9-9D1F-F7D664DCDDB5}" presName="linear" presStyleCnt="0">
        <dgm:presLayoutVars>
          <dgm:animLvl val="lvl"/>
          <dgm:resizeHandles val="exact"/>
        </dgm:presLayoutVars>
      </dgm:prSet>
      <dgm:spPr/>
    </dgm:pt>
    <dgm:pt modelId="{2022FC02-7406-044C-9242-19975DA7A5E9}" type="pres">
      <dgm:prSet presAssocID="{54F2C5F7-93F5-4FDF-B042-25EF3E38EE3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A539D6D-B3BC-5B45-B3CF-45BD910D0143}" type="pres">
      <dgm:prSet presAssocID="{42072D0C-C1E4-4C65-BC31-92280AE4316F}" presName="spacer" presStyleCnt="0"/>
      <dgm:spPr/>
    </dgm:pt>
    <dgm:pt modelId="{10ADD624-21AE-0C40-9BBE-9D34A88F0C0B}" type="pres">
      <dgm:prSet presAssocID="{7EA12C3D-E996-4054-8916-931F68E6957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AEA63D4-D9AA-4548-B1DA-682B44A109A0}" type="pres">
      <dgm:prSet presAssocID="{7EA12C3D-E996-4054-8916-931F68E6957A}" presName="childText" presStyleLbl="revTx" presStyleIdx="0" presStyleCnt="2">
        <dgm:presLayoutVars>
          <dgm:bulletEnabled val="1"/>
        </dgm:presLayoutVars>
      </dgm:prSet>
      <dgm:spPr/>
    </dgm:pt>
    <dgm:pt modelId="{B30AAD55-9E51-ED4E-B8A2-A8BC09366853}" type="pres">
      <dgm:prSet presAssocID="{4AD92F72-70CD-4FAC-BED9-C63721963A9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2F904F9-B76B-5947-BC36-9359C0204C6D}" type="pres">
      <dgm:prSet presAssocID="{4AD92F72-70CD-4FAC-BED9-C63721963A9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E576207-ACC3-C84C-A254-6B4EC1D45A5A}" type="presOf" srcId="{975D3CB2-AD7E-409E-946A-8B40A3C6E6EF}" destId="{BAEA63D4-D9AA-4548-B1DA-682B44A109A0}" srcOrd="0" destOrd="0" presId="urn:microsoft.com/office/officeart/2005/8/layout/vList2"/>
    <dgm:cxn modelId="{1ADE583F-0D76-4E48-B397-414AE342F8AF}" srcId="{975D3CB2-AD7E-409E-946A-8B40A3C6E6EF}" destId="{0CAF867E-57A6-484B-9058-0236044DB9F3}" srcOrd="0" destOrd="0" parTransId="{EAEB9DFD-AD50-F148-9943-9B86EF4EBDAA}" sibTransId="{1DEC2795-9BE9-CC49-B1F4-29886C98E7F1}"/>
    <dgm:cxn modelId="{BEC8BC45-8D9D-4485-8FAB-D81D2CE20546}" srcId="{55980B99-EC7F-44A9-9D1F-F7D664DCDDB5}" destId="{54F2C5F7-93F5-4FDF-B042-25EF3E38EE3C}" srcOrd="0" destOrd="0" parTransId="{5AF12E11-D4C9-4411-A998-96338F5DC72F}" sibTransId="{42072D0C-C1E4-4C65-BC31-92280AE4316F}"/>
    <dgm:cxn modelId="{A8913054-F25E-CC48-B173-43A8864FFA2A}" type="presOf" srcId="{AED96131-3A0F-EB44-AC48-D987060B5211}" destId="{BAEA63D4-D9AA-4548-B1DA-682B44A109A0}" srcOrd="0" destOrd="2" presId="urn:microsoft.com/office/officeart/2005/8/layout/vList2"/>
    <dgm:cxn modelId="{DE20CC62-2A7A-438A-BACD-2F139EC64ED3}" srcId="{55980B99-EC7F-44A9-9D1F-F7D664DCDDB5}" destId="{4AD92F72-70CD-4FAC-BED9-C63721963A9E}" srcOrd="2" destOrd="0" parTransId="{6641F499-C32F-4344-93D6-E98029829B5A}" sibTransId="{79F7BA44-0B01-4E8E-8DD4-FECBA3E0F69D}"/>
    <dgm:cxn modelId="{B27DA974-736A-4299-A34C-B75B38888AD5}" srcId="{55980B99-EC7F-44A9-9D1F-F7D664DCDDB5}" destId="{7EA12C3D-E996-4054-8916-931F68E6957A}" srcOrd="1" destOrd="0" parTransId="{48D7AC43-8E0E-4CDA-A118-49384163A2DB}" sibTransId="{8161E681-39C4-4D20-B9B3-8D8B0AF09569}"/>
    <dgm:cxn modelId="{0EB61A7D-9D6C-3C48-9B32-DA7D931D8E31}" type="presOf" srcId="{54F2C5F7-93F5-4FDF-B042-25EF3E38EE3C}" destId="{2022FC02-7406-044C-9242-19975DA7A5E9}" srcOrd="0" destOrd="0" presId="urn:microsoft.com/office/officeart/2005/8/layout/vList2"/>
    <dgm:cxn modelId="{4549D385-F394-E342-BB11-1159E575D37F}" type="presOf" srcId="{7EA12C3D-E996-4054-8916-931F68E6957A}" destId="{10ADD624-21AE-0C40-9BBE-9D34A88F0C0B}" srcOrd="0" destOrd="0" presId="urn:microsoft.com/office/officeart/2005/8/layout/vList2"/>
    <dgm:cxn modelId="{2678D593-1F73-1743-A7CA-DDCE9FB9D4A4}" type="presOf" srcId="{F6866D9D-DBD5-477A-8531-42DFE911C1F0}" destId="{D2F904F9-B76B-5947-BC36-9359C0204C6D}" srcOrd="0" destOrd="0" presId="urn:microsoft.com/office/officeart/2005/8/layout/vList2"/>
    <dgm:cxn modelId="{B55A7B9B-ED96-4D02-877F-123A1B1F92D6}" srcId="{7EA12C3D-E996-4054-8916-931F68E6957A}" destId="{975D3CB2-AD7E-409E-946A-8B40A3C6E6EF}" srcOrd="0" destOrd="0" parTransId="{00643C63-9FD6-4ACE-8706-D17CE3258844}" sibTransId="{E58C471E-B6E0-42FB-90C6-28E77C109BA5}"/>
    <dgm:cxn modelId="{89EDBAAE-868C-7F4B-8921-FBA24E2D5F69}" type="presOf" srcId="{55980B99-EC7F-44A9-9D1F-F7D664DCDDB5}" destId="{9F45B306-E334-6F40-8174-B0C53A826B50}" srcOrd="0" destOrd="0" presId="urn:microsoft.com/office/officeart/2005/8/layout/vList2"/>
    <dgm:cxn modelId="{89A14AD2-19F8-42B7-9C03-2E9A84E197F7}" srcId="{4AD92F72-70CD-4FAC-BED9-C63721963A9E}" destId="{F6866D9D-DBD5-477A-8531-42DFE911C1F0}" srcOrd="0" destOrd="0" parTransId="{EACFC3C8-C4CA-4631-9C6E-BBFA93D6E54B}" sibTransId="{EA8B2AF4-B312-4619-9DF0-FE6862DE693F}"/>
    <dgm:cxn modelId="{32D42BE4-4D6F-BD44-9D85-B2304CDC8FD4}" srcId="{975D3CB2-AD7E-409E-946A-8B40A3C6E6EF}" destId="{AED96131-3A0F-EB44-AC48-D987060B5211}" srcOrd="1" destOrd="0" parTransId="{DE5EAE55-8540-7344-B1F9-54B62A411510}" sibTransId="{3D54A31E-D81B-4648-BD90-56970BE3ACF5}"/>
    <dgm:cxn modelId="{1C53DDE7-7A86-704B-823B-DCBB98D54696}" type="presOf" srcId="{4AD92F72-70CD-4FAC-BED9-C63721963A9E}" destId="{B30AAD55-9E51-ED4E-B8A2-A8BC09366853}" srcOrd="0" destOrd="0" presId="urn:microsoft.com/office/officeart/2005/8/layout/vList2"/>
    <dgm:cxn modelId="{D830CBF5-F714-2943-9542-CC9D4E1F273F}" type="presOf" srcId="{0CAF867E-57A6-484B-9058-0236044DB9F3}" destId="{BAEA63D4-D9AA-4548-B1DA-682B44A109A0}" srcOrd="0" destOrd="1" presId="urn:microsoft.com/office/officeart/2005/8/layout/vList2"/>
    <dgm:cxn modelId="{882A250D-EDC5-1E40-8500-DB85E5DD4D7D}" type="presParOf" srcId="{9F45B306-E334-6F40-8174-B0C53A826B50}" destId="{2022FC02-7406-044C-9242-19975DA7A5E9}" srcOrd="0" destOrd="0" presId="urn:microsoft.com/office/officeart/2005/8/layout/vList2"/>
    <dgm:cxn modelId="{62BD4E7E-CCB3-0149-9209-FD5BA7FA7C11}" type="presParOf" srcId="{9F45B306-E334-6F40-8174-B0C53A826B50}" destId="{6A539D6D-B3BC-5B45-B3CF-45BD910D0143}" srcOrd="1" destOrd="0" presId="urn:microsoft.com/office/officeart/2005/8/layout/vList2"/>
    <dgm:cxn modelId="{B937D960-EB66-F746-937E-4745749B8F46}" type="presParOf" srcId="{9F45B306-E334-6F40-8174-B0C53A826B50}" destId="{10ADD624-21AE-0C40-9BBE-9D34A88F0C0B}" srcOrd="2" destOrd="0" presId="urn:microsoft.com/office/officeart/2005/8/layout/vList2"/>
    <dgm:cxn modelId="{81B09FF7-06B3-4646-ABB9-C1961550AE1D}" type="presParOf" srcId="{9F45B306-E334-6F40-8174-B0C53A826B50}" destId="{BAEA63D4-D9AA-4548-B1DA-682B44A109A0}" srcOrd="3" destOrd="0" presId="urn:microsoft.com/office/officeart/2005/8/layout/vList2"/>
    <dgm:cxn modelId="{ECF50BAC-94E0-CE40-8AF1-5D35F0AC2160}" type="presParOf" srcId="{9F45B306-E334-6F40-8174-B0C53A826B50}" destId="{B30AAD55-9E51-ED4E-B8A2-A8BC09366853}" srcOrd="4" destOrd="0" presId="urn:microsoft.com/office/officeart/2005/8/layout/vList2"/>
    <dgm:cxn modelId="{D18BB9BE-B5AC-F94A-A9EC-AA8683AE16C7}" type="presParOf" srcId="{9F45B306-E334-6F40-8174-B0C53A826B50}" destId="{D2F904F9-B76B-5947-BC36-9359C0204C6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22FC02-7406-044C-9242-19975DA7A5E9}">
      <dsp:nvSpPr>
        <dsp:cNvPr id="0" name=""/>
        <dsp:cNvSpPr/>
      </dsp:nvSpPr>
      <dsp:spPr>
        <a:xfrm>
          <a:off x="0" y="1827"/>
          <a:ext cx="10515600" cy="8353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1. Can the activity flow be converted to a model/should the activity flow be kept as sequence of activities just like in an event log.</a:t>
          </a:r>
          <a:endParaRPr lang="en-US" sz="2100" kern="1200" dirty="0"/>
        </a:p>
      </dsp:txBody>
      <dsp:txXfrm>
        <a:off x="40780" y="42607"/>
        <a:ext cx="10434040" cy="753819"/>
      </dsp:txXfrm>
    </dsp:sp>
    <dsp:sp modelId="{10ADD624-21AE-0C40-9BBE-9D34A88F0C0B}">
      <dsp:nvSpPr>
        <dsp:cNvPr id="0" name=""/>
        <dsp:cNvSpPr/>
      </dsp:nvSpPr>
      <dsp:spPr>
        <a:xfrm>
          <a:off x="0" y="897687"/>
          <a:ext cx="10515600" cy="8353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2. How can we compare 2 models / should the conformance checking of event log of experts be used to check on </a:t>
          </a:r>
          <a:r>
            <a:rPr lang="en-IN" sz="2100" kern="1200"/>
            <a:t>the current-model</a:t>
          </a:r>
          <a:r>
            <a:rPr lang="en-IN" sz="2100" kern="1200" dirty="0"/>
            <a:t>.</a:t>
          </a:r>
          <a:endParaRPr lang="en-US" sz="2100" kern="1200" dirty="0"/>
        </a:p>
      </dsp:txBody>
      <dsp:txXfrm>
        <a:off x="40780" y="938467"/>
        <a:ext cx="10434040" cy="753819"/>
      </dsp:txXfrm>
    </dsp:sp>
    <dsp:sp modelId="{BAEA63D4-D9AA-4548-B1DA-682B44A109A0}">
      <dsp:nvSpPr>
        <dsp:cNvPr id="0" name=""/>
        <dsp:cNvSpPr/>
      </dsp:nvSpPr>
      <dsp:spPr>
        <a:xfrm>
          <a:off x="0" y="1733067"/>
          <a:ext cx="10515600" cy="1282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/>
            <a:t>Possible solution: Use the production sequence of events as input to conformance checking algorithms in pm4py: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/>
            <a:t>We can use </a:t>
          </a:r>
          <a:r>
            <a:rPr lang="en-IN" sz="1600" b="1" kern="1200" dirty="0"/>
            <a:t>Footprints</a:t>
          </a:r>
          <a:r>
            <a:rPr lang="en-IN" sz="1600" kern="1200" dirty="0"/>
            <a:t> from pm4py to identify the </a:t>
          </a:r>
          <a:r>
            <a:rPr lang="en-IN" sz="1600" b="1" kern="1200" dirty="0"/>
            <a:t>sequence, parallel, </a:t>
          </a:r>
          <a:r>
            <a:rPr lang="en-IN" sz="1600" b="1" kern="1200" dirty="0" err="1"/>
            <a:t>start_activities</a:t>
          </a:r>
          <a:r>
            <a:rPr lang="en-IN" sz="1600" b="1" kern="1200" dirty="0"/>
            <a:t>, activities </a:t>
          </a:r>
          <a:r>
            <a:rPr lang="en-IN" sz="1600" kern="1200" dirty="0"/>
            <a:t>restrictions. This is for identifying the immediate activity anomalies.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/>
            <a:t>We can also use the results from </a:t>
          </a:r>
          <a:r>
            <a:rPr lang="en-IN" sz="1600" b="1" kern="1200" dirty="0"/>
            <a:t>Alignments </a:t>
          </a:r>
          <a:r>
            <a:rPr lang="en-IN" sz="1600" kern="1200" dirty="0"/>
            <a:t>in pm4py to check if forbidden sequence of events fits in the given model.</a:t>
          </a:r>
          <a:endParaRPr lang="en-US" sz="1600" kern="1200" dirty="0"/>
        </a:p>
      </dsp:txBody>
      <dsp:txXfrm>
        <a:off x="0" y="1733067"/>
        <a:ext cx="10515600" cy="1282364"/>
      </dsp:txXfrm>
    </dsp:sp>
    <dsp:sp modelId="{B30AAD55-9E51-ED4E-B8A2-A8BC09366853}">
      <dsp:nvSpPr>
        <dsp:cNvPr id="0" name=""/>
        <dsp:cNvSpPr/>
      </dsp:nvSpPr>
      <dsp:spPr>
        <a:xfrm>
          <a:off x="0" y="3015432"/>
          <a:ext cx="10515600" cy="8353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3. Can we include performance conditions from the experts and include them while reporting the performance analysis of the current model.</a:t>
          </a:r>
          <a:endParaRPr lang="en-US" sz="2100" kern="1200" dirty="0"/>
        </a:p>
      </dsp:txBody>
      <dsp:txXfrm>
        <a:off x="40780" y="3056212"/>
        <a:ext cx="10434040" cy="753819"/>
      </dsp:txXfrm>
    </dsp:sp>
    <dsp:sp modelId="{D2F904F9-B76B-5947-BC36-9359C0204C6D}">
      <dsp:nvSpPr>
        <dsp:cNvPr id="0" name=""/>
        <dsp:cNvSpPr/>
      </dsp:nvSpPr>
      <dsp:spPr>
        <a:xfrm>
          <a:off x="0" y="3850811"/>
          <a:ext cx="10515600" cy="49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/>
            <a:t>Possible solution: Apart from the forbidden sequence from the production experts we can collect the metrics separately so that we can compare with the current model’s performance.</a:t>
          </a:r>
          <a:endParaRPr lang="en-US" sz="1600" kern="1200"/>
        </a:p>
      </dsp:txBody>
      <dsp:txXfrm>
        <a:off x="0" y="3850811"/>
        <a:ext cx="10515600" cy="499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7EEF6-F8B9-BF43-855B-F3F4203BA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13183-10DF-2D41-98A2-6F3F6B2FE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7D0E-42AC-5249-B174-909A17B06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4780-B945-0643-A1EC-E6ED3B75569F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8B28E-7B74-EC42-B5D3-29CCFE65D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4D68D-D84D-D847-98F7-3273BA7A4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6FB5-6CF1-2F45-93D6-3C238AAE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0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B67FD-FA0C-C044-A5BB-7C08A7F5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C732C-6145-5D4F-822B-5608E4A81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923E4-499E-D445-B75D-F36CFAEA8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4780-B945-0643-A1EC-E6ED3B75569F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A889B-FAD3-0B4D-B610-D5A4EBDBB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9C654-75D1-A541-9058-75864EE4E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6FB5-6CF1-2F45-93D6-3C238AAE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4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5BE88A-C1BB-3D49-9928-531321736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1D876-128D-644E-B16E-58FBAB284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92C1D-B4E3-0243-80A2-9CE7B3A34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4780-B945-0643-A1EC-E6ED3B75569F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FD61D-F0A0-BA4C-9572-78184CD2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3F389-897C-CC44-9A0F-4A5DBB4D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6FB5-6CF1-2F45-93D6-3C238AAE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2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60E4-F655-7345-85D0-D092DF967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A00EF-6B16-9A46-AB47-4A127D58B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9D45B-A6A0-494F-B95D-16FF51E64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4780-B945-0643-A1EC-E6ED3B75569F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4981E-D168-BA42-AE5A-1BD9B2E66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BBCBD-EB74-A241-A578-FC80E30B4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6FB5-6CF1-2F45-93D6-3C238AAE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8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3BDE1-FF9B-8442-902E-F5C81BE50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8F8B-0C9C-B544-A9A6-47D5944B2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37552-FC7A-8C42-9285-80A7996CF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4780-B945-0643-A1EC-E6ED3B75569F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98C51-0830-7842-9C0D-D372539F4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66114-4ABF-B042-85D1-E7B5F4F09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6FB5-6CF1-2F45-93D6-3C238AAE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5B84-7EA4-B04B-B70F-32970E1B5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B5AAF-0FA3-3E4C-A946-9014EE39D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1E8F1-0C6E-9647-85A4-407014D2F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FCFEF-6FA8-C248-96DC-C35F0B8E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4780-B945-0643-A1EC-E6ED3B75569F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EF768-61E2-814E-B3E3-947EE07E0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A4196-9BD5-E549-90D5-8AA398A6A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6FB5-6CF1-2F45-93D6-3C238AAE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90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9BBA-0332-484A-B9C6-39F3EE7CE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7F424-1E08-9E42-B6E6-8748CD154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45A39-8FB9-C34E-BCE6-DB5A2C2FB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8048D4-68FB-B748-92EE-37C5B3972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7C17AF-9FC7-264A-AF78-78CFE7136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AAD711-4189-1A46-A5D2-27E715DD3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4780-B945-0643-A1EC-E6ED3B75569F}" type="datetimeFigureOut">
              <a:rPr lang="en-US" smtClean="0"/>
              <a:t>9/22/20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D634A-CCEB-0F40-A98A-667681AB5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09AE9E-54A3-A343-84BE-DE245A14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6FB5-6CF1-2F45-93D6-3C238AAE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596B-10DC-0B41-B6F2-D166F63CA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E94AB0-D7ED-6445-9D42-DA7496418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4780-B945-0643-A1EC-E6ED3B75569F}" type="datetimeFigureOut">
              <a:rPr lang="en-US" smtClean="0"/>
              <a:t>9/22/20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DFF37-DB61-7D46-A195-1A70E912D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00698-E56F-9549-9B31-75117BAB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6FB5-6CF1-2F45-93D6-3C238AAE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91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FBFA5E-EE9A-D94F-8148-0A8F44DDE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4780-B945-0643-A1EC-E6ED3B75569F}" type="datetimeFigureOut">
              <a:rPr lang="en-US" smtClean="0"/>
              <a:t>9/22/20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015205-093D-5345-B16F-AAD4A92C6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C5198-7738-994E-A910-FFC2FFB68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6FB5-6CF1-2F45-93D6-3C238AAE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2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8FDC7-4386-B14D-93FD-D42E605EE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EA95-2D4E-F54F-BC1C-792D0E7BD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2C9DB-C523-7E4B-80D2-7F509B46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D5777-2950-EA44-A423-91611C640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4780-B945-0643-A1EC-E6ED3B75569F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48F7F-5D2B-E449-B846-32AABD44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360AC-B184-8840-9F77-875A11BB8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6FB5-6CF1-2F45-93D6-3C238AAE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6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A89E5-4378-C74E-9BBD-C90B7F2EC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3BCB3B-7543-0343-A2B2-A9D44D6CF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07531-DCC7-794F-866F-37DC4ED61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7B6E2-636A-1145-BAC9-2480DE8CF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4780-B945-0643-A1EC-E6ED3B75569F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030C4-7688-9E49-9B99-FAD0A1777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F3F2F-5D16-0648-8E86-8903458D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6FB5-6CF1-2F45-93D6-3C238AAE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6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2977C5-911C-6E48-97F9-1840AFACD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D9A5A-8C7A-904E-A5E9-09D63EBD0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ECA63-571F-FD4C-B017-7ADC0E616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24780-B945-0643-A1EC-E6ED3B75569F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FBE2B-DF65-CC46-8564-6DA637C1B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5FFE1-42C2-D14B-B95D-D852E4E05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86FB5-6CF1-2F45-93D6-3C238AAE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2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7">
            <a:extLst>
              <a:ext uri="{FF2B5EF4-FFF2-40B4-BE49-F238E27FC236}">
                <a16:creationId xmlns:a16="http://schemas.microsoft.com/office/drawing/2014/main" id="{6BEF4656-0683-4420-BED2-A1C88CED7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9">
            <a:extLst>
              <a:ext uri="{FF2B5EF4-FFF2-40B4-BE49-F238E27FC236}">
                <a16:creationId xmlns:a16="http://schemas.microsoft.com/office/drawing/2014/main" id="{C40C6DFE-A65D-4403-B6BC-B3955D18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61570451-0F79-49FA-9006-DDA34158A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73ED4693-3203-430A-B494-E5572D882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92C81946-966A-4F98-B6D5-39416D856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FF22F7A-2A49-4D98-8016-E3ADF34E9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E47559A-3055-4BF1-A481-FF0888273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7FC3188E-62A8-41B8-A8E7-734397100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AACB5179-11E1-483B-9F71-605DFF0DF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08077595-049F-4D02-BE55-694962FBD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0BD6263D-1C03-40DF-9628-88542C63B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7D5A3CBA-EC92-49C5-BA5D-14C628D55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680A3DC5-4E47-4F87-9328-A7B07168B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8B207045-4F4A-4CF9-BD4B-F82BE21BE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D1A09BB2-6A65-49E5-B6DA-86330A7E6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AA0550FC-A296-4ED3-8025-0857A9AD1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94BB60CD-EF3A-436F-93A3-45DE0D1D8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AB302E06-FB93-40A4-9442-A22CAACB9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37294D15-9328-422C-A53D-A3FE7C394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C225D3FA-9D52-4638-8B28-75FA605A4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9EE46D05-61E5-4A82-BDF8-2CB05405C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4">
              <a:extLst>
                <a:ext uri="{FF2B5EF4-FFF2-40B4-BE49-F238E27FC236}">
                  <a16:creationId xmlns:a16="http://schemas.microsoft.com/office/drawing/2014/main" id="{3CC2F79D-17F2-44CB-93AF-FF6E1E184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5">
              <a:extLst>
                <a:ext uri="{FF2B5EF4-FFF2-40B4-BE49-F238E27FC236}">
                  <a16:creationId xmlns:a16="http://schemas.microsoft.com/office/drawing/2014/main" id="{75C66F41-CC84-445A-A14E-69FB88ABC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7" name="Rectangle 32">
            <a:extLst>
              <a:ext uri="{FF2B5EF4-FFF2-40B4-BE49-F238E27FC236}">
                <a16:creationId xmlns:a16="http://schemas.microsoft.com/office/drawing/2014/main" id="{C4CCB850-8E75-43A0-AE24-BEE25764B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578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B4D47-0F3F-6047-BB1B-E0BC6D96D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224" y="960120"/>
            <a:ext cx="3867912" cy="4169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Joint Master Thesis - Modelling of production expertise to extend the data-driven analysis of process models</a:t>
            </a:r>
            <a:b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58" name="Straight Connector 34">
            <a:extLst>
              <a:ext uri="{FF2B5EF4-FFF2-40B4-BE49-F238E27FC236}">
                <a16:creationId xmlns:a16="http://schemas.microsoft.com/office/drawing/2014/main" id="{3E2D009B-70F6-4703-A06F-6829E40A1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DEAE4EB-E131-564C-AFCC-69DE1321E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3480" y="960120"/>
            <a:ext cx="5513832" cy="4169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/>
              <a:t>	Supervisor:</a:t>
            </a:r>
          </a:p>
          <a:p>
            <a:pPr algn="l"/>
            <a:r>
              <a:rPr lang="en-US" dirty="0" err="1"/>
              <a:t>Prof.Dr.ir</a:t>
            </a:r>
            <a:r>
              <a:rPr lang="en-US" dirty="0"/>
              <a:t>. Wil van der Aalst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	Advisors: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 err="1"/>
              <a:t>Mahsa</a:t>
            </a:r>
            <a:r>
              <a:rPr lang="en-US" dirty="0"/>
              <a:t> </a:t>
            </a:r>
            <a:r>
              <a:rPr lang="en-US" dirty="0" err="1"/>
              <a:t>Pourbafrani</a:t>
            </a:r>
            <a:r>
              <a:rPr lang="en-US" dirty="0"/>
              <a:t> MSc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/>
              <a:t>Marco </a:t>
            </a:r>
            <a:r>
              <a:rPr lang="en-US" dirty="0" err="1"/>
              <a:t>Schopen</a:t>
            </a:r>
            <a:r>
              <a:rPr lang="en-US" dirty="0"/>
              <a:t> MSc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72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CEEF22E7-C7EB-4303-91B7-B38A2A46C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B58C25-9B42-B64A-AB77-EA53F116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3"/>
            <a:ext cx="10515600" cy="1481133"/>
          </a:xfrm>
        </p:spPr>
        <p:txBody>
          <a:bodyPr>
            <a:normAutofit/>
          </a:bodyPr>
          <a:lstStyle/>
          <a:p>
            <a:r>
              <a:rPr lang="en-US" sz="4000" dirty="0"/>
              <a:t>Problem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D2610-7D8A-BC40-B0EA-534E8052F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6270" y="1849440"/>
            <a:ext cx="4832679" cy="4270371"/>
          </a:xfrm>
        </p:spPr>
        <p:txBody>
          <a:bodyPr>
            <a:normAutofit/>
          </a:bodyPr>
          <a:lstStyle/>
          <a:p>
            <a:r>
              <a:rPr lang="en-IN" sz="1100" b="1" dirty="0"/>
              <a:t>Input</a:t>
            </a:r>
            <a:r>
              <a:rPr lang="en-IN" sz="1100" dirty="0"/>
              <a:t> : Event log, activity-flows/sequence of forbidden events from production line experts</a:t>
            </a:r>
          </a:p>
          <a:p>
            <a:r>
              <a:rPr lang="en-IN" sz="1100" b="1" dirty="0"/>
              <a:t>Process</a:t>
            </a:r>
            <a:r>
              <a:rPr lang="en-IN" sz="1100" dirty="0"/>
              <a:t>: </a:t>
            </a:r>
          </a:p>
          <a:p>
            <a:pPr marL="0" indent="0">
              <a:buNone/>
            </a:pPr>
            <a:r>
              <a:rPr lang="en-IN" sz="1100" dirty="0"/>
              <a:t>	1. Convert activity flow to process model(expert-negative-model) 	if it’s an event log and also keep it as sequence of events and 	convert it to event log notation. </a:t>
            </a:r>
          </a:p>
          <a:p>
            <a:pPr marL="0" indent="0">
              <a:buNone/>
            </a:pPr>
            <a:r>
              <a:rPr lang="en-IN" sz="1100" dirty="0"/>
              <a:t>	2. Convert the given event log into process model(current-	model)</a:t>
            </a:r>
          </a:p>
          <a:p>
            <a:pPr marL="0" indent="0">
              <a:buNone/>
            </a:pPr>
            <a:r>
              <a:rPr lang="en-IN" sz="1100" dirty="0"/>
              <a:t>	3. Compare the 2 models to check if the current-model is 	satisfying the expert-negative-model and if yes note down 	the results as weakness.</a:t>
            </a:r>
          </a:p>
          <a:p>
            <a:pPr marL="0" indent="0">
              <a:buNone/>
            </a:pPr>
            <a:r>
              <a:rPr lang="en-IN" sz="1100" dirty="0"/>
              <a:t>	4. Do a performance analysis on the current model and 	identify the outliers and report them as weakness as-well.</a:t>
            </a:r>
            <a:r>
              <a:rPr lang="en-IN" sz="1100" dirty="0">
                <a:effectLst/>
              </a:rPr>
              <a:t> </a:t>
            </a:r>
          </a:p>
          <a:p>
            <a:r>
              <a:rPr lang="en-IN" sz="1100" b="1" dirty="0"/>
              <a:t>Output</a:t>
            </a:r>
            <a:r>
              <a:rPr lang="en-IN" sz="1100" dirty="0"/>
              <a:t>: </a:t>
            </a:r>
          </a:p>
          <a:p>
            <a:pPr marL="0" indent="0">
              <a:buNone/>
            </a:pPr>
            <a:r>
              <a:rPr lang="en-IN" sz="1100" dirty="0"/>
              <a:t>	Discovered process model from the event log(current-	model) + discovered process model from expert 	knowledge(expert-negative-model) + weakness identified 	in the discovered current-model.</a:t>
            </a:r>
          </a:p>
          <a:p>
            <a:pPr marL="0" indent="0">
              <a:buNone/>
            </a:pPr>
            <a:endParaRPr lang="en-US" sz="1100" dirty="0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A51227C-64BA-F548-8E77-82C61CFD8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849440"/>
            <a:ext cx="7356272" cy="376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97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B69F94-D06E-B54C-B6AE-4C8E5FD2E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IN" sz="3600" b="1"/>
              <a:t>Challenges / questions to be answered</a:t>
            </a:r>
            <a:r>
              <a:rPr lang="en-IN" sz="3600"/>
              <a:t>:</a:t>
            </a:r>
            <a:br>
              <a:rPr lang="en-IN" sz="3600"/>
            </a:br>
            <a:endParaRPr lang="en-US" sz="36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367305-F61A-45FD-825D-56796442C5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063380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1163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36B527E-BB3E-4A43-A1BA-CC84EA6F2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for attention </a:t>
            </a:r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Wingdings" pitchFamily="2" charset="2"/>
              </a:rPr>
              <a:t></a:t>
            </a:r>
            <a:endParaRPr lang="en-US" sz="5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60A6F6-49E1-384B-BA17-467AE0C1C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1575" y="4473360"/>
            <a:ext cx="9469211" cy="8656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Deepak Sateesh (391813)</a:t>
            </a:r>
          </a:p>
        </p:txBody>
      </p:sp>
    </p:spTree>
    <p:extLst>
      <p:ext uri="{BB962C8B-B14F-4D97-AF65-F5344CB8AC3E}">
        <p14:creationId xmlns:p14="http://schemas.microsoft.com/office/powerpoint/2010/main" val="235652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390</Words>
  <Application>Microsoft Macintosh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Joint Master Thesis - Modelling of production expertise to extend the data-driven analysis of process models </vt:lpstr>
      <vt:lpstr>Problem understanding</vt:lpstr>
      <vt:lpstr>Challenges / questions to be answered: </vt:lpstr>
      <vt:lpstr>Thank you for attention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Master Thesis - Modelling of production expertise to extend the data-driven analysis of process models </dc:title>
  <dc:creator>Deepak Sateesh</dc:creator>
  <cp:lastModifiedBy>Deepak Sateesh</cp:lastModifiedBy>
  <cp:revision>2</cp:revision>
  <dcterms:created xsi:type="dcterms:W3CDTF">2020-09-22T10:27:11Z</dcterms:created>
  <dcterms:modified xsi:type="dcterms:W3CDTF">2020-09-22T10:30:51Z</dcterms:modified>
</cp:coreProperties>
</file>