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14"/>
  </p:normalViewPr>
  <p:slideViewPr>
    <p:cSldViewPr snapToGrid="0" snapToObjects="1">
      <p:cViewPr varScale="1">
        <p:scale>
          <a:sx n="76" d="100"/>
          <a:sy n="76" d="100"/>
        </p:scale>
        <p:origin x="21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BA6A48-4DE5-4E23-9ECA-C5199E57A8D1}" type="doc">
      <dgm:prSet loTypeId="urn:microsoft.com/office/officeart/2005/8/layout/b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08FFB4D-15E8-4A7C-B068-AC54332F728C}">
      <dgm:prSet/>
      <dgm:spPr/>
      <dgm:t>
        <a:bodyPr/>
        <a:lstStyle/>
        <a:p>
          <a:r>
            <a:rPr lang="en-US"/>
            <a:t>Get all the constraints and convert it into Declare models or keep them in LTL representation as it gives more clarity on possible constraints.</a:t>
          </a:r>
        </a:p>
      </dgm:t>
    </dgm:pt>
    <dgm:pt modelId="{54424092-3F36-4B8F-B19B-E4330840135C}" type="parTrans" cxnId="{FCC6AC22-E1BD-4C6B-B666-3FCAE93F6E85}">
      <dgm:prSet/>
      <dgm:spPr/>
      <dgm:t>
        <a:bodyPr/>
        <a:lstStyle/>
        <a:p>
          <a:endParaRPr lang="en-US"/>
        </a:p>
      </dgm:t>
    </dgm:pt>
    <dgm:pt modelId="{A798A625-0722-4C15-8FB3-FDA782603568}" type="sibTrans" cxnId="{FCC6AC22-E1BD-4C6B-B666-3FCAE93F6E85}">
      <dgm:prSet/>
      <dgm:spPr/>
      <dgm:t>
        <a:bodyPr/>
        <a:lstStyle/>
        <a:p>
          <a:endParaRPr lang="en-US"/>
        </a:p>
      </dgm:t>
    </dgm:pt>
    <dgm:pt modelId="{A9E3AB8D-D47A-4AE4-AD6C-A4D77A8623AB}">
      <dgm:prSet/>
      <dgm:spPr/>
      <dgm:t>
        <a:bodyPr/>
        <a:lstStyle/>
        <a:p>
          <a:r>
            <a:rPr lang="en-US"/>
            <a:t>Then we can choose to modify the existing PROM implementation or implement from the scratch the algorithm.</a:t>
          </a:r>
        </a:p>
      </dgm:t>
    </dgm:pt>
    <dgm:pt modelId="{6CA1BF0A-EF52-4322-919E-9D2C8F2F65DB}" type="parTrans" cxnId="{04C69118-ED7C-494D-BA61-4B78521C96F6}">
      <dgm:prSet/>
      <dgm:spPr/>
      <dgm:t>
        <a:bodyPr/>
        <a:lstStyle/>
        <a:p>
          <a:endParaRPr lang="en-US"/>
        </a:p>
      </dgm:t>
    </dgm:pt>
    <dgm:pt modelId="{C4AB6213-D021-4942-A38F-A9CC22931CE5}" type="sibTrans" cxnId="{04C69118-ED7C-494D-BA61-4B78521C96F6}">
      <dgm:prSet/>
      <dgm:spPr/>
      <dgm:t>
        <a:bodyPr/>
        <a:lstStyle/>
        <a:p>
          <a:endParaRPr lang="en-US"/>
        </a:p>
      </dgm:t>
    </dgm:pt>
    <dgm:pt modelId="{9C4CE4CF-3F20-41D2-96DB-96A284FD6887}">
      <dgm:prSet/>
      <dgm:spPr/>
      <dgm:t>
        <a:bodyPr/>
        <a:lstStyle/>
        <a:p>
          <a:r>
            <a:rPr lang="en-US" dirty="0"/>
            <a:t>For simple constraints like  A must not be followed by B, we can use the follows graph which is generated before the discovery of the model we can use the check there to raise a violation.</a:t>
          </a:r>
        </a:p>
      </dgm:t>
    </dgm:pt>
    <dgm:pt modelId="{89CCF112-0E40-49F0-9EB9-3ECB6AD063B5}" type="parTrans" cxnId="{F9472D5E-47F4-4671-A1A5-D920F0B4E64A}">
      <dgm:prSet/>
      <dgm:spPr/>
      <dgm:t>
        <a:bodyPr/>
        <a:lstStyle/>
        <a:p>
          <a:endParaRPr lang="en-US"/>
        </a:p>
      </dgm:t>
    </dgm:pt>
    <dgm:pt modelId="{6B1BFFA5-ABA8-47FB-827F-F7EE1E026C58}" type="sibTrans" cxnId="{F9472D5E-47F4-4671-A1A5-D920F0B4E64A}">
      <dgm:prSet/>
      <dgm:spPr/>
      <dgm:t>
        <a:bodyPr/>
        <a:lstStyle/>
        <a:p>
          <a:endParaRPr lang="en-US"/>
        </a:p>
      </dgm:t>
    </dgm:pt>
    <dgm:pt modelId="{539D17CF-9594-4E45-87A9-62DC171990CD}" type="pres">
      <dgm:prSet presAssocID="{53BA6A48-4DE5-4E23-9ECA-C5199E57A8D1}" presName="Name0" presStyleCnt="0">
        <dgm:presLayoutVars>
          <dgm:dir/>
          <dgm:resizeHandles/>
        </dgm:presLayoutVars>
      </dgm:prSet>
      <dgm:spPr/>
    </dgm:pt>
    <dgm:pt modelId="{8F796F14-483A-A148-A8B7-DFEA13B7BBED}" type="pres">
      <dgm:prSet presAssocID="{808FFB4D-15E8-4A7C-B068-AC54332F728C}" presName="compNode" presStyleCnt="0"/>
      <dgm:spPr/>
    </dgm:pt>
    <dgm:pt modelId="{6E9A2E6C-91F6-5A43-9CBA-BA1A9A972D15}" type="pres">
      <dgm:prSet presAssocID="{808FFB4D-15E8-4A7C-B068-AC54332F728C}" presName="dummyConnPt" presStyleCnt="0"/>
      <dgm:spPr/>
    </dgm:pt>
    <dgm:pt modelId="{A17850D3-45C2-AE41-9B25-08B6EDB1929B}" type="pres">
      <dgm:prSet presAssocID="{808FFB4D-15E8-4A7C-B068-AC54332F728C}" presName="node" presStyleLbl="node1" presStyleIdx="0" presStyleCnt="3">
        <dgm:presLayoutVars>
          <dgm:bulletEnabled val="1"/>
        </dgm:presLayoutVars>
      </dgm:prSet>
      <dgm:spPr/>
    </dgm:pt>
    <dgm:pt modelId="{64C986DC-BA87-9E4C-B798-2EBAECF1ECC7}" type="pres">
      <dgm:prSet presAssocID="{A798A625-0722-4C15-8FB3-FDA782603568}" presName="sibTrans" presStyleLbl="bgSibTrans2D1" presStyleIdx="0" presStyleCnt="2"/>
      <dgm:spPr/>
    </dgm:pt>
    <dgm:pt modelId="{1C5C9BEF-1387-824B-83FD-80ECEC913AB8}" type="pres">
      <dgm:prSet presAssocID="{A9E3AB8D-D47A-4AE4-AD6C-A4D77A8623AB}" presName="compNode" presStyleCnt="0"/>
      <dgm:spPr/>
    </dgm:pt>
    <dgm:pt modelId="{DBED71EF-17B0-2F42-B0ED-F4309FF02C8E}" type="pres">
      <dgm:prSet presAssocID="{A9E3AB8D-D47A-4AE4-AD6C-A4D77A8623AB}" presName="dummyConnPt" presStyleCnt="0"/>
      <dgm:spPr/>
    </dgm:pt>
    <dgm:pt modelId="{561C06C9-32A6-0248-BAD0-13515369A75D}" type="pres">
      <dgm:prSet presAssocID="{A9E3AB8D-D47A-4AE4-AD6C-A4D77A8623AB}" presName="node" presStyleLbl="node1" presStyleIdx="1" presStyleCnt="3">
        <dgm:presLayoutVars>
          <dgm:bulletEnabled val="1"/>
        </dgm:presLayoutVars>
      </dgm:prSet>
      <dgm:spPr/>
    </dgm:pt>
    <dgm:pt modelId="{0AC1A3B8-324F-D845-BC3A-14C70BD34E4C}" type="pres">
      <dgm:prSet presAssocID="{C4AB6213-D021-4942-A38F-A9CC22931CE5}" presName="sibTrans" presStyleLbl="bgSibTrans2D1" presStyleIdx="1" presStyleCnt="2"/>
      <dgm:spPr/>
    </dgm:pt>
    <dgm:pt modelId="{FFC24F4C-733B-7E48-89C9-09CB3B674FE9}" type="pres">
      <dgm:prSet presAssocID="{9C4CE4CF-3F20-41D2-96DB-96A284FD6887}" presName="compNode" presStyleCnt="0"/>
      <dgm:spPr/>
    </dgm:pt>
    <dgm:pt modelId="{1B200660-10F4-A24D-A654-80888963825B}" type="pres">
      <dgm:prSet presAssocID="{9C4CE4CF-3F20-41D2-96DB-96A284FD6887}" presName="dummyConnPt" presStyleCnt="0"/>
      <dgm:spPr/>
    </dgm:pt>
    <dgm:pt modelId="{8DC92121-F293-A44D-BAE0-9B14907B050C}" type="pres">
      <dgm:prSet presAssocID="{9C4CE4CF-3F20-41D2-96DB-96A284FD6887}" presName="node" presStyleLbl="node1" presStyleIdx="2" presStyleCnt="3">
        <dgm:presLayoutVars>
          <dgm:bulletEnabled val="1"/>
        </dgm:presLayoutVars>
      </dgm:prSet>
      <dgm:spPr/>
    </dgm:pt>
  </dgm:ptLst>
  <dgm:cxnLst>
    <dgm:cxn modelId="{2F23FF0D-9250-B648-8A61-B8C13369E665}" type="presOf" srcId="{53BA6A48-4DE5-4E23-9ECA-C5199E57A8D1}" destId="{539D17CF-9594-4E45-87A9-62DC171990CD}" srcOrd="0" destOrd="0" presId="urn:microsoft.com/office/officeart/2005/8/layout/bProcess4"/>
    <dgm:cxn modelId="{AF510417-716E-5A4C-A197-C2F909082EC9}" type="presOf" srcId="{C4AB6213-D021-4942-A38F-A9CC22931CE5}" destId="{0AC1A3B8-324F-D845-BC3A-14C70BD34E4C}" srcOrd="0" destOrd="0" presId="urn:microsoft.com/office/officeart/2005/8/layout/bProcess4"/>
    <dgm:cxn modelId="{04C69118-ED7C-494D-BA61-4B78521C96F6}" srcId="{53BA6A48-4DE5-4E23-9ECA-C5199E57A8D1}" destId="{A9E3AB8D-D47A-4AE4-AD6C-A4D77A8623AB}" srcOrd="1" destOrd="0" parTransId="{6CA1BF0A-EF52-4322-919E-9D2C8F2F65DB}" sibTransId="{C4AB6213-D021-4942-A38F-A9CC22931CE5}"/>
    <dgm:cxn modelId="{AF77F01A-FC9F-2749-99A0-E17448F449BE}" type="presOf" srcId="{9C4CE4CF-3F20-41D2-96DB-96A284FD6887}" destId="{8DC92121-F293-A44D-BAE0-9B14907B050C}" srcOrd="0" destOrd="0" presId="urn:microsoft.com/office/officeart/2005/8/layout/bProcess4"/>
    <dgm:cxn modelId="{FCC6AC22-E1BD-4C6B-B666-3FCAE93F6E85}" srcId="{53BA6A48-4DE5-4E23-9ECA-C5199E57A8D1}" destId="{808FFB4D-15E8-4A7C-B068-AC54332F728C}" srcOrd="0" destOrd="0" parTransId="{54424092-3F36-4B8F-B19B-E4330840135C}" sibTransId="{A798A625-0722-4C15-8FB3-FDA782603568}"/>
    <dgm:cxn modelId="{F9472D5E-47F4-4671-A1A5-D920F0B4E64A}" srcId="{53BA6A48-4DE5-4E23-9ECA-C5199E57A8D1}" destId="{9C4CE4CF-3F20-41D2-96DB-96A284FD6887}" srcOrd="2" destOrd="0" parTransId="{89CCF112-0E40-49F0-9EB9-3ECB6AD063B5}" sibTransId="{6B1BFFA5-ABA8-47FB-827F-F7EE1E026C58}"/>
    <dgm:cxn modelId="{B1DDD9A2-EC9E-3846-96AB-C535927619D9}" type="presOf" srcId="{A9E3AB8D-D47A-4AE4-AD6C-A4D77A8623AB}" destId="{561C06C9-32A6-0248-BAD0-13515369A75D}" srcOrd="0" destOrd="0" presId="urn:microsoft.com/office/officeart/2005/8/layout/bProcess4"/>
    <dgm:cxn modelId="{F859F9A9-17E7-5C4A-B6F4-8D73AC68F94B}" type="presOf" srcId="{808FFB4D-15E8-4A7C-B068-AC54332F728C}" destId="{A17850D3-45C2-AE41-9B25-08B6EDB1929B}" srcOrd="0" destOrd="0" presId="urn:microsoft.com/office/officeart/2005/8/layout/bProcess4"/>
    <dgm:cxn modelId="{5B2BBFFC-2599-BE49-9BF7-3D21C74C25E0}" type="presOf" srcId="{A798A625-0722-4C15-8FB3-FDA782603568}" destId="{64C986DC-BA87-9E4C-B798-2EBAECF1ECC7}" srcOrd="0" destOrd="0" presId="urn:microsoft.com/office/officeart/2005/8/layout/bProcess4"/>
    <dgm:cxn modelId="{6C61D71B-F91F-BF4C-A5AF-620F244E375C}" type="presParOf" srcId="{539D17CF-9594-4E45-87A9-62DC171990CD}" destId="{8F796F14-483A-A148-A8B7-DFEA13B7BBED}" srcOrd="0" destOrd="0" presId="urn:microsoft.com/office/officeart/2005/8/layout/bProcess4"/>
    <dgm:cxn modelId="{437C78E7-49F7-0D49-814B-B2BC8FEE59DD}" type="presParOf" srcId="{8F796F14-483A-A148-A8B7-DFEA13B7BBED}" destId="{6E9A2E6C-91F6-5A43-9CBA-BA1A9A972D15}" srcOrd="0" destOrd="0" presId="urn:microsoft.com/office/officeart/2005/8/layout/bProcess4"/>
    <dgm:cxn modelId="{6A5CAF8D-854E-7246-8330-9BB898646480}" type="presParOf" srcId="{8F796F14-483A-A148-A8B7-DFEA13B7BBED}" destId="{A17850D3-45C2-AE41-9B25-08B6EDB1929B}" srcOrd="1" destOrd="0" presId="urn:microsoft.com/office/officeart/2005/8/layout/bProcess4"/>
    <dgm:cxn modelId="{CFFAA3B2-5126-554B-A9ED-BD1F3F5BF835}" type="presParOf" srcId="{539D17CF-9594-4E45-87A9-62DC171990CD}" destId="{64C986DC-BA87-9E4C-B798-2EBAECF1ECC7}" srcOrd="1" destOrd="0" presId="urn:microsoft.com/office/officeart/2005/8/layout/bProcess4"/>
    <dgm:cxn modelId="{91225D5A-A13E-8E40-82B2-D055AC44E243}" type="presParOf" srcId="{539D17CF-9594-4E45-87A9-62DC171990CD}" destId="{1C5C9BEF-1387-824B-83FD-80ECEC913AB8}" srcOrd="2" destOrd="0" presId="urn:microsoft.com/office/officeart/2005/8/layout/bProcess4"/>
    <dgm:cxn modelId="{45C50858-8C88-1C41-8CD1-90C0A53E998F}" type="presParOf" srcId="{1C5C9BEF-1387-824B-83FD-80ECEC913AB8}" destId="{DBED71EF-17B0-2F42-B0ED-F4309FF02C8E}" srcOrd="0" destOrd="0" presId="urn:microsoft.com/office/officeart/2005/8/layout/bProcess4"/>
    <dgm:cxn modelId="{A08470BD-98F0-5A41-B469-957060FB2A6D}" type="presParOf" srcId="{1C5C9BEF-1387-824B-83FD-80ECEC913AB8}" destId="{561C06C9-32A6-0248-BAD0-13515369A75D}" srcOrd="1" destOrd="0" presId="urn:microsoft.com/office/officeart/2005/8/layout/bProcess4"/>
    <dgm:cxn modelId="{BB4F9584-4CDC-B741-80DE-31A428618FB2}" type="presParOf" srcId="{539D17CF-9594-4E45-87A9-62DC171990CD}" destId="{0AC1A3B8-324F-D845-BC3A-14C70BD34E4C}" srcOrd="3" destOrd="0" presId="urn:microsoft.com/office/officeart/2005/8/layout/bProcess4"/>
    <dgm:cxn modelId="{8FC35EE6-8A7B-AF4E-B344-AB11AEE8BD95}" type="presParOf" srcId="{539D17CF-9594-4E45-87A9-62DC171990CD}" destId="{FFC24F4C-733B-7E48-89C9-09CB3B674FE9}" srcOrd="4" destOrd="0" presId="urn:microsoft.com/office/officeart/2005/8/layout/bProcess4"/>
    <dgm:cxn modelId="{ADBB4616-BC23-DB43-8157-D4FACBD511C6}" type="presParOf" srcId="{FFC24F4C-733B-7E48-89C9-09CB3B674FE9}" destId="{1B200660-10F4-A24D-A654-80888963825B}" srcOrd="0" destOrd="0" presId="urn:microsoft.com/office/officeart/2005/8/layout/bProcess4"/>
    <dgm:cxn modelId="{E4B594F3-9013-6946-8564-906C0D93F148}" type="presParOf" srcId="{FFC24F4C-733B-7E48-89C9-09CB3B674FE9}" destId="{8DC92121-F293-A44D-BAE0-9B14907B050C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986DC-BA87-9E4C-B798-2EBAECF1ECC7}">
      <dsp:nvSpPr>
        <dsp:cNvPr id="0" name=""/>
        <dsp:cNvSpPr/>
      </dsp:nvSpPr>
      <dsp:spPr>
        <a:xfrm rot="5400000">
          <a:off x="-440140" y="2331559"/>
          <a:ext cx="1951493" cy="2360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850D3-45C2-AE41-9B25-08B6EDB1929B}">
      <dsp:nvSpPr>
        <dsp:cNvPr id="0" name=""/>
        <dsp:cNvSpPr/>
      </dsp:nvSpPr>
      <dsp:spPr>
        <a:xfrm>
          <a:off x="3375" y="1078122"/>
          <a:ext cx="2622568" cy="15735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Get all the constraints and convert it into Declare models or keep them in LTL representation as it gives more clarity on possible constraints.</a:t>
          </a:r>
        </a:p>
      </dsp:txBody>
      <dsp:txXfrm>
        <a:off x="49462" y="1124209"/>
        <a:ext cx="2530394" cy="1481367"/>
      </dsp:txXfrm>
    </dsp:sp>
    <dsp:sp modelId="{0AC1A3B8-324F-D845-BC3A-14C70BD34E4C}">
      <dsp:nvSpPr>
        <dsp:cNvPr id="0" name=""/>
        <dsp:cNvSpPr/>
      </dsp:nvSpPr>
      <dsp:spPr>
        <a:xfrm>
          <a:off x="543322" y="3315022"/>
          <a:ext cx="3472582" cy="23603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C06C9-32A6-0248-BAD0-13515369A75D}">
      <dsp:nvSpPr>
        <dsp:cNvPr id="0" name=""/>
        <dsp:cNvSpPr/>
      </dsp:nvSpPr>
      <dsp:spPr>
        <a:xfrm>
          <a:off x="3375" y="3045048"/>
          <a:ext cx="2622568" cy="15735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Then we can choose to modify the existing PROM implementation or implement from the scratch the algorithm.</a:t>
          </a:r>
        </a:p>
      </dsp:txBody>
      <dsp:txXfrm>
        <a:off x="49462" y="3091135"/>
        <a:ext cx="2530394" cy="1481367"/>
      </dsp:txXfrm>
    </dsp:sp>
    <dsp:sp modelId="{8DC92121-F293-A44D-BAE0-9B14907B050C}">
      <dsp:nvSpPr>
        <dsp:cNvPr id="0" name=""/>
        <dsp:cNvSpPr/>
      </dsp:nvSpPr>
      <dsp:spPr>
        <a:xfrm>
          <a:off x="3491391" y="3045048"/>
          <a:ext cx="2622568" cy="15735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For simple constraints like  A must not be followed by B, we can use the follows graph which is generated before the discovery of the model we can use the check there to raise a violation.</a:t>
          </a:r>
        </a:p>
      </dsp:txBody>
      <dsp:txXfrm>
        <a:off x="3537478" y="3091135"/>
        <a:ext cx="2530394" cy="1481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1A94-C3A7-4A41-B27D-CBD4D6827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361ED-F939-C841-BAA8-56B4E6F1F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85911-E7CF-744F-9FB4-F42DC4B9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EA731-E872-3C4C-8DE6-B91A011B5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A93C8-3A46-DE4D-B846-ED002939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8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0569-7B59-6B49-9992-D8F9B64C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48168-F6D6-584B-B438-5D4A89D46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B1FF9-0C06-994D-BBF1-BF9D6CB3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AC489-4CB6-A54A-8B4B-A811E4F2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0A728-5CAF-7649-B7FB-1E7960F8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5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D94B8-6021-AB41-969B-8A67698D4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68476-731A-FA49-8386-7FBBE399F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1989A-EB2B-D94E-B9BB-6F7C9F5C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92D37-4CEA-494D-B140-0E0C9D6B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8B059-033A-6C4D-AFD4-9761C093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1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D7C6-3943-6A46-91E0-5B965934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53141-51EB-414F-B8FB-4ECA8110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C7533-770C-0B4E-B5A0-7BCFB4A4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0ACA3-D80D-5048-A71F-3E1C825A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9049A-3DBC-E54B-8547-819825BE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9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D0C8-07DA-CC40-9D20-EE1704FD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320ED-7843-9A4C-8C91-731B081DC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5D8A8-1513-8C4C-A844-C726CA91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43711-3ADC-4B4A-B8F1-6688A8B4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C68D8-A6DC-6F47-BEC6-A2D5AEE4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6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ABCE8-1F69-6C43-B675-A3CAF69D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167D4-2195-B045-877B-87C118BF7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21FE7-FC89-494C-9264-0C06AE2EB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408A3-2BB6-2B4A-9485-B94256C2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3C983-6867-E947-93A2-14D7AAA2A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50337-DD00-514F-963D-DB4075C3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E60F-A904-0548-8D82-96113150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88BB3-1ED1-D643-9A62-8D6BBBD54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9970B-3561-5847-BF5B-9DA4B950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B7390-8F90-C941-A88F-F9A5E3B27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408DAC-6732-7241-B72E-AD9214DFA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E8A92E-8E33-A74F-80E6-1AA7EDB1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AE51C-A623-D04C-829B-D26B9B0A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8C5C1-1AC6-2D4B-A027-22B5D640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9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0718-63F7-264B-AD8C-E855BAC0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64DEF-70B1-694D-876E-599E91D3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336E9-F406-F346-B9CB-C0584A57E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89049-F8D4-C94F-B0AA-B98AF373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1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2002A-B25C-2347-AFCE-143AF32D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36B9E-7577-CD49-BABE-E26892C4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15967-277A-8846-817C-FBE14B754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7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FA9E-B1BD-CD45-96DA-4A531534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DE813-8F81-C44D-859C-1BE1E3004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8F439-13FC-BA44-B3C0-F17753C49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BB898-F952-B44F-9BA8-A68EC40A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A3DF8-D146-2E44-A4CF-14B526BB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3B086-7D14-A345-BC36-469191D2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9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F8DE-13A6-B040-944C-B027CB34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2141DB-3056-9D46-89DE-C91C38AA6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E5855-71A8-8F45-B16B-8E049B913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C33D5-CCD4-DE48-8E97-6AAF083C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E471E-7DA7-F247-A559-52FA7CE6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E358E-D6A7-A643-9D51-F67E35CB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8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A5345-1E0F-514E-824C-7C87FAC1D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543A7-04F3-DE46-B508-574BD4943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2D1F0-7DA5-EF4B-B57C-D2C1DD008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EFD0E-F17F-9441-A4C1-A1AE318375D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5861C-EE8D-6844-BA63-8E2AA2C27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45206-5102-7447-A1F5-3A81BB372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9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225792142_Declarative_workflows_Balancing_between_flexibility_and_suppor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2B4D47-0F3F-6047-BB1B-E0BC6D96D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Joint Master Thesis - Modelling of production expertise to extend the data-driven analysis of process models</a:t>
            </a:r>
            <a:b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AE4EB-E131-564C-AFCC-69DE1321E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	Supervisor: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Prof.Dr.ir. Wil van der Aalst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	Advisors: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Mahsa Pourbafrani MSc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Marco Schopen MSc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20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6D361-5305-B148-83E3-C14F1B2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Declarative process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09F80-5AA8-7D42-9AC6-9FD601314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IN" sz="1500"/>
              <a:t>http://ceur-ws.org/Vol-1021/paper_8.pdf -&gt;Declarative Process Mining with the Declare Component of ProM</a:t>
            </a:r>
          </a:p>
          <a:p>
            <a:r>
              <a:rPr lang="en-IN" sz="1500">
                <a:hlinkClick r:id="rId2"/>
              </a:rPr>
              <a:t>https://www.researchgate.net/publication/225792142_Declarative_workflows_Balancing_between_flexibility_and_support</a:t>
            </a:r>
            <a:r>
              <a:rPr lang="en-IN" sz="1500"/>
              <a:t> -&gt; Declarative workflows: Balancing between flexibility and support</a:t>
            </a:r>
            <a:br>
              <a:rPr lang="en-IN" sz="1500"/>
            </a:br>
            <a:endParaRPr lang="en-IN" sz="1500"/>
          </a:p>
          <a:p>
            <a:r>
              <a:rPr lang="en-IN" sz="1500"/>
              <a:t>https://ieeexplore.ieee.org/stamp/stamp.jsp?tp=&amp;arnumber=5949297 -&gt;User-Guided Discovery of Declarative Process Models</a:t>
            </a:r>
            <a:br>
              <a:rPr lang="en-IN" sz="1500"/>
            </a:br>
            <a:endParaRPr lang="en-IN" sz="1500"/>
          </a:p>
          <a:p>
            <a:r>
              <a:rPr lang="en-IN" sz="1500"/>
              <a:t>https://link.springer.com/chapter/10.1007/978-3-642-32885-5_6 -&gt; Aligning Event Logs and Declarative Process Models for Conformance Checking</a:t>
            </a:r>
            <a:br>
              <a:rPr lang="en-IN" sz="1500"/>
            </a:br>
            <a:endParaRPr lang="en-IN" sz="1500"/>
          </a:p>
          <a:p>
            <a:r>
              <a:rPr lang="en-IN" sz="1500"/>
              <a:t>https://link.springer.com/chapter/10.1007/978-3-540-85758-7_24 -&gt; Efficient Compliance Checking Using BPMN-Q and Temporal Logic, page 326</a:t>
            </a:r>
          </a:p>
        </p:txBody>
      </p:sp>
    </p:spTree>
    <p:extLst>
      <p:ext uri="{BB962C8B-B14F-4D97-AF65-F5344CB8AC3E}">
        <p14:creationId xmlns:p14="http://schemas.microsoft.com/office/powerpoint/2010/main" val="313500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FCE78-69AD-C743-A5E0-CEEC955C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Summary of the papers read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3796-151C-514B-84B8-ED92901E8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8297" y="2396345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rgbClr val="FEFFFF"/>
                </a:solidFill>
              </a:rPr>
              <a:t>There is something called as </a:t>
            </a:r>
            <a:r>
              <a:rPr lang="en-IN" sz="1700" dirty="0">
                <a:solidFill>
                  <a:srgbClr val="FEFFFF"/>
                </a:solidFill>
              </a:rPr>
              <a:t>the DECLARE templates that characterise the language and highlight different features which are worth being specified in a process model. </a:t>
            </a:r>
          </a:p>
          <a:p>
            <a:r>
              <a:rPr lang="en-IN" sz="1700" dirty="0">
                <a:solidFill>
                  <a:srgbClr val="FEFFFF"/>
                </a:solidFill>
              </a:rPr>
              <a:t>The templates are classified according to four groups: existence, relation, negative relation and choice.</a:t>
            </a:r>
          </a:p>
          <a:p>
            <a:r>
              <a:rPr lang="en-IN" sz="1700" dirty="0">
                <a:solidFill>
                  <a:srgbClr val="FEFFFF"/>
                </a:solidFill>
              </a:rPr>
              <a:t>Prom uses the Declare Maps Miner plugin to generate from scratch a set of Declare constraints representing the actual behaviour of a process as recorded in an event log.</a:t>
            </a:r>
          </a:p>
          <a:p>
            <a:r>
              <a:rPr lang="en-IN" sz="1700" dirty="0">
                <a:solidFill>
                  <a:srgbClr val="FEFFFF"/>
                </a:solidFill>
              </a:rPr>
              <a:t>The Declare </a:t>
            </a:r>
            <a:r>
              <a:rPr lang="en-IN" sz="1700" dirty="0" err="1">
                <a:solidFill>
                  <a:srgbClr val="FEFFFF"/>
                </a:solidFill>
              </a:rPr>
              <a:t>Replayer</a:t>
            </a:r>
            <a:r>
              <a:rPr lang="en-IN" sz="1700" dirty="0">
                <a:solidFill>
                  <a:srgbClr val="FEFFFF"/>
                </a:solidFill>
              </a:rPr>
              <a:t> and the Declare </a:t>
            </a:r>
            <a:r>
              <a:rPr lang="en-IN" sz="1700" dirty="0" err="1">
                <a:solidFill>
                  <a:srgbClr val="FEFFFF"/>
                </a:solidFill>
              </a:rPr>
              <a:t>Diagnoser</a:t>
            </a:r>
            <a:r>
              <a:rPr lang="en-IN" sz="1700" dirty="0">
                <a:solidFill>
                  <a:srgbClr val="FEFFFF"/>
                </a:solidFill>
              </a:rPr>
              <a:t> (Declare Checker package) can be used to check the conformance of the actual behaviour of a process as recorded in an event log with respect to a reference Declare model.</a:t>
            </a:r>
          </a:p>
          <a:p>
            <a:r>
              <a:rPr lang="en-IN" sz="1700" dirty="0">
                <a:solidFill>
                  <a:srgbClr val="FEFFFF"/>
                </a:solidFill>
              </a:rPr>
              <a:t>There is another approach to specify the constraints which is BPMN-Q. It is used to query business process models by matching a process graph to a query graph.</a:t>
            </a:r>
          </a:p>
          <a:p>
            <a:endParaRPr lang="en-IN" sz="1700" dirty="0">
              <a:solidFill>
                <a:srgbClr val="FEFFFF"/>
              </a:solidFill>
            </a:endParaRPr>
          </a:p>
          <a:p>
            <a:endParaRPr lang="en-IN" sz="1700" dirty="0">
              <a:solidFill>
                <a:srgbClr val="FEFFFF"/>
              </a:solidFill>
            </a:endParaRPr>
          </a:p>
          <a:p>
            <a:endParaRPr lang="en-IN" sz="1700" dirty="0">
              <a:solidFill>
                <a:srgbClr val="FEFFFF"/>
              </a:solidFill>
            </a:endParaRPr>
          </a:p>
          <a:p>
            <a:endParaRPr lang="en-US" sz="17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68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90D6D-BA66-6645-95C6-AEFFE1C82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A1E244-BF36-4E4C-BABD-DACB72401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46" y="4076899"/>
            <a:ext cx="12127254" cy="24159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37D550-A1DE-E44F-89B7-1766FC24C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049" y="0"/>
            <a:ext cx="6017683" cy="408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4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4E66C-3335-9F4A-9B5D-2BD40BDF9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US" sz="4300"/>
              <a:t>Possible implementation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2725F33-435F-480E-996D-205671CDC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60" y="73152"/>
            <a:ext cx="1178966" cy="232963"/>
            <a:chOff x="594360" y="73152"/>
            <a:chExt cx="1178966" cy="232963"/>
          </a:xfrm>
        </p:grpSpPr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07687CC5-056E-447F-A348-E9196E738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4B7194FF-E2A4-49A6-A54A-A0B6A1AC2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7ED6E1D0-56BF-487D-9BD1-5D8FD7938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AD27C1B6-91C6-4DFC-99E9-F0B83DC5D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B4A16B45-8536-4A38-B36E-A26F7ACED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F64F5F52-7BB7-4B43-BB5B-67DB66689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789C00E1-E374-485E-A40E-BCF0E6C8A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9AEDDA19-1BE9-4BD1-A087-110713905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9BF3970B-5A82-4527-AB38-536DF5FCF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B0A9D7D8-F150-43E1-83AD-CE553B3BD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5F94325E-CD9B-4404-A2CF-D130B5387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7E5DF248-D56C-4D96-920E-D1FC7FDDA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C0B1AD48-9001-4AEF-AA30-56CAEC2B7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4864399F-6339-4CD7-A92C-52BA2D57A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BA4AC9BF-79DA-4D77-8227-BC5CC7563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4310BC6-6BB6-49A0-88BA-4302E8E4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4840B5CD-1F12-405E-89D3-92A9D1738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AD8181A7-FF60-4734-B51C-E622917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BF5BAC90-7E94-452F-B85C-17EB7C24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7DABFDCB-F31D-4192-A6C4-9841F0E4E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33B1BF-2BE2-45C8-A8C7-3AC8A47173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098447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676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293361-111E-427D-8E5B-256944AC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753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68ED8-473D-2C4C-A5C4-22469BC56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4807" y="687479"/>
            <a:ext cx="5120640" cy="1574874"/>
          </a:xfrm>
        </p:spPr>
        <p:txBody>
          <a:bodyPr anchor="b">
            <a:normAutofit/>
          </a:bodyPr>
          <a:lstStyle/>
          <a:p>
            <a:r>
              <a:rPr lang="en-US" sz="4000"/>
              <a:t>Code status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3DC97D1-AD47-4789-83ED-3F3C05ED7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64808" y="73152"/>
            <a:ext cx="1178966" cy="232963"/>
            <a:chOff x="7763256" y="73152"/>
            <a:chExt cx="1178966" cy="232963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710AFA08-938C-4011-AEB0-CFF0C3711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47D4E191-A3A3-4635-B623-F09E1D0D7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C63613E4-7018-4844-98F1-13EF5AB5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418003B0-D86D-4D1A-8FDF-40C643E3C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3A14D560-EDEA-4626-87AB-EF61F303F1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5345520E-889A-455A-878F-A0125D11E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CDDD0E86-DA66-4508-A2E6-CE9A79230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EC4B3CE8-B1DB-43F4-9BAB-20C88DD89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13B9B580-56AC-4D11-B163-94A780C5E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7FBA6C20-8F12-46AB-B784-5638E204B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837CA5B4-5749-46EB-A6AF-B3463743E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9E9F4FBF-29D9-4F1D-82EE-3DFF06409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BC3FA483-9BED-447C-9142-2ABD5202F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33D5EA68-60B6-4222-8230-8D9F46F80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247D6DC2-105F-4B02-9BFC-A957CD417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7C7A357B-DD86-4C4E-B97A-B2340C513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9B26E8C-D18A-4418-A82D-CE84CDEB7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CA22098D-26F7-4B67-A393-9558DB83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D71D2748-601C-4AF2-B113-0776DD776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85E0831A-F43D-48A5-B702-102CCC270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Robot Outline">
            <a:extLst>
              <a:ext uri="{FF2B5EF4-FFF2-40B4-BE49-F238E27FC236}">
                <a16:creationId xmlns:a16="http://schemas.microsoft.com/office/drawing/2014/main" id="{A769D123-DF8D-4697-9007-032E7B71E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050" y="657415"/>
            <a:ext cx="5360289" cy="53602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CFCA2-3D62-984D-81CC-6B1759FC0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807" y="3176337"/>
            <a:ext cx="5120640" cy="2922711"/>
          </a:xfrm>
        </p:spPr>
        <p:txBody>
          <a:bodyPr anchor="t">
            <a:normAutofit/>
          </a:bodyPr>
          <a:lstStyle/>
          <a:p>
            <a:r>
              <a:rPr lang="en-US" sz="1800" dirty="0"/>
              <a:t>Explored the mining algorithms and their visualizations.</a:t>
            </a:r>
          </a:p>
          <a:p>
            <a:r>
              <a:rPr lang="en-US" sz="1800" dirty="0"/>
              <a:t>Also checked for performance analysis available in PM4PY.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0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6C17-C214-0544-B1C7-C50A11D8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6447-93A0-8840-8E24-098A6DBF7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40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425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Joint Master Thesis - Modelling of production expertise to extend the data-driven analysis of process models </vt:lpstr>
      <vt:lpstr>Declarative process mining</vt:lpstr>
      <vt:lpstr>Summary of the papers read</vt:lpstr>
      <vt:lpstr>Declare</vt:lpstr>
      <vt:lpstr>Possible implementation</vt:lpstr>
      <vt:lpstr>Code status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Master Thesis - Modelling of production expertise to extend the data-driven analysis of process models </dc:title>
  <dc:creator>Deepak Sateesh</dc:creator>
  <cp:lastModifiedBy>Deepak Sateesh</cp:lastModifiedBy>
  <cp:revision>2</cp:revision>
  <dcterms:created xsi:type="dcterms:W3CDTF">2020-10-28T11:40:30Z</dcterms:created>
  <dcterms:modified xsi:type="dcterms:W3CDTF">2020-10-28T11:52:06Z</dcterms:modified>
</cp:coreProperties>
</file>