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58" r:id="rId4"/>
    <p:sldId id="256" r:id="rId5"/>
    <p:sldId id="260" r:id="rId6"/>
    <p:sldId id="262" r:id="rId7"/>
    <p:sldId id="263" r:id="rId8"/>
    <p:sldId id="264"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09"/>
  </p:normalViewPr>
  <p:slideViewPr>
    <p:cSldViewPr snapToGrid="0" snapToObjects="1">
      <p:cViewPr varScale="1">
        <p:scale>
          <a:sx n="76" d="100"/>
          <a:sy n="76" d="100"/>
        </p:scale>
        <p:origin x="216"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3A014-F4D5-404A-80F4-BFE4FA642A3F}"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ACB3A697-B584-4061-92BA-888E7168292C}">
      <dgm:prSet/>
      <dgm:spPr/>
      <dgm:t>
        <a:bodyPr/>
        <a:lstStyle/>
        <a:p>
          <a:r>
            <a:rPr lang="en-US" dirty="0"/>
            <a:t>Currently there is no research as to including the expert’s knowledge to the actual process model. However, anomaly detection on PAIS is being done using prom tools.</a:t>
          </a:r>
        </a:p>
      </dgm:t>
    </dgm:pt>
    <dgm:pt modelId="{5F1E47CD-FB8E-4657-B011-D8A93B8386D5}" type="parTrans" cxnId="{AD02E34E-1D68-4073-9964-3185AB11E1AB}">
      <dgm:prSet/>
      <dgm:spPr/>
      <dgm:t>
        <a:bodyPr/>
        <a:lstStyle/>
        <a:p>
          <a:endParaRPr lang="en-US"/>
        </a:p>
      </dgm:t>
    </dgm:pt>
    <dgm:pt modelId="{7A1EC63A-65EB-495C-A355-8A4925C6DB76}" type="sibTrans" cxnId="{AD02E34E-1D68-4073-9964-3185AB11E1AB}">
      <dgm:prSet/>
      <dgm:spPr/>
      <dgm:t>
        <a:bodyPr/>
        <a:lstStyle/>
        <a:p>
          <a:endParaRPr lang="en-US"/>
        </a:p>
      </dgm:t>
    </dgm:pt>
    <dgm:pt modelId="{14674482-A7FE-44B2-BA4D-F1B62DDE31D0}">
      <dgm:prSet/>
      <dgm:spPr/>
      <dgm:t>
        <a:bodyPr/>
        <a:lstStyle/>
        <a:p>
          <a:r>
            <a:rPr lang="en-US"/>
            <a:t>No research on identifying the weakness in process model as we do. However certain parts like conformance checking and deviation detection can be used to identify the entries which violates certain parameters either set by the expert or from the previous runs itself. </a:t>
          </a:r>
        </a:p>
      </dgm:t>
    </dgm:pt>
    <dgm:pt modelId="{DFECCCBF-9689-4621-824B-68986FA74E26}" type="parTrans" cxnId="{97525E2D-AFD9-4D89-B1F3-2344BAA18354}">
      <dgm:prSet/>
      <dgm:spPr/>
      <dgm:t>
        <a:bodyPr/>
        <a:lstStyle/>
        <a:p>
          <a:endParaRPr lang="en-US"/>
        </a:p>
      </dgm:t>
    </dgm:pt>
    <dgm:pt modelId="{18ECDDDC-4A68-4020-8BFA-668FA003D7AC}" type="sibTrans" cxnId="{97525E2D-AFD9-4D89-B1F3-2344BAA18354}">
      <dgm:prSet/>
      <dgm:spPr/>
      <dgm:t>
        <a:bodyPr/>
        <a:lstStyle/>
        <a:p>
          <a:endParaRPr lang="en-US"/>
        </a:p>
      </dgm:t>
    </dgm:pt>
    <dgm:pt modelId="{6CCFD9E4-C6C4-4B76-87EE-C6651EF03C78}">
      <dgm:prSet/>
      <dgm:spPr/>
      <dgm:t>
        <a:bodyPr/>
        <a:lstStyle/>
        <a:p>
          <a:r>
            <a:rPr lang="en-US"/>
            <a:t>Alternatively, if many logs are available then supervised machine learning algorithms are being used to generate models and check for compliance.</a:t>
          </a:r>
        </a:p>
      </dgm:t>
    </dgm:pt>
    <dgm:pt modelId="{FC1B69C7-7769-4615-9213-89703A8CFED0}" type="parTrans" cxnId="{FB036F06-26F9-42CF-B7D7-0585C74FF23E}">
      <dgm:prSet/>
      <dgm:spPr/>
      <dgm:t>
        <a:bodyPr/>
        <a:lstStyle/>
        <a:p>
          <a:endParaRPr lang="en-US"/>
        </a:p>
      </dgm:t>
    </dgm:pt>
    <dgm:pt modelId="{5BD476EF-0CB8-47BC-B728-2AF674CB4358}" type="sibTrans" cxnId="{FB036F06-26F9-42CF-B7D7-0585C74FF23E}">
      <dgm:prSet/>
      <dgm:spPr/>
      <dgm:t>
        <a:bodyPr/>
        <a:lstStyle/>
        <a:p>
          <a:endParaRPr lang="en-US"/>
        </a:p>
      </dgm:t>
    </dgm:pt>
    <dgm:pt modelId="{6A228912-B0C4-1242-96DD-5AB23E375E05}" type="pres">
      <dgm:prSet presAssocID="{2BA3A014-F4D5-404A-80F4-BFE4FA642A3F}" presName="linear" presStyleCnt="0">
        <dgm:presLayoutVars>
          <dgm:animLvl val="lvl"/>
          <dgm:resizeHandles val="exact"/>
        </dgm:presLayoutVars>
      </dgm:prSet>
      <dgm:spPr/>
    </dgm:pt>
    <dgm:pt modelId="{0D6EB22B-7027-4E46-8125-72CB3AAACE3C}" type="pres">
      <dgm:prSet presAssocID="{ACB3A697-B584-4061-92BA-888E7168292C}" presName="parentText" presStyleLbl="node1" presStyleIdx="0" presStyleCnt="3">
        <dgm:presLayoutVars>
          <dgm:chMax val="0"/>
          <dgm:bulletEnabled val="1"/>
        </dgm:presLayoutVars>
      </dgm:prSet>
      <dgm:spPr/>
    </dgm:pt>
    <dgm:pt modelId="{BCD28627-C6CF-0B41-85CF-9112E2FDFFBF}" type="pres">
      <dgm:prSet presAssocID="{7A1EC63A-65EB-495C-A355-8A4925C6DB76}" presName="spacer" presStyleCnt="0"/>
      <dgm:spPr/>
    </dgm:pt>
    <dgm:pt modelId="{BDAD9259-8CC7-A04E-A026-643158DAFAD1}" type="pres">
      <dgm:prSet presAssocID="{14674482-A7FE-44B2-BA4D-F1B62DDE31D0}" presName="parentText" presStyleLbl="node1" presStyleIdx="1" presStyleCnt="3">
        <dgm:presLayoutVars>
          <dgm:chMax val="0"/>
          <dgm:bulletEnabled val="1"/>
        </dgm:presLayoutVars>
      </dgm:prSet>
      <dgm:spPr/>
    </dgm:pt>
    <dgm:pt modelId="{1DB31A06-3B87-2D41-8B17-CD525893716B}" type="pres">
      <dgm:prSet presAssocID="{18ECDDDC-4A68-4020-8BFA-668FA003D7AC}" presName="spacer" presStyleCnt="0"/>
      <dgm:spPr/>
    </dgm:pt>
    <dgm:pt modelId="{A4BB9E86-CC9B-304C-BD53-08801BCD5DE0}" type="pres">
      <dgm:prSet presAssocID="{6CCFD9E4-C6C4-4B76-87EE-C6651EF03C78}" presName="parentText" presStyleLbl="node1" presStyleIdx="2" presStyleCnt="3">
        <dgm:presLayoutVars>
          <dgm:chMax val="0"/>
          <dgm:bulletEnabled val="1"/>
        </dgm:presLayoutVars>
      </dgm:prSet>
      <dgm:spPr/>
    </dgm:pt>
  </dgm:ptLst>
  <dgm:cxnLst>
    <dgm:cxn modelId="{FB036F06-26F9-42CF-B7D7-0585C74FF23E}" srcId="{2BA3A014-F4D5-404A-80F4-BFE4FA642A3F}" destId="{6CCFD9E4-C6C4-4B76-87EE-C6651EF03C78}" srcOrd="2" destOrd="0" parTransId="{FC1B69C7-7769-4615-9213-89703A8CFED0}" sibTransId="{5BD476EF-0CB8-47BC-B728-2AF674CB4358}"/>
    <dgm:cxn modelId="{B4C28419-B5B9-8A42-BDC7-FB005CDA11E1}" type="presOf" srcId="{14674482-A7FE-44B2-BA4D-F1B62DDE31D0}" destId="{BDAD9259-8CC7-A04E-A026-643158DAFAD1}" srcOrd="0" destOrd="0" presId="urn:microsoft.com/office/officeart/2005/8/layout/vList2"/>
    <dgm:cxn modelId="{82F2221E-AE4E-0A4C-9F1F-324E69AE9EC4}" type="presOf" srcId="{2BA3A014-F4D5-404A-80F4-BFE4FA642A3F}" destId="{6A228912-B0C4-1242-96DD-5AB23E375E05}" srcOrd="0" destOrd="0" presId="urn:microsoft.com/office/officeart/2005/8/layout/vList2"/>
    <dgm:cxn modelId="{97525E2D-AFD9-4D89-B1F3-2344BAA18354}" srcId="{2BA3A014-F4D5-404A-80F4-BFE4FA642A3F}" destId="{14674482-A7FE-44B2-BA4D-F1B62DDE31D0}" srcOrd="1" destOrd="0" parTransId="{DFECCCBF-9689-4621-824B-68986FA74E26}" sibTransId="{18ECDDDC-4A68-4020-8BFA-668FA003D7AC}"/>
    <dgm:cxn modelId="{AD02E34E-1D68-4073-9964-3185AB11E1AB}" srcId="{2BA3A014-F4D5-404A-80F4-BFE4FA642A3F}" destId="{ACB3A697-B584-4061-92BA-888E7168292C}" srcOrd="0" destOrd="0" parTransId="{5F1E47CD-FB8E-4657-B011-D8A93B8386D5}" sibTransId="{7A1EC63A-65EB-495C-A355-8A4925C6DB76}"/>
    <dgm:cxn modelId="{7F5EF789-5657-5149-BD27-9E0297D8BF6E}" type="presOf" srcId="{6CCFD9E4-C6C4-4B76-87EE-C6651EF03C78}" destId="{A4BB9E86-CC9B-304C-BD53-08801BCD5DE0}" srcOrd="0" destOrd="0" presId="urn:microsoft.com/office/officeart/2005/8/layout/vList2"/>
    <dgm:cxn modelId="{581A97B2-0EC6-6147-A007-92122ECCF412}" type="presOf" srcId="{ACB3A697-B584-4061-92BA-888E7168292C}" destId="{0D6EB22B-7027-4E46-8125-72CB3AAACE3C}" srcOrd="0" destOrd="0" presId="urn:microsoft.com/office/officeart/2005/8/layout/vList2"/>
    <dgm:cxn modelId="{58913CCD-65EA-0342-BB0E-1E9CAC9B4E78}" type="presParOf" srcId="{6A228912-B0C4-1242-96DD-5AB23E375E05}" destId="{0D6EB22B-7027-4E46-8125-72CB3AAACE3C}" srcOrd="0" destOrd="0" presId="urn:microsoft.com/office/officeart/2005/8/layout/vList2"/>
    <dgm:cxn modelId="{FA0DF173-4B03-2548-8AA6-916E6E0011E5}" type="presParOf" srcId="{6A228912-B0C4-1242-96DD-5AB23E375E05}" destId="{BCD28627-C6CF-0B41-85CF-9112E2FDFFBF}" srcOrd="1" destOrd="0" presId="urn:microsoft.com/office/officeart/2005/8/layout/vList2"/>
    <dgm:cxn modelId="{9A9A6467-04CA-B041-B131-E8E1CF4AF2A7}" type="presParOf" srcId="{6A228912-B0C4-1242-96DD-5AB23E375E05}" destId="{BDAD9259-8CC7-A04E-A026-643158DAFAD1}" srcOrd="2" destOrd="0" presId="urn:microsoft.com/office/officeart/2005/8/layout/vList2"/>
    <dgm:cxn modelId="{28799062-1284-0649-9CA2-EF7153F27AAC}" type="presParOf" srcId="{6A228912-B0C4-1242-96DD-5AB23E375E05}" destId="{1DB31A06-3B87-2D41-8B17-CD525893716B}" srcOrd="3" destOrd="0" presId="urn:microsoft.com/office/officeart/2005/8/layout/vList2"/>
    <dgm:cxn modelId="{398F9085-3F2B-5648-8461-636701C450D7}" type="presParOf" srcId="{6A228912-B0C4-1242-96DD-5AB23E375E05}" destId="{A4BB9E86-CC9B-304C-BD53-08801BCD5D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307DFC-6AA2-4C88-992E-57923A6EC5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1F1D3BD-BF7F-4E6B-9058-752CFA5E64AB}">
      <dgm:prSet/>
      <dgm:spPr/>
      <dgm:t>
        <a:bodyPr/>
        <a:lstStyle/>
        <a:p>
          <a:r>
            <a:rPr lang="en-US"/>
            <a:t>Even though certain methods are used to find the performance and violations there is no framework which identifies potential weakness or anomalies.</a:t>
          </a:r>
        </a:p>
      </dgm:t>
    </dgm:pt>
    <dgm:pt modelId="{49F00CCE-4549-4C14-839D-833FDB78F3C7}" type="parTrans" cxnId="{A8D948C2-23CF-4883-BEFE-2F0423B10065}">
      <dgm:prSet/>
      <dgm:spPr/>
      <dgm:t>
        <a:bodyPr/>
        <a:lstStyle/>
        <a:p>
          <a:endParaRPr lang="en-US"/>
        </a:p>
      </dgm:t>
    </dgm:pt>
    <dgm:pt modelId="{58BCD2A6-75CA-428F-908B-097EBC238854}" type="sibTrans" cxnId="{A8D948C2-23CF-4883-BEFE-2F0423B10065}">
      <dgm:prSet/>
      <dgm:spPr/>
      <dgm:t>
        <a:bodyPr/>
        <a:lstStyle/>
        <a:p>
          <a:endParaRPr lang="en-US"/>
        </a:p>
      </dgm:t>
    </dgm:pt>
    <dgm:pt modelId="{188951B7-B1A0-4ACD-A144-FA906A3DD76A}">
      <dgm:prSet/>
      <dgm:spPr/>
      <dgm:t>
        <a:bodyPr/>
        <a:lstStyle/>
        <a:p>
          <a:r>
            <a:rPr lang="en-US" dirty="0"/>
            <a:t>Also, expert’s knowledge is considered here to identify certain types of weakness in the process.</a:t>
          </a:r>
        </a:p>
      </dgm:t>
    </dgm:pt>
    <dgm:pt modelId="{0D96750E-0D1D-4BAF-821D-806BD3D21B43}" type="parTrans" cxnId="{9806FEEE-70FE-43F3-9402-1097A3084F27}">
      <dgm:prSet/>
      <dgm:spPr/>
      <dgm:t>
        <a:bodyPr/>
        <a:lstStyle/>
        <a:p>
          <a:endParaRPr lang="en-US"/>
        </a:p>
      </dgm:t>
    </dgm:pt>
    <dgm:pt modelId="{443D4E45-3882-4293-B9F3-B67BE00B1F6F}" type="sibTrans" cxnId="{9806FEEE-70FE-43F3-9402-1097A3084F27}">
      <dgm:prSet/>
      <dgm:spPr/>
      <dgm:t>
        <a:bodyPr/>
        <a:lstStyle/>
        <a:p>
          <a:endParaRPr lang="en-US"/>
        </a:p>
      </dgm:t>
    </dgm:pt>
    <dgm:pt modelId="{5D95646D-C38C-B14B-A95D-2DD4E69341B2}">
      <dgm:prSet/>
      <dgm:spPr/>
      <dgm:t>
        <a:bodyPr/>
        <a:lstStyle/>
        <a:p>
          <a:r>
            <a:rPr lang="en-GB" dirty="0"/>
            <a:t>Our process only uses a single event log and some expert input in simple structures unlike other methods that use log and a model for conformance checking.</a:t>
          </a:r>
        </a:p>
      </dgm:t>
    </dgm:pt>
    <dgm:pt modelId="{6984D766-B151-DD4B-A031-19289884F379}" type="parTrans" cxnId="{ED727D9F-0F53-554C-8A11-C4FDEEB6883B}">
      <dgm:prSet/>
      <dgm:spPr/>
      <dgm:t>
        <a:bodyPr/>
        <a:lstStyle/>
        <a:p>
          <a:endParaRPr lang="en-GB"/>
        </a:p>
      </dgm:t>
    </dgm:pt>
    <dgm:pt modelId="{D0B572B3-9A77-4749-8F38-4C70D40D3CDC}" type="sibTrans" cxnId="{ED727D9F-0F53-554C-8A11-C4FDEEB6883B}">
      <dgm:prSet/>
      <dgm:spPr/>
      <dgm:t>
        <a:bodyPr/>
        <a:lstStyle/>
        <a:p>
          <a:endParaRPr lang="en-GB"/>
        </a:p>
      </dgm:t>
    </dgm:pt>
    <dgm:pt modelId="{1D8C3282-04F1-1141-A763-C69CEA4A0042}" type="pres">
      <dgm:prSet presAssocID="{13307DFC-6AA2-4C88-992E-57923A6EC539}" presName="linear" presStyleCnt="0">
        <dgm:presLayoutVars>
          <dgm:animLvl val="lvl"/>
          <dgm:resizeHandles val="exact"/>
        </dgm:presLayoutVars>
      </dgm:prSet>
      <dgm:spPr/>
    </dgm:pt>
    <dgm:pt modelId="{67BFA337-2C02-8546-B2D5-BCAEAFCCEF77}" type="pres">
      <dgm:prSet presAssocID="{01F1D3BD-BF7F-4E6B-9058-752CFA5E64AB}" presName="parentText" presStyleLbl="node1" presStyleIdx="0" presStyleCnt="3">
        <dgm:presLayoutVars>
          <dgm:chMax val="0"/>
          <dgm:bulletEnabled val="1"/>
        </dgm:presLayoutVars>
      </dgm:prSet>
      <dgm:spPr/>
    </dgm:pt>
    <dgm:pt modelId="{BAF7C18C-6D67-2245-B32C-494E089A0C24}" type="pres">
      <dgm:prSet presAssocID="{58BCD2A6-75CA-428F-908B-097EBC238854}" presName="spacer" presStyleCnt="0"/>
      <dgm:spPr/>
    </dgm:pt>
    <dgm:pt modelId="{9C5DF77C-481A-EC4A-8A63-7947F0CCFF20}" type="pres">
      <dgm:prSet presAssocID="{188951B7-B1A0-4ACD-A144-FA906A3DD76A}" presName="parentText" presStyleLbl="node1" presStyleIdx="1" presStyleCnt="3">
        <dgm:presLayoutVars>
          <dgm:chMax val="0"/>
          <dgm:bulletEnabled val="1"/>
        </dgm:presLayoutVars>
      </dgm:prSet>
      <dgm:spPr/>
    </dgm:pt>
    <dgm:pt modelId="{88C45E85-1EDD-7140-AB79-975A7F824CC0}" type="pres">
      <dgm:prSet presAssocID="{443D4E45-3882-4293-B9F3-B67BE00B1F6F}" presName="spacer" presStyleCnt="0"/>
      <dgm:spPr/>
    </dgm:pt>
    <dgm:pt modelId="{2A69E5A4-3ABE-914D-942F-4B6871F20464}" type="pres">
      <dgm:prSet presAssocID="{5D95646D-C38C-B14B-A95D-2DD4E69341B2}" presName="parentText" presStyleLbl="node1" presStyleIdx="2" presStyleCnt="3">
        <dgm:presLayoutVars>
          <dgm:chMax val="0"/>
          <dgm:bulletEnabled val="1"/>
        </dgm:presLayoutVars>
      </dgm:prSet>
      <dgm:spPr/>
    </dgm:pt>
  </dgm:ptLst>
  <dgm:cxnLst>
    <dgm:cxn modelId="{F89D3340-1067-5043-869D-F96A4FE5FBF3}" type="presOf" srcId="{13307DFC-6AA2-4C88-992E-57923A6EC539}" destId="{1D8C3282-04F1-1141-A763-C69CEA4A0042}" srcOrd="0" destOrd="0" presId="urn:microsoft.com/office/officeart/2005/8/layout/vList2"/>
    <dgm:cxn modelId="{8645C392-3CEA-5947-84E6-F752C1F7E0BD}" type="presOf" srcId="{5D95646D-C38C-B14B-A95D-2DD4E69341B2}" destId="{2A69E5A4-3ABE-914D-942F-4B6871F20464}" srcOrd="0" destOrd="0" presId="urn:microsoft.com/office/officeart/2005/8/layout/vList2"/>
    <dgm:cxn modelId="{ED727D9F-0F53-554C-8A11-C4FDEEB6883B}" srcId="{13307DFC-6AA2-4C88-992E-57923A6EC539}" destId="{5D95646D-C38C-B14B-A95D-2DD4E69341B2}" srcOrd="2" destOrd="0" parTransId="{6984D766-B151-DD4B-A031-19289884F379}" sibTransId="{D0B572B3-9A77-4749-8F38-4C70D40D3CDC}"/>
    <dgm:cxn modelId="{A8D948C2-23CF-4883-BEFE-2F0423B10065}" srcId="{13307DFC-6AA2-4C88-992E-57923A6EC539}" destId="{01F1D3BD-BF7F-4E6B-9058-752CFA5E64AB}" srcOrd="0" destOrd="0" parTransId="{49F00CCE-4549-4C14-839D-833FDB78F3C7}" sibTransId="{58BCD2A6-75CA-428F-908B-097EBC238854}"/>
    <dgm:cxn modelId="{F11375E3-1501-A24F-931F-B533F3B922EA}" type="presOf" srcId="{01F1D3BD-BF7F-4E6B-9058-752CFA5E64AB}" destId="{67BFA337-2C02-8546-B2D5-BCAEAFCCEF77}" srcOrd="0" destOrd="0" presId="urn:microsoft.com/office/officeart/2005/8/layout/vList2"/>
    <dgm:cxn modelId="{186DE4EB-803C-9B44-B490-068F5C61811A}" type="presOf" srcId="{188951B7-B1A0-4ACD-A144-FA906A3DD76A}" destId="{9C5DF77C-481A-EC4A-8A63-7947F0CCFF20}" srcOrd="0" destOrd="0" presId="urn:microsoft.com/office/officeart/2005/8/layout/vList2"/>
    <dgm:cxn modelId="{9806FEEE-70FE-43F3-9402-1097A3084F27}" srcId="{13307DFC-6AA2-4C88-992E-57923A6EC539}" destId="{188951B7-B1A0-4ACD-A144-FA906A3DD76A}" srcOrd="1" destOrd="0" parTransId="{0D96750E-0D1D-4BAF-821D-806BD3D21B43}" sibTransId="{443D4E45-3882-4293-B9F3-B67BE00B1F6F}"/>
    <dgm:cxn modelId="{0AE6D6FB-662C-FF47-993F-F73B6ED34F03}" type="presParOf" srcId="{1D8C3282-04F1-1141-A763-C69CEA4A0042}" destId="{67BFA337-2C02-8546-B2D5-BCAEAFCCEF77}" srcOrd="0" destOrd="0" presId="urn:microsoft.com/office/officeart/2005/8/layout/vList2"/>
    <dgm:cxn modelId="{4258456E-7261-4E4E-97C2-E468EDA0B8AC}" type="presParOf" srcId="{1D8C3282-04F1-1141-A763-C69CEA4A0042}" destId="{BAF7C18C-6D67-2245-B32C-494E089A0C24}" srcOrd="1" destOrd="0" presId="urn:microsoft.com/office/officeart/2005/8/layout/vList2"/>
    <dgm:cxn modelId="{3679F0AF-562A-0D4F-9E74-504E79206BE0}" type="presParOf" srcId="{1D8C3282-04F1-1141-A763-C69CEA4A0042}" destId="{9C5DF77C-481A-EC4A-8A63-7947F0CCFF20}" srcOrd="2" destOrd="0" presId="urn:microsoft.com/office/officeart/2005/8/layout/vList2"/>
    <dgm:cxn modelId="{5B98AC85-B408-814B-A216-3A3774F7A1C3}" type="presParOf" srcId="{1D8C3282-04F1-1141-A763-C69CEA4A0042}" destId="{88C45E85-1EDD-7140-AB79-975A7F824CC0}" srcOrd="3" destOrd="0" presId="urn:microsoft.com/office/officeart/2005/8/layout/vList2"/>
    <dgm:cxn modelId="{F59EB6E9-059B-114C-9DDE-4A36C50DB8CF}" type="presParOf" srcId="{1D8C3282-04F1-1141-A763-C69CEA4A0042}" destId="{2A69E5A4-3ABE-914D-942F-4B6871F2046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F40DFE-DA07-4C4B-86B0-673FCB7CC8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267AB86-5176-4DA4-BCC3-15BC4934CF61}">
      <dgm:prSet/>
      <dgm:spPr/>
      <dgm:t>
        <a:bodyPr/>
        <a:lstStyle/>
        <a:p>
          <a:r>
            <a:rPr lang="en-US" dirty="0"/>
            <a:t>Missing activities</a:t>
          </a:r>
        </a:p>
      </dgm:t>
    </dgm:pt>
    <dgm:pt modelId="{3B077119-5B0D-4D4A-8E2A-3E8E1569E066}" type="parTrans" cxnId="{B5E7B5A6-775D-44B4-AC7A-684B9B77436F}">
      <dgm:prSet/>
      <dgm:spPr/>
      <dgm:t>
        <a:bodyPr/>
        <a:lstStyle/>
        <a:p>
          <a:endParaRPr lang="en-US"/>
        </a:p>
      </dgm:t>
    </dgm:pt>
    <dgm:pt modelId="{703744E7-C7F7-4F60-A3E3-1E6B3F449D69}" type="sibTrans" cxnId="{B5E7B5A6-775D-44B4-AC7A-684B9B77436F}">
      <dgm:prSet/>
      <dgm:spPr/>
      <dgm:t>
        <a:bodyPr/>
        <a:lstStyle/>
        <a:p>
          <a:endParaRPr lang="en-US"/>
        </a:p>
      </dgm:t>
    </dgm:pt>
    <dgm:pt modelId="{2645894A-696A-4056-AB75-6C1A1A3819FF}">
      <dgm:prSet/>
      <dgm:spPr/>
      <dgm:t>
        <a:bodyPr/>
        <a:lstStyle/>
        <a:p>
          <a:r>
            <a:rPr lang="en-US" dirty="0"/>
            <a:t>Incorrect sequence or patterns</a:t>
          </a:r>
        </a:p>
      </dgm:t>
    </dgm:pt>
    <dgm:pt modelId="{C0005E9A-D680-4829-B6CC-11B177B00803}" type="parTrans" cxnId="{13D42098-29C9-4790-83CB-46540C8B9DC3}">
      <dgm:prSet/>
      <dgm:spPr/>
      <dgm:t>
        <a:bodyPr/>
        <a:lstStyle/>
        <a:p>
          <a:endParaRPr lang="en-US"/>
        </a:p>
      </dgm:t>
    </dgm:pt>
    <dgm:pt modelId="{EA3BBE71-46FC-406B-A7D2-96C0C7D66A4A}" type="sibTrans" cxnId="{13D42098-29C9-4790-83CB-46540C8B9DC3}">
      <dgm:prSet/>
      <dgm:spPr/>
      <dgm:t>
        <a:bodyPr/>
        <a:lstStyle/>
        <a:p>
          <a:endParaRPr lang="en-US"/>
        </a:p>
      </dgm:t>
    </dgm:pt>
    <dgm:pt modelId="{71885495-41B0-4F4A-9E2B-A072D03293AA}">
      <dgm:prSet/>
      <dgm:spPr/>
      <dgm:t>
        <a:bodyPr/>
        <a:lstStyle/>
        <a:p>
          <a:r>
            <a:rPr lang="en-US" dirty="0"/>
            <a:t>Inconsistent throughput time</a:t>
          </a:r>
        </a:p>
      </dgm:t>
    </dgm:pt>
    <dgm:pt modelId="{54E209E6-6BAD-4A36-881E-90A0C5F546CB}" type="parTrans" cxnId="{F23125A5-EC9E-4E3E-A656-CC2EF16A1D57}">
      <dgm:prSet/>
      <dgm:spPr/>
      <dgm:t>
        <a:bodyPr/>
        <a:lstStyle/>
        <a:p>
          <a:endParaRPr lang="en-US"/>
        </a:p>
      </dgm:t>
    </dgm:pt>
    <dgm:pt modelId="{FFAB209D-9D61-4C95-90BE-57160DB71531}" type="sibTrans" cxnId="{F23125A5-EC9E-4E3E-A656-CC2EF16A1D57}">
      <dgm:prSet/>
      <dgm:spPr/>
      <dgm:t>
        <a:bodyPr/>
        <a:lstStyle/>
        <a:p>
          <a:endParaRPr lang="en-US"/>
        </a:p>
      </dgm:t>
    </dgm:pt>
    <dgm:pt modelId="{F8549335-E0BB-4197-A14C-8C2F373B21B4}">
      <dgm:prSet/>
      <dgm:spPr/>
      <dgm:t>
        <a:bodyPr/>
        <a:lstStyle/>
        <a:p>
          <a:r>
            <a:rPr lang="en-US" dirty="0"/>
            <a:t>Incorrect resource</a:t>
          </a:r>
        </a:p>
      </dgm:t>
    </dgm:pt>
    <dgm:pt modelId="{E80D0907-A57F-4690-B1BA-BC5669C3799C}" type="parTrans" cxnId="{A2DF43B8-DD87-4AD4-9B10-2B56FA08F7DB}">
      <dgm:prSet/>
      <dgm:spPr/>
      <dgm:t>
        <a:bodyPr/>
        <a:lstStyle/>
        <a:p>
          <a:endParaRPr lang="en-US"/>
        </a:p>
      </dgm:t>
    </dgm:pt>
    <dgm:pt modelId="{BF8CB422-4A38-4D97-92C9-A821E6BEED80}" type="sibTrans" cxnId="{A2DF43B8-DD87-4AD4-9B10-2B56FA08F7DB}">
      <dgm:prSet/>
      <dgm:spPr/>
      <dgm:t>
        <a:bodyPr/>
        <a:lstStyle/>
        <a:p>
          <a:endParaRPr lang="en-US"/>
        </a:p>
      </dgm:t>
    </dgm:pt>
    <dgm:pt modelId="{2B9B8BBA-183C-4605-BA4A-FA8B968D95B9}">
      <dgm:prSet/>
      <dgm:spPr/>
      <dgm:t>
        <a:bodyPr/>
        <a:lstStyle/>
        <a:p>
          <a:r>
            <a:rPr lang="en-US" dirty="0"/>
            <a:t>Incorrect Duty</a:t>
          </a:r>
        </a:p>
      </dgm:t>
    </dgm:pt>
    <dgm:pt modelId="{3048CB18-FA50-4F6B-9576-2B065E62CE2E}" type="parTrans" cxnId="{C8F78F06-743D-4D7B-9D90-A6B36E02EC6D}">
      <dgm:prSet/>
      <dgm:spPr/>
      <dgm:t>
        <a:bodyPr/>
        <a:lstStyle/>
        <a:p>
          <a:endParaRPr lang="en-US"/>
        </a:p>
      </dgm:t>
    </dgm:pt>
    <dgm:pt modelId="{4E5107D1-9B8C-4BBE-A78A-2E2C91BE68A0}" type="sibTrans" cxnId="{C8F78F06-743D-4D7B-9D90-A6B36E02EC6D}">
      <dgm:prSet/>
      <dgm:spPr/>
      <dgm:t>
        <a:bodyPr/>
        <a:lstStyle/>
        <a:p>
          <a:endParaRPr lang="en-US"/>
        </a:p>
      </dgm:t>
    </dgm:pt>
    <dgm:pt modelId="{32C21476-B1B1-4469-8481-A8FACC5B6EE2}">
      <dgm:prSet/>
      <dgm:spPr/>
      <dgm:t>
        <a:bodyPr/>
        <a:lstStyle/>
        <a:p>
          <a:r>
            <a:rPr lang="en-US" dirty="0"/>
            <a:t>Incorrect</a:t>
          </a:r>
          <a:r>
            <a:rPr lang="en-IN" dirty="0"/>
            <a:t> decision</a:t>
          </a:r>
          <a:endParaRPr lang="en-US" dirty="0"/>
        </a:p>
      </dgm:t>
    </dgm:pt>
    <dgm:pt modelId="{902133A9-026E-4BE8-AC6B-CF14109A57B8}" type="parTrans" cxnId="{80F96E93-5375-44DD-8102-EE14D94AEE7B}">
      <dgm:prSet/>
      <dgm:spPr/>
      <dgm:t>
        <a:bodyPr/>
        <a:lstStyle/>
        <a:p>
          <a:endParaRPr lang="en-US"/>
        </a:p>
      </dgm:t>
    </dgm:pt>
    <dgm:pt modelId="{810F3FD2-7D97-41B5-990B-88900A1F5661}" type="sibTrans" cxnId="{80F96E93-5375-44DD-8102-EE14D94AEE7B}">
      <dgm:prSet/>
      <dgm:spPr/>
      <dgm:t>
        <a:bodyPr/>
        <a:lstStyle/>
        <a:p>
          <a:endParaRPr lang="en-US"/>
        </a:p>
      </dgm:t>
    </dgm:pt>
    <dgm:pt modelId="{A7411303-9BDB-9947-8043-2A760A51B2DD}" type="pres">
      <dgm:prSet presAssocID="{5AF40DFE-DA07-4C4B-86B0-673FCB7CC83C}" presName="linear" presStyleCnt="0">
        <dgm:presLayoutVars>
          <dgm:animLvl val="lvl"/>
          <dgm:resizeHandles val="exact"/>
        </dgm:presLayoutVars>
      </dgm:prSet>
      <dgm:spPr/>
    </dgm:pt>
    <dgm:pt modelId="{61ECE81E-3EB8-474E-9FA1-5165474C75AD}" type="pres">
      <dgm:prSet presAssocID="{A267AB86-5176-4DA4-BCC3-15BC4934CF61}" presName="parentText" presStyleLbl="node1" presStyleIdx="0" presStyleCnt="6">
        <dgm:presLayoutVars>
          <dgm:chMax val="0"/>
          <dgm:bulletEnabled val="1"/>
        </dgm:presLayoutVars>
      </dgm:prSet>
      <dgm:spPr/>
    </dgm:pt>
    <dgm:pt modelId="{5A7E5D06-018C-194C-A776-2ADE8A0D10B6}" type="pres">
      <dgm:prSet presAssocID="{703744E7-C7F7-4F60-A3E3-1E6B3F449D69}" presName="spacer" presStyleCnt="0"/>
      <dgm:spPr/>
    </dgm:pt>
    <dgm:pt modelId="{7F560A4E-1953-BB45-9F22-98FFA75956E7}" type="pres">
      <dgm:prSet presAssocID="{2645894A-696A-4056-AB75-6C1A1A3819FF}" presName="parentText" presStyleLbl="node1" presStyleIdx="1" presStyleCnt="6">
        <dgm:presLayoutVars>
          <dgm:chMax val="0"/>
          <dgm:bulletEnabled val="1"/>
        </dgm:presLayoutVars>
      </dgm:prSet>
      <dgm:spPr/>
    </dgm:pt>
    <dgm:pt modelId="{08224B30-2A32-6644-B1B0-3EE9048D18E7}" type="pres">
      <dgm:prSet presAssocID="{EA3BBE71-46FC-406B-A7D2-96C0C7D66A4A}" presName="spacer" presStyleCnt="0"/>
      <dgm:spPr/>
    </dgm:pt>
    <dgm:pt modelId="{90EA9F2E-3588-334D-BBEA-03922A587797}" type="pres">
      <dgm:prSet presAssocID="{71885495-41B0-4F4A-9E2B-A072D03293AA}" presName="parentText" presStyleLbl="node1" presStyleIdx="2" presStyleCnt="6">
        <dgm:presLayoutVars>
          <dgm:chMax val="0"/>
          <dgm:bulletEnabled val="1"/>
        </dgm:presLayoutVars>
      </dgm:prSet>
      <dgm:spPr/>
    </dgm:pt>
    <dgm:pt modelId="{87EE5AE2-83B1-4049-A0AA-E20B6C7930C2}" type="pres">
      <dgm:prSet presAssocID="{FFAB209D-9D61-4C95-90BE-57160DB71531}" presName="spacer" presStyleCnt="0"/>
      <dgm:spPr/>
    </dgm:pt>
    <dgm:pt modelId="{9E13942F-0357-294F-ACBC-C50126BE2507}" type="pres">
      <dgm:prSet presAssocID="{F8549335-E0BB-4197-A14C-8C2F373B21B4}" presName="parentText" presStyleLbl="node1" presStyleIdx="3" presStyleCnt="6" custLinFactNeighborX="-1802" custLinFactNeighborY="6850">
        <dgm:presLayoutVars>
          <dgm:chMax val="0"/>
          <dgm:bulletEnabled val="1"/>
        </dgm:presLayoutVars>
      </dgm:prSet>
      <dgm:spPr/>
    </dgm:pt>
    <dgm:pt modelId="{827E4E92-5B9D-8146-AFBA-EFEDE8BD9584}" type="pres">
      <dgm:prSet presAssocID="{BF8CB422-4A38-4D97-92C9-A821E6BEED80}" presName="spacer" presStyleCnt="0"/>
      <dgm:spPr/>
    </dgm:pt>
    <dgm:pt modelId="{73DE381D-6EDD-A943-B36E-DC25B7223062}" type="pres">
      <dgm:prSet presAssocID="{2B9B8BBA-183C-4605-BA4A-FA8B968D95B9}" presName="parentText" presStyleLbl="node1" presStyleIdx="4" presStyleCnt="6">
        <dgm:presLayoutVars>
          <dgm:chMax val="0"/>
          <dgm:bulletEnabled val="1"/>
        </dgm:presLayoutVars>
      </dgm:prSet>
      <dgm:spPr/>
    </dgm:pt>
    <dgm:pt modelId="{3307F9E7-873B-F541-B350-EFB8E570270C}" type="pres">
      <dgm:prSet presAssocID="{4E5107D1-9B8C-4BBE-A78A-2E2C91BE68A0}" presName="spacer" presStyleCnt="0"/>
      <dgm:spPr/>
    </dgm:pt>
    <dgm:pt modelId="{2ABC4B14-A554-684C-8912-4AC4C6AE9697}" type="pres">
      <dgm:prSet presAssocID="{32C21476-B1B1-4469-8481-A8FACC5B6EE2}" presName="parentText" presStyleLbl="node1" presStyleIdx="5" presStyleCnt="6">
        <dgm:presLayoutVars>
          <dgm:chMax val="0"/>
          <dgm:bulletEnabled val="1"/>
        </dgm:presLayoutVars>
      </dgm:prSet>
      <dgm:spPr/>
    </dgm:pt>
  </dgm:ptLst>
  <dgm:cxnLst>
    <dgm:cxn modelId="{C8F78F06-743D-4D7B-9D90-A6B36E02EC6D}" srcId="{5AF40DFE-DA07-4C4B-86B0-673FCB7CC83C}" destId="{2B9B8BBA-183C-4605-BA4A-FA8B968D95B9}" srcOrd="4" destOrd="0" parTransId="{3048CB18-FA50-4F6B-9576-2B065E62CE2E}" sibTransId="{4E5107D1-9B8C-4BBE-A78A-2E2C91BE68A0}"/>
    <dgm:cxn modelId="{9F3CF614-BCCA-2C4B-B629-4E28AC67D053}" type="presOf" srcId="{F8549335-E0BB-4197-A14C-8C2F373B21B4}" destId="{9E13942F-0357-294F-ACBC-C50126BE2507}" srcOrd="0" destOrd="0" presId="urn:microsoft.com/office/officeart/2005/8/layout/vList2"/>
    <dgm:cxn modelId="{2CF25C44-14DB-144B-A28C-75F3CD12CEBA}" type="presOf" srcId="{A267AB86-5176-4DA4-BCC3-15BC4934CF61}" destId="{61ECE81E-3EB8-474E-9FA1-5165474C75AD}" srcOrd="0" destOrd="0" presId="urn:microsoft.com/office/officeart/2005/8/layout/vList2"/>
    <dgm:cxn modelId="{0CDC5A58-BA3D-2643-AB64-33EB390742D6}" type="presOf" srcId="{32C21476-B1B1-4469-8481-A8FACC5B6EE2}" destId="{2ABC4B14-A554-684C-8912-4AC4C6AE9697}" srcOrd="0" destOrd="0" presId="urn:microsoft.com/office/officeart/2005/8/layout/vList2"/>
    <dgm:cxn modelId="{80F96E93-5375-44DD-8102-EE14D94AEE7B}" srcId="{5AF40DFE-DA07-4C4B-86B0-673FCB7CC83C}" destId="{32C21476-B1B1-4469-8481-A8FACC5B6EE2}" srcOrd="5" destOrd="0" parTransId="{902133A9-026E-4BE8-AC6B-CF14109A57B8}" sibTransId="{810F3FD2-7D97-41B5-990B-88900A1F5661}"/>
    <dgm:cxn modelId="{13D42098-29C9-4790-83CB-46540C8B9DC3}" srcId="{5AF40DFE-DA07-4C4B-86B0-673FCB7CC83C}" destId="{2645894A-696A-4056-AB75-6C1A1A3819FF}" srcOrd="1" destOrd="0" parTransId="{C0005E9A-D680-4829-B6CC-11B177B00803}" sibTransId="{EA3BBE71-46FC-406B-A7D2-96C0C7D66A4A}"/>
    <dgm:cxn modelId="{F23125A5-EC9E-4E3E-A656-CC2EF16A1D57}" srcId="{5AF40DFE-DA07-4C4B-86B0-673FCB7CC83C}" destId="{71885495-41B0-4F4A-9E2B-A072D03293AA}" srcOrd="2" destOrd="0" parTransId="{54E209E6-6BAD-4A36-881E-90A0C5F546CB}" sibTransId="{FFAB209D-9D61-4C95-90BE-57160DB71531}"/>
    <dgm:cxn modelId="{B5E7B5A6-775D-44B4-AC7A-684B9B77436F}" srcId="{5AF40DFE-DA07-4C4B-86B0-673FCB7CC83C}" destId="{A267AB86-5176-4DA4-BCC3-15BC4934CF61}" srcOrd="0" destOrd="0" parTransId="{3B077119-5B0D-4D4A-8E2A-3E8E1569E066}" sibTransId="{703744E7-C7F7-4F60-A3E3-1E6B3F449D69}"/>
    <dgm:cxn modelId="{64E79FB7-D1A5-3240-8D05-D26ED828FF4D}" type="presOf" srcId="{71885495-41B0-4F4A-9E2B-A072D03293AA}" destId="{90EA9F2E-3588-334D-BBEA-03922A587797}" srcOrd="0" destOrd="0" presId="urn:microsoft.com/office/officeart/2005/8/layout/vList2"/>
    <dgm:cxn modelId="{A2DF43B8-DD87-4AD4-9B10-2B56FA08F7DB}" srcId="{5AF40DFE-DA07-4C4B-86B0-673FCB7CC83C}" destId="{F8549335-E0BB-4197-A14C-8C2F373B21B4}" srcOrd="3" destOrd="0" parTransId="{E80D0907-A57F-4690-B1BA-BC5669C3799C}" sibTransId="{BF8CB422-4A38-4D97-92C9-A821E6BEED80}"/>
    <dgm:cxn modelId="{90FCB2D1-8A83-B244-A723-23F2C8627D20}" type="presOf" srcId="{2B9B8BBA-183C-4605-BA4A-FA8B968D95B9}" destId="{73DE381D-6EDD-A943-B36E-DC25B7223062}" srcOrd="0" destOrd="0" presId="urn:microsoft.com/office/officeart/2005/8/layout/vList2"/>
    <dgm:cxn modelId="{5906CCEB-05C5-1F40-9758-FE3A5E37EE98}" type="presOf" srcId="{2645894A-696A-4056-AB75-6C1A1A3819FF}" destId="{7F560A4E-1953-BB45-9F22-98FFA75956E7}" srcOrd="0" destOrd="0" presId="urn:microsoft.com/office/officeart/2005/8/layout/vList2"/>
    <dgm:cxn modelId="{6BD32AEE-C045-6D42-87B8-FD42F633C0A3}" type="presOf" srcId="{5AF40DFE-DA07-4C4B-86B0-673FCB7CC83C}" destId="{A7411303-9BDB-9947-8043-2A760A51B2DD}" srcOrd="0" destOrd="0" presId="urn:microsoft.com/office/officeart/2005/8/layout/vList2"/>
    <dgm:cxn modelId="{5A81FE9A-0AE9-274D-9E65-DA82291995EB}" type="presParOf" srcId="{A7411303-9BDB-9947-8043-2A760A51B2DD}" destId="{61ECE81E-3EB8-474E-9FA1-5165474C75AD}" srcOrd="0" destOrd="0" presId="urn:microsoft.com/office/officeart/2005/8/layout/vList2"/>
    <dgm:cxn modelId="{2461621C-7CC8-254E-8C02-A06AF3BD8BAB}" type="presParOf" srcId="{A7411303-9BDB-9947-8043-2A760A51B2DD}" destId="{5A7E5D06-018C-194C-A776-2ADE8A0D10B6}" srcOrd="1" destOrd="0" presId="urn:microsoft.com/office/officeart/2005/8/layout/vList2"/>
    <dgm:cxn modelId="{ED8B1230-0446-6644-BA0D-7FF64EB84184}" type="presParOf" srcId="{A7411303-9BDB-9947-8043-2A760A51B2DD}" destId="{7F560A4E-1953-BB45-9F22-98FFA75956E7}" srcOrd="2" destOrd="0" presId="urn:microsoft.com/office/officeart/2005/8/layout/vList2"/>
    <dgm:cxn modelId="{A7939B46-E79A-3940-81DF-197B8F3FCFB5}" type="presParOf" srcId="{A7411303-9BDB-9947-8043-2A760A51B2DD}" destId="{08224B30-2A32-6644-B1B0-3EE9048D18E7}" srcOrd="3" destOrd="0" presId="urn:microsoft.com/office/officeart/2005/8/layout/vList2"/>
    <dgm:cxn modelId="{12C1DDAC-FA39-3E44-A01B-86ADE6D2AA57}" type="presParOf" srcId="{A7411303-9BDB-9947-8043-2A760A51B2DD}" destId="{90EA9F2E-3588-334D-BBEA-03922A587797}" srcOrd="4" destOrd="0" presId="urn:microsoft.com/office/officeart/2005/8/layout/vList2"/>
    <dgm:cxn modelId="{0FF95098-F9F9-D741-BE4A-FE93B3C0A48E}" type="presParOf" srcId="{A7411303-9BDB-9947-8043-2A760A51B2DD}" destId="{87EE5AE2-83B1-4049-A0AA-E20B6C7930C2}" srcOrd="5" destOrd="0" presId="urn:microsoft.com/office/officeart/2005/8/layout/vList2"/>
    <dgm:cxn modelId="{5E5536AE-C69B-074A-835F-B069707DBC35}" type="presParOf" srcId="{A7411303-9BDB-9947-8043-2A760A51B2DD}" destId="{9E13942F-0357-294F-ACBC-C50126BE2507}" srcOrd="6" destOrd="0" presId="urn:microsoft.com/office/officeart/2005/8/layout/vList2"/>
    <dgm:cxn modelId="{56E3E7B1-7EEB-A649-B24C-8019BA4714D6}" type="presParOf" srcId="{A7411303-9BDB-9947-8043-2A760A51B2DD}" destId="{827E4E92-5B9D-8146-AFBA-EFEDE8BD9584}" srcOrd="7" destOrd="0" presId="urn:microsoft.com/office/officeart/2005/8/layout/vList2"/>
    <dgm:cxn modelId="{A8E9EA59-B372-CA4B-A1A2-17B1FD22545D}" type="presParOf" srcId="{A7411303-9BDB-9947-8043-2A760A51B2DD}" destId="{73DE381D-6EDD-A943-B36E-DC25B7223062}" srcOrd="8" destOrd="0" presId="urn:microsoft.com/office/officeart/2005/8/layout/vList2"/>
    <dgm:cxn modelId="{7A486182-F472-1F4E-AAFC-15A9CA98653C}" type="presParOf" srcId="{A7411303-9BDB-9947-8043-2A760A51B2DD}" destId="{3307F9E7-873B-F541-B350-EFB8E570270C}" srcOrd="9" destOrd="0" presId="urn:microsoft.com/office/officeart/2005/8/layout/vList2"/>
    <dgm:cxn modelId="{53642A6A-A6C9-6748-92F6-24FC92D94759}" type="presParOf" srcId="{A7411303-9BDB-9947-8043-2A760A51B2DD}" destId="{2ABC4B14-A554-684C-8912-4AC4C6AE969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EB22B-7027-4E46-8125-72CB3AAACE3C}">
      <dsp:nvSpPr>
        <dsp:cNvPr id="0" name=""/>
        <dsp:cNvSpPr/>
      </dsp:nvSpPr>
      <dsp:spPr>
        <a:xfrm>
          <a:off x="0" y="47123"/>
          <a:ext cx="6586489" cy="11977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Currently there is no research as to including the expert’s knowledge to the actual process model. However, anomaly detection on PAIS is being done using prom tools.</a:t>
          </a:r>
        </a:p>
      </dsp:txBody>
      <dsp:txXfrm>
        <a:off x="58469" y="105592"/>
        <a:ext cx="6469551" cy="1080812"/>
      </dsp:txXfrm>
    </dsp:sp>
    <dsp:sp modelId="{BDAD9259-8CC7-A04E-A026-643158DAFAD1}">
      <dsp:nvSpPr>
        <dsp:cNvPr id="0" name=""/>
        <dsp:cNvSpPr/>
      </dsp:nvSpPr>
      <dsp:spPr>
        <a:xfrm>
          <a:off x="0" y="1293834"/>
          <a:ext cx="6586489" cy="119775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No research on identifying the weakness in process model as we do. However certain parts like conformance checking and deviation detection can be used to identify the entries which violates certain parameters either set by the expert or from the previous runs itself. </a:t>
          </a:r>
        </a:p>
      </dsp:txBody>
      <dsp:txXfrm>
        <a:off x="58469" y="1352303"/>
        <a:ext cx="6469551" cy="1080812"/>
      </dsp:txXfrm>
    </dsp:sp>
    <dsp:sp modelId="{A4BB9E86-CC9B-304C-BD53-08801BCD5DE0}">
      <dsp:nvSpPr>
        <dsp:cNvPr id="0" name=""/>
        <dsp:cNvSpPr/>
      </dsp:nvSpPr>
      <dsp:spPr>
        <a:xfrm>
          <a:off x="0" y="2540544"/>
          <a:ext cx="6586489" cy="119775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Alternatively, if many logs are available then supervised machine learning algorithms are being used to generate models and check for compliance.</a:t>
          </a:r>
        </a:p>
      </dsp:txBody>
      <dsp:txXfrm>
        <a:off x="58469" y="2599013"/>
        <a:ext cx="6469551" cy="1080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FA337-2C02-8546-B2D5-BCAEAFCCEF77}">
      <dsp:nvSpPr>
        <dsp:cNvPr id="0" name=""/>
        <dsp:cNvSpPr/>
      </dsp:nvSpPr>
      <dsp:spPr>
        <a:xfrm>
          <a:off x="0" y="234561"/>
          <a:ext cx="6367912" cy="19269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Even though certain methods are used to find the performance and violations there is no framework which identifies potential weakness or anomalies.</a:t>
          </a:r>
        </a:p>
      </dsp:txBody>
      <dsp:txXfrm>
        <a:off x="94068" y="328629"/>
        <a:ext cx="6179776" cy="1738854"/>
      </dsp:txXfrm>
    </dsp:sp>
    <dsp:sp modelId="{9C5DF77C-481A-EC4A-8A63-7947F0CCFF20}">
      <dsp:nvSpPr>
        <dsp:cNvPr id="0" name=""/>
        <dsp:cNvSpPr/>
      </dsp:nvSpPr>
      <dsp:spPr>
        <a:xfrm>
          <a:off x="0" y="2239311"/>
          <a:ext cx="6367912" cy="192699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Also, expert’s knowledge is considered here to identify certain types of weakness in the process.</a:t>
          </a:r>
        </a:p>
      </dsp:txBody>
      <dsp:txXfrm>
        <a:off x="94068" y="2333379"/>
        <a:ext cx="6179776" cy="1738854"/>
      </dsp:txXfrm>
    </dsp:sp>
    <dsp:sp modelId="{2A69E5A4-3ABE-914D-942F-4B6871F20464}">
      <dsp:nvSpPr>
        <dsp:cNvPr id="0" name=""/>
        <dsp:cNvSpPr/>
      </dsp:nvSpPr>
      <dsp:spPr>
        <a:xfrm>
          <a:off x="0" y="4244061"/>
          <a:ext cx="6367912" cy="19269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Our process only uses a single event log and some expert input in simple structures unlike other methods that use log and a model for conformance checking.</a:t>
          </a:r>
        </a:p>
      </dsp:txBody>
      <dsp:txXfrm>
        <a:off x="94068" y="4338129"/>
        <a:ext cx="6179776" cy="1738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CE81E-3EB8-474E-9FA1-5165474C75AD}">
      <dsp:nvSpPr>
        <dsp:cNvPr id="0" name=""/>
        <dsp:cNvSpPr/>
      </dsp:nvSpPr>
      <dsp:spPr>
        <a:xfrm>
          <a:off x="0" y="14165"/>
          <a:ext cx="6489509"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Missing activities</a:t>
          </a:r>
        </a:p>
      </dsp:txBody>
      <dsp:txXfrm>
        <a:off x="38638" y="52803"/>
        <a:ext cx="6412233" cy="714229"/>
      </dsp:txXfrm>
    </dsp:sp>
    <dsp:sp modelId="{7F560A4E-1953-BB45-9F22-98FFA75956E7}">
      <dsp:nvSpPr>
        <dsp:cNvPr id="0" name=""/>
        <dsp:cNvSpPr/>
      </dsp:nvSpPr>
      <dsp:spPr>
        <a:xfrm>
          <a:off x="0" y="900710"/>
          <a:ext cx="6489509" cy="79150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Incorrect sequence or patterns</a:t>
          </a:r>
        </a:p>
      </dsp:txBody>
      <dsp:txXfrm>
        <a:off x="38638" y="939348"/>
        <a:ext cx="6412233" cy="714229"/>
      </dsp:txXfrm>
    </dsp:sp>
    <dsp:sp modelId="{90EA9F2E-3588-334D-BBEA-03922A587797}">
      <dsp:nvSpPr>
        <dsp:cNvPr id="0" name=""/>
        <dsp:cNvSpPr/>
      </dsp:nvSpPr>
      <dsp:spPr>
        <a:xfrm>
          <a:off x="0" y="1787255"/>
          <a:ext cx="6489509" cy="79150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Inconsistent throughput time</a:t>
          </a:r>
        </a:p>
      </dsp:txBody>
      <dsp:txXfrm>
        <a:off x="38638" y="1825893"/>
        <a:ext cx="6412233" cy="714229"/>
      </dsp:txXfrm>
    </dsp:sp>
    <dsp:sp modelId="{9E13942F-0357-294F-ACBC-C50126BE2507}">
      <dsp:nvSpPr>
        <dsp:cNvPr id="0" name=""/>
        <dsp:cNvSpPr/>
      </dsp:nvSpPr>
      <dsp:spPr>
        <a:xfrm>
          <a:off x="0" y="2680310"/>
          <a:ext cx="6489509" cy="79150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Incorrect resource</a:t>
          </a:r>
        </a:p>
      </dsp:txBody>
      <dsp:txXfrm>
        <a:off x="38638" y="2718948"/>
        <a:ext cx="6412233" cy="714229"/>
      </dsp:txXfrm>
    </dsp:sp>
    <dsp:sp modelId="{73DE381D-6EDD-A943-B36E-DC25B7223062}">
      <dsp:nvSpPr>
        <dsp:cNvPr id="0" name=""/>
        <dsp:cNvSpPr/>
      </dsp:nvSpPr>
      <dsp:spPr>
        <a:xfrm>
          <a:off x="0" y="3560345"/>
          <a:ext cx="6489509" cy="79150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Incorrect Duty</a:t>
          </a:r>
        </a:p>
      </dsp:txBody>
      <dsp:txXfrm>
        <a:off x="38638" y="3598983"/>
        <a:ext cx="6412233" cy="714229"/>
      </dsp:txXfrm>
    </dsp:sp>
    <dsp:sp modelId="{2ABC4B14-A554-684C-8912-4AC4C6AE9697}">
      <dsp:nvSpPr>
        <dsp:cNvPr id="0" name=""/>
        <dsp:cNvSpPr/>
      </dsp:nvSpPr>
      <dsp:spPr>
        <a:xfrm>
          <a:off x="0" y="4446890"/>
          <a:ext cx="6489509"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Incorrect</a:t>
          </a:r>
          <a:r>
            <a:rPr lang="en-IN" sz="3300" kern="1200" dirty="0"/>
            <a:t> decision</a:t>
          </a:r>
          <a:endParaRPr lang="en-US" sz="3300" kern="1200" dirty="0"/>
        </a:p>
      </dsp:txBody>
      <dsp:txXfrm>
        <a:off x="38638" y="4485528"/>
        <a:ext cx="6412233"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CE17-CCAE-2E49-8E53-08B2AFC0F8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ACC1E87-5B1F-4142-919D-8C63C8658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56A3BD4-2CF6-4C49-9B2B-1CD1C8D5E488}"/>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90589E07-4D1A-CD41-B527-B89D6DB26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1095D-9D96-2B48-A0A1-BF6956371428}"/>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160307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DA9C-7BE0-8F41-914A-3825E14D401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F674A1-3CD9-AB44-BF55-8C1D83F843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E01C5C-7533-D94A-9F11-BF66CF709168}"/>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7DC41CBC-0B93-9445-BC94-16D6F7DE9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656AE-E7CF-FA49-85DB-0E3AE6B6DD15}"/>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286469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CA3BBB-B830-FA47-8185-819218C32C5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051DF1-18C9-2746-A53B-7DBF78831D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AF68DF-E7CF-0647-B442-AF231C03C6C9}"/>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50200563-9923-F248-8FE3-437F9CF08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E52AE-05DA-7A42-B057-C639648F7118}"/>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3744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17A9-E099-C747-B7CC-0C5E5FD358B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56CAC1-3CD0-C742-9251-682908438BE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034FA1-E3B9-C14E-A316-9A06E2A05E17}"/>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EDC901A1-00A8-E44C-BA7E-419F7B8A7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C8A13-8B99-324E-8533-88518B129F76}"/>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200212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816D-408F-B942-B2EB-F62BDE49F1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87EFE32-6CC1-5142-BE88-B8ED7BB4AE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6FC09F-7D28-E343-AADF-BF9944DE4848}"/>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876E36D3-6DC1-054F-8231-DE16BF98D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F9129-B372-8D4D-90D8-06DAFDE625B1}"/>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133550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D772-F5D2-A442-BAFE-3DB4B14B751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107640-2506-DC46-8D1F-E4235BCDCD9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B9B9AF-056E-BC49-8876-FC1D3F07CB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5D33ED8-0AD0-FD4E-9080-459E6878CE73}"/>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6" name="Footer Placeholder 5">
            <a:extLst>
              <a:ext uri="{FF2B5EF4-FFF2-40B4-BE49-F238E27FC236}">
                <a16:creationId xmlns:a16="http://schemas.microsoft.com/office/drawing/2014/main" id="{FE108329-C5F3-9544-8211-6A03E0D64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9C740-F1F2-C941-B82D-24EE25AA83D5}"/>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2959055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0502-46F2-2F4F-808B-76CC12ABCE0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F4B203-7385-6F4E-94BF-8F7802A76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270C5A4-3240-734E-818A-2D19E4D51BC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AD70AA2-89BE-9943-BFAD-59D02C966E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6F3295-E30D-4C42-B593-2B6F554B3EF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0A6AA4F-CD4A-BF47-9D06-C4A0C34E7B87}"/>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8" name="Footer Placeholder 7">
            <a:extLst>
              <a:ext uri="{FF2B5EF4-FFF2-40B4-BE49-F238E27FC236}">
                <a16:creationId xmlns:a16="http://schemas.microsoft.com/office/drawing/2014/main" id="{E7D347B4-51C6-4E49-A0DF-BFB5DD845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888F4-AA9A-7A44-919E-F3CCEDC828B5}"/>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207776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FDBF-4A01-0A47-A6A0-83167A4A95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884DA-1421-4042-8D13-A2B965258B4B}"/>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4" name="Footer Placeholder 3">
            <a:extLst>
              <a:ext uri="{FF2B5EF4-FFF2-40B4-BE49-F238E27FC236}">
                <a16:creationId xmlns:a16="http://schemas.microsoft.com/office/drawing/2014/main" id="{D3678CA4-68CB-534B-8EB0-4EA4BCA2E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8AB4D6-3A1D-654B-8EAC-C8D96F611FF1}"/>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72830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7CBEA-64E7-9749-BAD0-237F09B6F1AF}"/>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3" name="Footer Placeholder 2">
            <a:extLst>
              <a:ext uri="{FF2B5EF4-FFF2-40B4-BE49-F238E27FC236}">
                <a16:creationId xmlns:a16="http://schemas.microsoft.com/office/drawing/2014/main" id="{0A153F60-0E35-5D4E-BF2B-4B6414A40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CDC700-0674-404F-BC7B-AD1251015F4D}"/>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100015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60EA-E719-D444-AFB8-9E6954E339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F72DCF4-2726-B142-A624-67C1F1CE5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ED662D-DD3C-0944-A102-7D8CB1FAE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A8E68D-5DE1-BE47-9EF4-E43E61D0D9CC}"/>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6" name="Footer Placeholder 5">
            <a:extLst>
              <a:ext uri="{FF2B5EF4-FFF2-40B4-BE49-F238E27FC236}">
                <a16:creationId xmlns:a16="http://schemas.microsoft.com/office/drawing/2014/main" id="{42C0CFE2-7292-1847-8D6F-C17D5FA93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056A5-DB97-0443-B2AA-32FD9CB430ED}"/>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343657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B190-CCE3-DC46-A28A-B9806110CB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A3C5B7A-6C67-6E41-9953-F587D479C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A14E76-764A-DE43-BB0C-1B209D24F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E584CC-9741-D248-BF4B-8E460169376D}"/>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6" name="Footer Placeholder 5">
            <a:extLst>
              <a:ext uri="{FF2B5EF4-FFF2-40B4-BE49-F238E27FC236}">
                <a16:creationId xmlns:a16="http://schemas.microsoft.com/office/drawing/2014/main" id="{1157FC6F-9885-144A-966C-4C3574DEA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22C78-20DE-F440-8747-57263EF12738}"/>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161778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70357A-E283-C947-9C52-0370A3760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7F5701-E723-0941-B592-DE48C3C99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FE717-CD40-F943-B6BA-B718B5DB8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FC6F9F34-FC39-2343-B42B-3B766678A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2108DA-D210-3B40-8756-70896FD14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D9C04-673B-A249-8B11-9A3DB187A304}" type="slidenum">
              <a:rPr lang="en-US" smtClean="0"/>
              <a:t>‹#›</a:t>
            </a:fld>
            <a:endParaRPr lang="en-US"/>
          </a:p>
        </p:txBody>
      </p:sp>
    </p:spTree>
    <p:extLst>
      <p:ext uri="{BB962C8B-B14F-4D97-AF65-F5344CB8AC3E}">
        <p14:creationId xmlns:p14="http://schemas.microsoft.com/office/powerpoint/2010/main" val="398525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2B4D47-0F3F-6047-BB1B-E0BC6D96DD32}"/>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3100" kern="1200" dirty="0">
                <a:solidFill>
                  <a:srgbClr val="FFFFFF"/>
                </a:solidFill>
                <a:latin typeface="+mj-lt"/>
                <a:ea typeface="+mj-ea"/>
                <a:cs typeface="+mj-cs"/>
              </a:rPr>
              <a:t>Joint Master Thesis - Modelling of production expertise to extend the data-driven analysis of process models</a:t>
            </a:r>
          </a:p>
        </p:txBody>
      </p:sp>
      <p:sp>
        <p:nvSpPr>
          <p:cNvPr id="3" name="Subtitle 2">
            <a:extLst>
              <a:ext uri="{FF2B5EF4-FFF2-40B4-BE49-F238E27FC236}">
                <a16:creationId xmlns:a16="http://schemas.microsoft.com/office/drawing/2014/main" id="{9DEAE4EB-E131-564C-AFCC-69DE1321E5D2}"/>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algn="l"/>
            <a:r>
              <a:rPr lang="en-US" dirty="0">
                <a:solidFill>
                  <a:srgbClr val="000000"/>
                </a:solidFill>
              </a:rPr>
              <a:t>	Supervisor:</a:t>
            </a:r>
          </a:p>
          <a:p>
            <a:pPr indent="-228600" algn="l">
              <a:buFont typeface="Arial" panose="020B0604020202020204" pitchFamily="34" charset="0"/>
              <a:buChar char="•"/>
            </a:pPr>
            <a:r>
              <a:rPr lang="en-US" dirty="0" err="1">
                <a:solidFill>
                  <a:srgbClr val="000000"/>
                </a:solidFill>
              </a:rPr>
              <a:t>Prof.Dr.ir</a:t>
            </a:r>
            <a:r>
              <a:rPr lang="en-US" dirty="0">
                <a:solidFill>
                  <a:srgbClr val="000000"/>
                </a:solidFill>
              </a:rPr>
              <a:t>. Wil van der Aalst</a:t>
            </a:r>
          </a:p>
          <a:p>
            <a:pPr indent="-228600" algn="l">
              <a:buFont typeface="Arial" panose="020B0604020202020204" pitchFamily="34" charset="0"/>
              <a:buChar char="•"/>
            </a:pPr>
            <a:endParaRPr lang="en-US" dirty="0">
              <a:solidFill>
                <a:srgbClr val="000000"/>
              </a:solidFill>
            </a:endParaRPr>
          </a:p>
          <a:p>
            <a:pPr algn="l"/>
            <a:r>
              <a:rPr lang="en-US" dirty="0">
                <a:solidFill>
                  <a:srgbClr val="000000"/>
                </a:solidFill>
              </a:rPr>
              <a:t>	Advisors:</a:t>
            </a:r>
          </a:p>
          <a:p>
            <a:pPr lvl="1" indent="-228600" algn="l">
              <a:buFont typeface="Arial" panose="020B0604020202020204" pitchFamily="34" charset="0"/>
              <a:buChar char="•"/>
            </a:pPr>
            <a:r>
              <a:rPr lang="en-US" sz="2400" dirty="0" err="1">
                <a:solidFill>
                  <a:srgbClr val="000000"/>
                </a:solidFill>
              </a:rPr>
              <a:t>Mahsa</a:t>
            </a:r>
            <a:r>
              <a:rPr lang="en-US" sz="2400" dirty="0">
                <a:solidFill>
                  <a:srgbClr val="000000"/>
                </a:solidFill>
              </a:rPr>
              <a:t> </a:t>
            </a:r>
            <a:r>
              <a:rPr lang="en-US" sz="2400" dirty="0" err="1">
                <a:solidFill>
                  <a:srgbClr val="000000"/>
                </a:solidFill>
              </a:rPr>
              <a:t>Pourbafrani</a:t>
            </a:r>
            <a:r>
              <a:rPr lang="en-US" sz="2400" dirty="0">
                <a:solidFill>
                  <a:srgbClr val="000000"/>
                </a:solidFill>
              </a:rPr>
              <a:t> MSc</a:t>
            </a:r>
          </a:p>
          <a:p>
            <a:pPr lvl="1" indent="-228600" algn="l">
              <a:buFont typeface="Arial" panose="020B0604020202020204" pitchFamily="34" charset="0"/>
              <a:buChar char="•"/>
            </a:pPr>
            <a:r>
              <a:rPr lang="en-US" sz="2400" dirty="0">
                <a:solidFill>
                  <a:srgbClr val="000000"/>
                </a:solidFill>
              </a:rPr>
              <a:t>Marco </a:t>
            </a:r>
            <a:r>
              <a:rPr lang="en-US" sz="2400" dirty="0" err="1">
                <a:solidFill>
                  <a:srgbClr val="000000"/>
                </a:solidFill>
              </a:rPr>
              <a:t>Schopen</a:t>
            </a:r>
            <a:r>
              <a:rPr lang="en-US" sz="2400" dirty="0">
                <a:solidFill>
                  <a:srgbClr val="000000"/>
                </a:solidFill>
              </a:rPr>
              <a:t> MSc</a:t>
            </a: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820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A257-99E7-084B-87A9-4252A21DC0D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499CC9-3B22-7043-B371-4E6DB2956D0F}"/>
              </a:ext>
            </a:extLst>
          </p:cNvPr>
          <p:cNvSpPr>
            <a:spLocks noGrp="1"/>
          </p:cNvSpPr>
          <p:nvPr>
            <p:ph idx="1"/>
          </p:nvPr>
        </p:nvSpPr>
        <p:spPr/>
        <p:txBody>
          <a:bodyPr>
            <a:normAutofit fontScale="92500"/>
          </a:bodyPr>
          <a:lstStyle/>
          <a:p>
            <a:r>
              <a:rPr lang="en-US" dirty="0"/>
              <a:t>Remaining logic coding (Cleaning, Timestamp identification, Scoping of the log, + role and decision related weakness identification)-1  week</a:t>
            </a:r>
          </a:p>
          <a:p>
            <a:r>
              <a:rPr lang="en-US" dirty="0"/>
              <a:t>Integration and testing with different types of logs -1 week</a:t>
            </a:r>
          </a:p>
          <a:p>
            <a:r>
              <a:rPr lang="en-US" dirty="0"/>
              <a:t> </a:t>
            </a:r>
            <a:r>
              <a:rPr lang="en-US" dirty="0" err="1"/>
              <a:t>Design+Development</a:t>
            </a:r>
            <a:r>
              <a:rPr lang="en-US" dirty="0"/>
              <a:t> of UI + integration with backend logic – 2 weeks</a:t>
            </a:r>
          </a:p>
          <a:p>
            <a:r>
              <a:rPr lang="en-US" dirty="0"/>
              <a:t>Testing end to end with different flows – 1 week</a:t>
            </a:r>
          </a:p>
          <a:p>
            <a:r>
              <a:rPr lang="en-US" dirty="0"/>
              <a:t>Presentations and applying the suggestions - 2 weeks</a:t>
            </a:r>
          </a:p>
          <a:p>
            <a:r>
              <a:rPr lang="en-US" dirty="0"/>
              <a:t>Writing of thesis – 4 weeks</a:t>
            </a:r>
          </a:p>
          <a:p>
            <a:r>
              <a:rPr lang="en-US" dirty="0"/>
              <a:t>Limited availability due to part time work -3 weeks</a:t>
            </a:r>
          </a:p>
          <a:p>
            <a:r>
              <a:rPr lang="en-US" dirty="0"/>
              <a:t>Total-14 weeks ( approx. 3-4 months)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27171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261B-63CE-554F-A243-24388976134A}"/>
              </a:ext>
            </a:extLst>
          </p:cNvPr>
          <p:cNvSpPr>
            <a:spLocks noGrp="1"/>
          </p:cNvSpPr>
          <p:nvPr>
            <p:ph type="title"/>
          </p:nvPr>
        </p:nvSpPr>
        <p:spPr>
          <a:xfrm>
            <a:off x="4965430" y="629268"/>
            <a:ext cx="6586491" cy="1286160"/>
          </a:xfrm>
        </p:spPr>
        <p:txBody>
          <a:bodyPr anchor="b">
            <a:normAutofit/>
          </a:bodyPr>
          <a:lstStyle/>
          <a:p>
            <a:r>
              <a:rPr lang="en-IN" sz="4100"/>
              <a:t>What is the problem, goal, or motivation of the thesis</a:t>
            </a:r>
            <a:endParaRPr lang="en-US" sz="4100"/>
          </a:p>
        </p:txBody>
      </p:sp>
      <p:sp>
        <p:nvSpPr>
          <p:cNvPr id="3" name="Content Placeholder 2">
            <a:extLst>
              <a:ext uri="{FF2B5EF4-FFF2-40B4-BE49-F238E27FC236}">
                <a16:creationId xmlns:a16="http://schemas.microsoft.com/office/drawing/2014/main" id="{C8EB8F80-7C54-EF44-9D5B-3536FB39DA8C}"/>
              </a:ext>
            </a:extLst>
          </p:cNvPr>
          <p:cNvSpPr>
            <a:spLocks noGrp="1"/>
          </p:cNvSpPr>
          <p:nvPr>
            <p:ph idx="1"/>
          </p:nvPr>
        </p:nvSpPr>
        <p:spPr>
          <a:xfrm>
            <a:off x="4965431" y="2438400"/>
            <a:ext cx="6586489" cy="3785419"/>
          </a:xfrm>
        </p:spPr>
        <p:txBody>
          <a:bodyPr>
            <a:normAutofit/>
          </a:bodyPr>
          <a:lstStyle/>
          <a:p>
            <a:r>
              <a:rPr lang="en-IN" sz="2000" dirty="0"/>
              <a:t>It is important to consider the knowledge of production experts for identifying process deviations in operational processes such as production processes or order processing.</a:t>
            </a:r>
          </a:p>
          <a:p>
            <a:r>
              <a:rPr lang="en-IN" sz="2000" dirty="0"/>
              <a:t>For the integration of production expertise in data-based process analysis, declarative process mining, performance analyses, and deviation detection techniques in process mining need to be merged into one framework.</a:t>
            </a:r>
          </a:p>
          <a:p>
            <a:r>
              <a:rPr lang="en-IN" sz="2000" dirty="0"/>
              <a:t>The goal of the thesis is an independent module for the automatic, data-based detection of process weaknesses. </a:t>
            </a:r>
            <a:r>
              <a:rPr lang="en-IN" sz="2000" dirty="0">
                <a:effectLst/>
              </a:rPr>
              <a:t> </a:t>
            </a:r>
            <a:endParaRPr lang="en-US" sz="2000" dirty="0"/>
          </a:p>
        </p:txBody>
      </p:sp>
      <p:pic>
        <p:nvPicPr>
          <p:cNvPr id="5" name="Picture 4" descr="Many question marks on black background">
            <a:extLst>
              <a:ext uri="{FF2B5EF4-FFF2-40B4-BE49-F238E27FC236}">
                <a16:creationId xmlns:a16="http://schemas.microsoft.com/office/drawing/2014/main" id="{B55830C3-A4B2-437F-9402-510FFE87504C}"/>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5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209C-31D7-4346-98C3-A500B0763E2E}"/>
              </a:ext>
            </a:extLst>
          </p:cNvPr>
          <p:cNvSpPr>
            <a:spLocks noGrp="1"/>
          </p:cNvSpPr>
          <p:nvPr>
            <p:ph type="title"/>
          </p:nvPr>
        </p:nvSpPr>
        <p:spPr>
          <a:xfrm>
            <a:off x="4965430" y="629268"/>
            <a:ext cx="6586491" cy="1286160"/>
          </a:xfrm>
        </p:spPr>
        <p:txBody>
          <a:bodyPr anchor="b">
            <a:normAutofit/>
          </a:bodyPr>
          <a:lstStyle/>
          <a:p>
            <a:r>
              <a:rPr lang="en-IN" sz="2800"/>
              <a:t>What are the current research and approaches that address the same problems</a:t>
            </a:r>
            <a:endParaRPr lang="en-US" sz="2800"/>
          </a:p>
        </p:txBody>
      </p:sp>
      <p:pic>
        <p:nvPicPr>
          <p:cNvPr id="6" name="Picture 5">
            <a:extLst>
              <a:ext uri="{FF2B5EF4-FFF2-40B4-BE49-F238E27FC236}">
                <a16:creationId xmlns:a16="http://schemas.microsoft.com/office/drawing/2014/main" id="{5AFE43CF-090D-4BD9-88D5-BF5BEC83D922}"/>
              </a:ext>
            </a:extLst>
          </p:cNvPr>
          <p:cNvPicPr>
            <a:picLocks noChangeAspect="1"/>
          </p:cNvPicPr>
          <p:nvPr/>
        </p:nvPicPr>
        <p:blipFill rotWithShape="1">
          <a:blip r:embed="rId2"/>
          <a:srcRect l="28350" r="2670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2A7AD3"/>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B06494D-37C5-44A4-ADDD-E96FF9FCB91B}"/>
              </a:ext>
            </a:extLst>
          </p:cNvPr>
          <p:cNvGraphicFramePr>
            <a:graphicFrameLocks noGrp="1"/>
          </p:cNvGraphicFramePr>
          <p:nvPr>
            <p:ph idx="1"/>
            <p:extLst>
              <p:ext uri="{D42A27DB-BD31-4B8C-83A1-F6EECF244321}">
                <p14:modId xmlns:p14="http://schemas.microsoft.com/office/powerpoint/2010/main" val="129101283"/>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186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itle 3">
            <a:extLst>
              <a:ext uri="{FF2B5EF4-FFF2-40B4-BE49-F238E27FC236}">
                <a16:creationId xmlns:a16="http://schemas.microsoft.com/office/drawing/2014/main" id="{72500161-F347-9240-96E8-51558297AC9D}"/>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How is our approach different?</a:t>
            </a:r>
          </a:p>
        </p:txBody>
      </p:sp>
      <p:graphicFrame>
        <p:nvGraphicFramePr>
          <p:cNvPr id="7" name="Content Placeholder 4">
            <a:extLst>
              <a:ext uri="{FF2B5EF4-FFF2-40B4-BE49-F238E27FC236}">
                <a16:creationId xmlns:a16="http://schemas.microsoft.com/office/drawing/2014/main" id="{09425560-FA9A-4D71-BB3D-998B6E899866}"/>
              </a:ext>
            </a:extLst>
          </p:cNvPr>
          <p:cNvGraphicFramePr>
            <a:graphicFrameLocks noGrp="1"/>
          </p:cNvGraphicFramePr>
          <p:nvPr>
            <p:ph idx="1"/>
            <p:extLst>
              <p:ext uri="{D42A27DB-BD31-4B8C-83A1-F6EECF244321}">
                <p14:modId xmlns:p14="http://schemas.microsoft.com/office/powerpoint/2010/main" val="2324755583"/>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62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592271E-7894-FC4D-A276-54B6156626BF}"/>
              </a:ext>
            </a:extLst>
          </p:cNvPr>
          <p:cNvSpPr>
            <a:spLocks noGrp="1"/>
          </p:cNvSpPr>
          <p:nvPr>
            <p:ph type="title"/>
          </p:nvPr>
        </p:nvSpPr>
        <p:spPr>
          <a:xfrm>
            <a:off x="1322754" y="1522820"/>
            <a:ext cx="2748041" cy="3601914"/>
          </a:xfrm>
        </p:spPr>
        <p:txBody>
          <a:bodyPr anchor="ctr">
            <a:normAutofit/>
          </a:bodyPr>
          <a:lstStyle/>
          <a:p>
            <a:r>
              <a:rPr lang="en-US" sz="3600" dirty="0">
                <a:solidFill>
                  <a:srgbClr val="FFFFFF"/>
                </a:solidFill>
              </a:rPr>
              <a:t>Different kinds of anomalies which can be detected in Business Process</a:t>
            </a:r>
          </a:p>
        </p:txBody>
      </p:sp>
      <p:graphicFrame>
        <p:nvGraphicFramePr>
          <p:cNvPr id="5" name="Content Placeholder 2">
            <a:extLst>
              <a:ext uri="{FF2B5EF4-FFF2-40B4-BE49-F238E27FC236}">
                <a16:creationId xmlns:a16="http://schemas.microsoft.com/office/drawing/2014/main" id="{D8C359C4-F2E3-4959-B642-B83330BB594A}"/>
              </a:ext>
            </a:extLst>
          </p:cNvPr>
          <p:cNvGraphicFramePr>
            <a:graphicFrameLocks noGrp="1"/>
          </p:cNvGraphicFramePr>
          <p:nvPr>
            <p:ph idx="1"/>
            <p:extLst>
              <p:ext uri="{D42A27DB-BD31-4B8C-83A1-F6EECF244321}">
                <p14:modId xmlns:p14="http://schemas.microsoft.com/office/powerpoint/2010/main" val="1236410386"/>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2E75-510E-0642-8354-A2649E4667BB}"/>
              </a:ext>
            </a:extLst>
          </p:cNvPr>
          <p:cNvSpPr>
            <a:spLocks noGrp="1"/>
          </p:cNvSpPr>
          <p:nvPr>
            <p:ph type="title"/>
          </p:nvPr>
        </p:nvSpPr>
        <p:spPr/>
        <p:txBody>
          <a:bodyPr/>
          <a:lstStyle/>
          <a:p>
            <a:r>
              <a:rPr lang="en-US" dirty="0"/>
              <a:t>Few definitions:</a:t>
            </a:r>
          </a:p>
        </p:txBody>
      </p:sp>
      <p:sp>
        <p:nvSpPr>
          <p:cNvPr id="3" name="Content Placeholder 2">
            <a:extLst>
              <a:ext uri="{FF2B5EF4-FFF2-40B4-BE49-F238E27FC236}">
                <a16:creationId xmlns:a16="http://schemas.microsoft.com/office/drawing/2014/main" id="{70CE82E8-E717-C441-9E75-E2DC0DDB9952}"/>
              </a:ext>
            </a:extLst>
          </p:cNvPr>
          <p:cNvSpPr>
            <a:spLocks noGrp="1"/>
          </p:cNvSpPr>
          <p:nvPr>
            <p:ph idx="1"/>
          </p:nvPr>
        </p:nvSpPr>
        <p:spPr/>
        <p:txBody>
          <a:bodyPr/>
          <a:lstStyle/>
          <a:p>
            <a:r>
              <a:rPr lang="en-IN" dirty="0"/>
              <a:t>Event logs: Primary input for process mining analysis.</a:t>
            </a:r>
          </a:p>
          <a:p>
            <a:r>
              <a:rPr lang="en-IN" dirty="0"/>
              <a:t>Event:  Each row in the event log</a:t>
            </a:r>
          </a:p>
          <a:p>
            <a:r>
              <a:rPr lang="en-IN" dirty="0"/>
              <a:t>Case: An instance of the process</a:t>
            </a:r>
          </a:p>
          <a:p>
            <a:r>
              <a:rPr lang="en-IN" dirty="0"/>
              <a:t>Activities: These are the work packages that are instantiated within instances of the process.</a:t>
            </a:r>
          </a:p>
          <a:p>
            <a:endParaRPr lang="en-IN" dirty="0"/>
          </a:p>
          <a:p>
            <a:endParaRPr lang="en-IN" dirty="0"/>
          </a:p>
          <a:p>
            <a:endParaRPr lang="en-US" dirty="0"/>
          </a:p>
        </p:txBody>
      </p:sp>
    </p:spTree>
    <p:extLst>
      <p:ext uri="{BB962C8B-B14F-4D97-AF65-F5344CB8AC3E}">
        <p14:creationId xmlns:p14="http://schemas.microsoft.com/office/powerpoint/2010/main" val="365527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6DF5-679C-434B-A569-DEF33B966E53}"/>
              </a:ext>
            </a:extLst>
          </p:cNvPr>
          <p:cNvSpPr>
            <a:spLocks noGrp="1"/>
          </p:cNvSpPr>
          <p:nvPr>
            <p:ph type="title"/>
          </p:nvPr>
        </p:nvSpPr>
        <p:spPr/>
        <p:txBody>
          <a:bodyPr/>
          <a:lstStyle/>
          <a:p>
            <a:r>
              <a:rPr lang="en-US" dirty="0"/>
              <a:t>Levels at which the weakness exist</a:t>
            </a:r>
          </a:p>
        </p:txBody>
      </p:sp>
      <p:sp>
        <p:nvSpPr>
          <p:cNvPr id="3" name="Content Placeholder 2">
            <a:extLst>
              <a:ext uri="{FF2B5EF4-FFF2-40B4-BE49-F238E27FC236}">
                <a16:creationId xmlns:a16="http://schemas.microsoft.com/office/drawing/2014/main" id="{03BB52DA-7CC4-8944-A21C-B8E461509396}"/>
              </a:ext>
            </a:extLst>
          </p:cNvPr>
          <p:cNvSpPr>
            <a:spLocks noGrp="1"/>
          </p:cNvSpPr>
          <p:nvPr>
            <p:ph idx="1"/>
          </p:nvPr>
        </p:nvSpPr>
        <p:spPr/>
        <p:txBody>
          <a:bodyPr/>
          <a:lstStyle/>
          <a:p>
            <a:pPr lvl="0"/>
            <a:r>
              <a:rPr lang="en-IN" b="1" dirty="0"/>
              <a:t>Case instance level</a:t>
            </a:r>
            <a:r>
              <a:rPr lang="en-IN" dirty="0"/>
              <a:t>: Identified by CaseID</a:t>
            </a:r>
          </a:p>
          <a:p>
            <a:pPr lvl="0"/>
            <a:r>
              <a:rPr lang="en-IN" b="1" dirty="0"/>
              <a:t>Activity level</a:t>
            </a:r>
            <a:r>
              <a:rPr lang="en-IN" dirty="0"/>
              <a:t>: Identified by activity name</a:t>
            </a:r>
          </a:p>
          <a:p>
            <a:pPr lvl="0"/>
            <a:r>
              <a:rPr lang="en-IN" b="1" dirty="0"/>
              <a:t>Event Level</a:t>
            </a:r>
            <a:r>
              <a:rPr lang="en-IN" dirty="0"/>
              <a:t>: Identified by case ID + event ID</a:t>
            </a:r>
          </a:p>
          <a:p>
            <a:pPr lvl="0"/>
            <a:r>
              <a:rPr lang="en-IN" b="1" dirty="0"/>
              <a:t>Log level</a:t>
            </a:r>
            <a:r>
              <a:rPr lang="en-IN" dirty="0"/>
              <a:t>: Whole event log has some characteristics which are captured at this level.</a:t>
            </a:r>
          </a:p>
          <a:p>
            <a:pPr lvl="0"/>
            <a:r>
              <a:rPr lang="en-IN" b="1" dirty="0"/>
              <a:t>Case class level(Trace level)</a:t>
            </a:r>
            <a:r>
              <a:rPr lang="en-IN" dirty="0"/>
              <a:t>: Identified by sequence of activities between start and end activities.</a:t>
            </a:r>
          </a:p>
          <a:p>
            <a:pPr lvl="0"/>
            <a:r>
              <a:rPr lang="en-IN" dirty="0"/>
              <a:t>Process level: The chain of events made up of </a:t>
            </a:r>
            <a:r>
              <a:rPr lang="en-IN" b="1" dirty="0"/>
              <a:t>process</a:t>
            </a:r>
            <a:r>
              <a:rPr lang="en-IN" dirty="0"/>
              <a:t> steps with a clear start and end activity. Same as Trace level.</a:t>
            </a:r>
          </a:p>
          <a:p>
            <a:endParaRPr lang="en-US" dirty="0"/>
          </a:p>
        </p:txBody>
      </p:sp>
    </p:spTree>
    <p:extLst>
      <p:ext uri="{BB962C8B-B14F-4D97-AF65-F5344CB8AC3E}">
        <p14:creationId xmlns:p14="http://schemas.microsoft.com/office/powerpoint/2010/main" val="152691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5BE1-072B-6C48-8CF7-167A85ECE5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985A8C6-F468-4844-AED6-EE3BA768307C}"/>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FCAC938-F85F-3844-BEEC-B09CCBACE24B}"/>
              </a:ext>
            </a:extLst>
          </p:cNvPr>
          <p:cNvSpPr/>
          <p:nvPr/>
        </p:nvSpPr>
        <p:spPr>
          <a:xfrm>
            <a:off x="999066" y="2667000"/>
            <a:ext cx="1253067"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 Log</a:t>
            </a:r>
          </a:p>
        </p:txBody>
      </p:sp>
      <p:sp>
        <p:nvSpPr>
          <p:cNvPr id="5" name="Rectangle 4">
            <a:extLst>
              <a:ext uri="{FF2B5EF4-FFF2-40B4-BE49-F238E27FC236}">
                <a16:creationId xmlns:a16="http://schemas.microsoft.com/office/drawing/2014/main" id="{48E8AC9E-741D-8D4F-BFA0-826B4401A221}"/>
              </a:ext>
            </a:extLst>
          </p:cNvPr>
          <p:cNvSpPr/>
          <p:nvPr/>
        </p:nvSpPr>
        <p:spPr>
          <a:xfrm>
            <a:off x="2980267" y="2015067"/>
            <a:ext cx="1608666" cy="2269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Timestamp identification, </a:t>
            </a:r>
            <a:r>
              <a:rPr lang="en-US" dirty="0">
                <a:highlight>
                  <a:srgbClr val="00FF00"/>
                </a:highlight>
              </a:rPr>
              <a:t>Sorting</a:t>
            </a:r>
            <a:r>
              <a:rPr lang="en-US" dirty="0"/>
              <a:t>, Scoping of the log</a:t>
            </a:r>
          </a:p>
        </p:txBody>
      </p:sp>
      <p:cxnSp>
        <p:nvCxnSpPr>
          <p:cNvPr id="7" name="Straight Arrow Connector 6">
            <a:extLst>
              <a:ext uri="{FF2B5EF4-FFF2-40B4-BE49-F238E27FC236}">
                <a16:creationId xmlns:a16="http://schemas.microsoft.com/office/drawing/2014/main" id="{71335A66-8DF4-A249-9D8B-C63468BD4B23}"/>
              </a:ext>
            </a:extLst>
          </p:cNvPr>
          <p:cNvCxnSpPr>
            <a:endCxn id="5" idx="1"/>
          </p:cNvCxnSpPr>
          <p:nvPr/>
        </p:nvCxnSpPr>
        <p:spPr>
          <a:xfrm>
            <a:off x="2252133" y="3149600"/>
            <a:ext cx="7281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0112CB0-E398-2949-BA82-E1AFF5031B32}"/>
              </a:ext>
            </a:extLst>
          </p:cNvPr>
          <p:cNvSpPr/>
          <p:nvPr/>
        </p:nvSpPr>
        <p:spPr>
          <a:xfrm>
            <a:off x="5283200" y="1976967"/>
            <a:ext cx="1625600" cy="24214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the weakness(9 main</a:t>
            </a:r>
            <a:r>
              <a:rPr lang="en-US" dirty="0">
                <a:highlight>
                  <a:srgbClr val="FF0000"/>
                </a:highlight>
              </a:rPr>
              <a:t>+ role and decision related</a:t>
            </a:r>
            <a:r>
              <a:rPr lang="en-US" dirty="0"/>
              <a:t>)</a:t>
            </a:r>
          </a:p>
        </p:txBody>
      </p:sp>
      <p:cxnSp>
        <p:nvCxnSpPr>
          <p:cNvPr id="10" name="Straight Arrow Connector 9">
            <a:extLst>
              <a:ext uri="{FF2B5EF4-FFF2-40B4-BE49-F238E27FC236}">
                <a16:creationId xmlns:a16="http://schemas.microsoft.com/office/drawing/2014/main" id="{601DBE6F-170F-0E45-8072-7CBB0743D18B}"/>
              </a:ext>
            </a:extLst>
          </p:cNvPr>
          <p:cNvCxnSpPr>
            <a:stCxn id="5" idx="3"/>
          </p:cNvCxnSpPr>
          <p:nvPr/>
        </p:nvCxnSpPr>
        <p:spPr>
          <a:xfrm>
            <a:off x="4588933" y="3149601"/>
            <a:ext cx="728134" cy="76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A2BFEC7-B30C-5348-89F9-847ADE3555AD}"/>
              </a:ext>
            </a:extLst>
          </p:cNvPr>
          <p:cNvSpPr/>
          <p:nvPr/>
        </p:nvSpPr>
        <p:spPr>
          <a:xfrm>
            <a:off x="4457699" y="5215467"/>
            <a:ext cx="1638301" cy="96149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input for weakness identification</a:t>
            </a:r>
          </a:p>
        </p:txBody>
      </p:sp>
      <p:cxnSp>
        <p:nvCxnSpPr>
          <p:cNvPr id="13" name="Straight Arrow Connector 12">
            <a:extLst>
              <a:ext uri="{FF2B5EF4-FFF2-40B4-BE49-F238E27FC236}">
                <a16:creationId xmlns:a16="http://schemas.microsoft.com/office/drawing/2014/main" id="{E7C7AB7D-998D-014F-B35C-19981A1B3EEF}"/>
              </a:ext>
            </a:extLst>
          </p:cNvPr>
          <p:cNvCxnSpPr/>
          <p:nvPr/>
        </p:nvCxnSpPr>
        <p:spPr>
          <a:xfrm flipV="1">
            <a:off x="5283200" y="4398433"/>
            <a:ext cx="783165" cy="893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237D8D6-F82B-5842-93E3-F68B235A535C}"/>
              </a:ext>
            </a:extLst>
          </p:cNvPr>
          <p:cNvSpPr/>
          <p:nvPr/>
        </p:nvSpPr>
        <p:spPr>
          <a:xfrm>
            <a:off x="8128000" y="2129366"/>
            <a:ext cx="1811867" cy="211666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Dataframe</a:t>
            </a:r>
            <a:r>
              <a:rPr lang="en-US" dirty="0"/>
              <a:t> as excel indicating weakness and its occurrence level</a:t>
            </a:r>
          </a:p>
        </p:txBody>
      </p:sp>
      <p:cxnSp>
        <p:nvCxnSpPr>
          <p:cNvPr id="16" name="Straight Arrow Connector 15">
            <a:extLst>
              <a:ext uri="{FF2B5EF4-FFF2-40B4-BE49-F238E27FC236}">
                <a16:creationId xmlns:a16="http://schemas.microsoft.com/office/drawing/2014/main" id="{96F3E4CB-83F5-384A-8D57-10EA0DBDF910}"/>
              </a:ext>
            </a:extLst>
          </p:cNvPr>
          <p:cNvCxnSpPr>
            <a:endCxn id="14" idx="1"/>
          </p:cNvCxnSpPr>
          <p:nvPr/>
        </p:nvCxnSpPr>
        <p:spPr>
          <a:xfrm flipV="1">
            <a:off x="6925733" y="3187700"/>
            <a:ext cx="1202267"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36C6009-AEB0-2842-9335-1CA3447437B0}"/>
              </a:ext>
            </a:extLst>
          </p:cNvPr>
          <p:cNvSpPr/>
          <p:nvPr/>
        </p:nvSpPr>
        <p:spPr>
          <a:xfrm>
            <a:off x="8314267" y="4792133"/>
            <a:ext cx="2878667" cy="138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p:txBody>
      </p:sp>
      <p:cxnSp>
        <p:nvCxnSpPr>
          <p:cNvPr id="19" name="Straight Arrow Connector 18">
            <a:extLst>
              <a:ext uri="{FF2B5EF4-FFF2-40B4-BE49-F238E27FC236}">
                <a16:creationId xmlns:a16="http://schemas.microsoft.com/office/drawing/2014/main" id="{57D32C9F-0799-E74F-A689-91D5610B214A}"/>
              </a:ext>
            </a:extLst>
          </p:cNvPr>
          <p:cNvCxnSpPr/>
          <p:nvPr/>
        </p:nvCxnSpPr>
        <p:spPr>
          <a:xfrm>
            <a:off x="9008533" y="4284134"/>
            <a:ext cx="745067" cy="507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48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0437-F9EA-B849-A8D0-170F726A4273}"/>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5E9E32B6-5D42-4A4C-83D4-58EFBB7A8774}"/>
              </a:ext>
            </a:extLst>
          </p:cNvPr>
          <p:cNvSpPr>
            <a:spLocks noGrp="1"/>
          </p:cNvSpPr>
          <p:nvPr>
            <p:ph idx="1"/>
          </p:nvPr>
        </p:nvSpPr>
        <p:spPr/>
        <p:txBody>
          <a:bodyPr/>
          <a:lstStyle/>
          <a:p>
            <a:r>
              <a:rPr lang="en-US" dirty="0"/>
              <a:t>*2 types of event logs. One with start and end time and the other with total type taken.</a:t>
            </a:r>
          </a:p>
          <a:p>
            <a:r>
              <a:rPr lang="en-US" dirty="0"/>
              <a:t>*Tried to add </a:t>
            </a:r>
            <a:r>
              <a:rPr lang="en-IN" b="1" dirty="0"/>
              <a:t>LTL Checking-</a:t>
            </a:r>
            <a:r>
              <a:rPr lang="en-IN" b="1" dirty="0">
                <a:sym typeface="Wingdings" pitchFamily="2" charset="2"/>
              </a:rPr>
              <a:t></a:t>
            </a:r>
            <a:r>
              <a:rPr lang="en-IN" dirty="0"/>
              <a:t> The rules can be applied on both traditional event logs (XES) and Pandas </a:t>
            </a:r>
            <a:r>
              <a:rPr lang="en-IN" dirty="0" err="1"/>
              <a:t>dataframes</a:t>
            </a:r>
            <a:r>
              <a:rPr lang="en-IN" dirty="0"/>
              <a:t>, by looking at the packages </a:t>
            </a:r>
            <a:r>
              <a:rPr lang="en-IN" b="1" dirty="0"/>
              <a:t>pm4py.algo.filtering.log.ltl</a:t>
            </a:r>
            <a:r>
              <a:rPr lang="en-IN" dirty="0"/>
              <a:t> and </a:t>
            </a:r>
            <a:r>
              <a:rPr lang="en-IN" b="1" dirty="0"/>
              <a:t>pm4py.algo.filtering.pandas.ltl</a:t>
            </a:r>
            <a:r>
              <a:rPr lang="en-IN" dirty="0"/>
              <a:t> respectively.</a:t>
            </a:r>
            <a:endParaRPr lang="en-IN" b="1" dirty="0"/>
          </a:p>
          <a:p>
            <a:endParaRPr lang="en-US" dirty="0"/>
          </a:p>
          <a:p>
            <a:r>
              <a:rPr lang="en-US" dirty="0"/>
              <a:t>Merged all the weakness identifications into  a smaller function instead of several smaller weakness.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68537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31670</TotalTime>
  <Words>688</Words>
  <Application>Microsoft Macintosh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Joint Master Thesis - Modelling of production expertise to extend the data-driven analysis of process models</vt:lpstr>
      <vt:lpstr>What is the problem, goal, or motivation of the thesis</vt:lpstr>
      <vt:lpstr>What are the current research and approaches that address the same problems</vt:lpstr>
      <vt:lpstr>How is our approach different?</vt:lpstr>
      <vt:lpstr>Different kinds of anomalies which can be detected in Business Process</vt:lpstr>
      <vt:lpstr>Few definitions:</vt:lpstr>
      <vt:lpstr>Levels at which the weakness exist</vt:lpstr>
      <vt:lpstr>PowerPoint Presentation</vt:lpstr>
      <vt:lpstr>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Sateesh</dc:creator>
  <cp:lastModifiedBy>Deepak Sateesh</cp:lastModifiedBy>
  <cp:revision>33</cp:revision>
  <dcterms:created xsi:type="dcterms:W3CDTF">2021-04-14T04:52:27Z</dcterms:created>
  <dcterms:modified xsi:type="dcterms:W3CDTF">2021-05-06T04:42:41Z</dcterms:modified>
</cp:coreProperties>
</file>