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1A94-C3A7-4A41-B27D-CBD4D6827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361ED-F939-C841-BAA8-56B4E6F1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85911-E7CF-744F-9FB4-F42DC4B9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A731-E872-3C4C-8DE6-B91A011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93C8-3A46-DE4D-B846-ED002939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569-7B59-6B49-9992-D8F9B64C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48168-F6D6-584B-B438-5D4A89D46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1FF9-0C06-994D-BBF1-BF9D6CB3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C489-4CB6-A54A-8B4B-A811E4F2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A728-5CAF-7649-B7FB-1E7960F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D94B8-6021-AB41-969B-8A67698D4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476-731A-FA49-8386-7FBBE399F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89A-EB2B-D94E-B9BB-6F7C9F5C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2D37-4CEA-494D-B140-0E0C9D6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8B059-033A-6C4D-AFD4-9761C093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C6-3943-6A46-91E0-5B965934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53141-51EB-414F-B8FB-4ECA8110C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C7533-770C-0B4E-B5A0-7BCFB4A4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ACA3-D80D-5048-A71F-3E1C825A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9049A-3DBC-E54B-8547-819825B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D0C8-07DA-CC40-9D20-EE1704F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20ED-7843-9A4C-8C91-731B081D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5D8A8-1513-8C4C-A844-C726CA91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3711-3ADC-4B4A-B8F1-6688A8B4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68D8-A6DC-6F47-BEC6-A2D5AEE4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BCE8-1F69-6C43-B675-A3CAF69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67D4-2195-B045-877B-87C118BF7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1FE7-FC89-494C-9264-0C06AE2E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08A3-2BB6-2B4A-9485-B94256C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C983-6867-E947-93A2-14D7AAA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0337-DD00-514F-963D-DB4075C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AE60F-A904-0548-8D82-96113150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8BB3-1ED1-D643-9A62-8D6BBBD5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9970B-3561-5847-BF5B-9DA4B950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B7390-8F90-C941-A88F-F9A5E3B2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08DAC-6732-7241-B72E-AD9214DF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8A92E-8E33-A74F-80E6-1AA7EDB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AE51C-A623-D04C-829B-D26B9B0A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8C5C1-1AC6-2D4B-A027-22B5D640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718-63F7-264B-AD8C-E855BAC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4DEF-70B1-694D-876E-599E91D3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336E9-F406-F346-B9CB-C0584A5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049-F8D4-C94F-B0AA-B98AF37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002A-B25C-2347-AFCE-143AF32D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36B9E-7577-CD49-BABE-E26892C4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5967-277A-8846-817C-FBE14B75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A9E-B1BD-CD45-96DA-4A53153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E813-8F81-C44D-859C-1BE1E300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F439-13FC-BA44-B3C0-F17753C49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B898-F952-B44F-9BA8-A68EC40A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3DF8-D146-2E44-A4CF-14B526BB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B086-7D14-A345-BC36-469191D2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F8DE-13A6-B040-944C-B027CB34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141DB-3056-9D46-89DE-C91C38AA6B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E5855-71A8-8F45-B16B-8E049B913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33D5-CCD4-DE48-8E97-6AAF083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E471E-7DA7-F247-A559-52FA7CE6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358E-D6A7-A643-9D51-F67E35CB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A5345-1E0F-514E-824C-7C87FAC1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543A7-04F3-DE46-B508-574BD494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D1F0-7DA5-EF4B-B57C-D2C1DD008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FD0E-F17F-9441-A4C1-A1AE318375DC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5861C-EE8D-6844-BA63-8E2AA2C2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45206-5102-7447-A1F5-3A81BB372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E006-06E5-774B-B4D5-F9C852B85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B4D47-0F3F-6047-BB1B-E0BC6D96D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Joint Master Thesis - Modelling of production expertise to extend the data-driven analysis of process models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AE4EB-E131-564C-AFCC-69DE1321E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	Supervisor: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Prof.Dr.ir</a:t>
            </a:r>
            <a:r>
              <a:rPr lang="en-US" dirty="0">
                <a:solidFill>
                  <a:srgbClr val="000000"/>
                </a:solidFill>
              </a:rPr>
              <a:t>. Wil van der Aalst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Advisors: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Mahsa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Pourbafrani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Marco </a:t>
            </a:r>
            <a:r>
              <a:rPr lang="en-US" sz="2400" dirty="0" err="1">
                <a:solidFill>
                  <a:srgbClr val="000000"/>
                </a:solidFill>
              </a:rPr>
              <a:t>Schopen</a:t>
            </a:r>
            <a:r>
              <a:rPr lang="en-US" sz="2400" dirty="0">
                <a:solidFill>
                  <a:srgbClr val="000000"/>
                </a:solidFill>
              </a:rPr>
              <a:t> MSc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8964DE-1375-D94C-B314-82CC6F0C58C0}"/>
              </a:ext>
            </a:extLst>
          </p:cNvPr>
          <p:cNvSpPr/>
          <p:nvPr/>
        </p:nvSpPr>
        <p:spPr>
          <a:xfrm>
            <a:off x="836674" y="278594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C69314-7529-AD42-B527-4EFCBDAA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320341"/>
              </p:ext>
            </p:extLst>
          </p:nvPr>
        </p:nvGraphicFramePr>
        <p:xfrm>
          <a:off x="836672" y="1174214"/>
          <a:ext cx="10515602" cy="554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366">
                  <a:extLst>
                    <a:ext uri="{9D8B030D-6E8A-4147-A177-3AD203B41FA5}">
                      <a16:colId xmlns:a16="http://schemas.microsoft.com/office/drawing/2014/main" val="4262215323"/>
                    </a:ext>
                  </a:extLst>
                </a:gridCol>
                <a:gridCol w="3836188">
                  <a:extLst>
                    <a:ext uri="{9D8B030D-6E8A-4147-A177-3AD203B41FA5}">
                      <a16:colId xmlns:a16="http://schemas.microsoft.com/office/drawing/2014/main" val="2810721741"/>
                    </a:ext>
                  </a:extLst>
                </a:gridCol>
                <a:gridCol w="2484703">
                  <a:extLst>
                    <a:ext uri="{9D8B030D-6E8A-4147-A177-3AD203B41FA5}">
                      <a16:colId xmlns:a16="http://schemas.microsoft.com/office/drawing/2014/main" val="3408630772"/>
                    </a:ext>
                  </a:extLst>
                </a:gridCol>
                <a:gridCol w="1917345">
                  <a:extLst>
                    <a:ext uri="{9D8B030D-6E8A-4147-A177-3AD203B41FA5}">
                      <a16:colId xmlns:a16="http://schemas.microsoft.com/office/drawing/2014/main" val="3343308469"/>
                    </a:ext>
                  </a:extLst>
                </a:gridCol>
              </a:tblGrid>
              <a:tr h="278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Current implementation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Input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Remarks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21969835"/>
                  </a:ext>
                </a:extLst>
              </a:tr>
              <a:tr h="747492">
                <a:tc>
                  <a:txBody>
                    <a:bodyPr/>
                    <a:lstStyle/>
                    <a:p>
                      <a:r>
                        <a:rPr lang="en-US" sz="1400"/>
                        <a:t>1. Unwanted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the unwanted activities from the given list and displays them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Log, list of blacklisted activities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Timestamp to be displayed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323756244"/>
                  </a:ext>
                </a:extLst>
              </a:tr>
              <a:tr h="624412">
                <a:tc>
                  <a:txBody>
                    <a:bodyPr/>
                    <a:lstStyle/>
                    <a:p>
                      <a:r>
                        <a:rPr lang="en-US" sz="1400"/>
                        <a:t>2. Back loop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longest activity sequence which is repeating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longest loop is considered.(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Use start timestamp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802449440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3.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Redundant Activity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duplicates events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52108664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4.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Finds if a resource changes for the same activity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changes count at case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9074975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5.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 of media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Similar implementation to that of Interface given a media column.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125384010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6.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Idle time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time between end of previous event and start of next event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742599682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7.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of process times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the variance for different activities at log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min, max</a:t>
                      </a:r>
                      <a:r>
                        <a:rPr lang="en-US" sz="1400" b="1" dirty="0"/>
                        <a:t>, avera</a:t>
                      </a:r>
                      <a:r>
                        <a:rPr lang="en-US" sz="1400" dirty="0"/>
                        <a:t>ge to the output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3499284599"/>
                  </a:ext>
                </a:extLst>
              </a:tr>
              <a:tr h="531870">
                <a:tc>
                  <a:txBody>
                    <a:bodyPr/>
                    <a:lstStyle/>
                    <a:p>
                      <a:r>
                        <a:rPr lang="en-US" sz="1400"/>
                        <a:t>8.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</a:t>
                      </a:r>
                    </a:p>
                    <a:p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(slowest Activity)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which activity takes the most time to execute at Trace/Case level.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Longest time activity at log level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210546212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r>
                        <a:rPr lang="en-US" sz="1400"/>
                        <a:t>9. </a:t>
                      </a:r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Parallelizable tasks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Determines Parallelizable activities by obtaining DFG from the given log.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Log</a:t>
                      </a:r>
                    </a:p>
                  </a:txBody>
                  <a:tcPr marL="71874" marR="71874" marT="35937" marB="3593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Currently only neighboring tasks are considered. (Case/trace level)</a:t>
                      </a:r>
                    </a:p>
                  </a:txBody>
                  <a:tcPr marL="71874" marR="71874" marT="35937" marB="35937"/>
                </a:tc>
                <a:extLst>
                  <a:ext uri="{0D108BD9-81ED-4DB2-BD59-A6C34878D82A}">
                    <a16:rowId xmlns:a16="http://schemas.microsoft.com/office/drawing/2014/main" val="408861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9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BF01FC9-9D10-BE4D-8C20-1C0425F3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4494130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 descr="Robot Outline">
            <a:extLst>
              <a:ext uri="{FF2B5EF4-FFF2-40B4-BE49-F238E27FC236}">
                <a16:creationId xmlns:a16="http://schemas.microsoft.com/office/drawing/2014/main" id="{A769D123-DF8D-4697-9007-032E7B71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172" y="371721"/>
            <a:ext cx="3201657" cy="32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272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Joint Master Thesis - Modelling of production expertise to extend the data-driven analysis of process models 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Master Thesis - Modelling of production expertise to extend the data-driven analysis of process models </dc:title>
  <dc:creator>Deepak Sateesh</dc:creator>
  <cp:lastModifiedBy>Deepak Sateesh</cp:lastModifiedBy>
  <cp:revision>28</cp:revision>
  <dcterms:created xsi:type="dcterms:W3CDTF">2020-12-08T10:58:12Z</dcterms:created>
  <dcterms:modified xsi:type="dcterms:W3CDTF">2021-02-10T14:21:54Z</dcterms:modified>
</cp:coreProperties>
</file>