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44"/>
  </p:normalViewPr>
  <p:slideViewPr>
    <p:cSldViewPr snapToGrid="0" snapToObjects="1">
      <p:cViewPr>
        <p:scale>
          <a:sx n="78" d="100"/>
          <a:sy n="78" d="100"/>
        </p:scale>
        <p:origin x="11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B2F6-2BEC-1A4E-AAEB-142E8FDA8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6E2AA-FE10-F24C-A563-3087EF04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D6108-5E86-5741-8DA1-9CA2E838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EF2E-72F9-8045-A4D7-97565212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0EB0-1D3E-264A-AE63-A81B8959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82CE-5979-D54C-A66B-A1CF12D5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44F4B-ED9C-4F40-9AFF-EB2B93166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6FA6-68E2-3547-8186-66D857DD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03AC4-79DD-3C49-8E0E-12A40C7E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6D8D-F896-0A4E-821B-5CC71FAA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06DCB-3171-5F47-8048-3CD27CCBB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71DD1-6739-4E46-9006-0BBF63B45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707D-8614-174C-8616-88D179A9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61FE-5F2F-7346-8C05-EBA092CF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5999-8879-9942-94CB-4472753D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895F-C559-4E4E-906F-9BEE4E2F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A010-0FB9-3E49-8DA1-318CB380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050C-4C6C-114F-B1F5-A1C59D99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3627-E66B-3E4A-A55A-50C58D92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C408-F596-4741-AE02-ABE90ABE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2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7B91-91D9-C843-8C03-B86A53C7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8E97D-79C6-9340-B4A6-23EB8F60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75DF-6141-3548-BC55-4B40E7F0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1C04-BC30-C348-BE25-1A1C9920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9A6A9-60EF-974B-A415-9E454896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3004-74F9-CD45-8D36-4952145B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8C37-5242-A34E-89D8-C23936391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AB392-999C-AA49-B583-3C23D4334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52991-EDA6-E34B-B0E8-9710515B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49E66-9D9C-3B42-B19D-0A96D7AD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347CB-93D6-BA45-8E54-C0AE7698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9AFF-1402-4E4E-BC11-7BBFA06A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1E0A-C721-3645-B012-356E05092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3B1F1-709D-584D-8659-A86EDC30E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A6F02-7646-BA4C-8A25-144FC3098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4585-39DE-BE4C-8A0C-16A7EA16E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28889-1361-F74A-A884-6E73BC41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A356F-A796-E244-9621-52B08EA2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E6BD2-DA49-4943-8560-08868369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968B-B6B7-D74F-BAF5-72B561A0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C0461-2513-7C45-AAA8-3613151A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3B9A1-A303-554B-96A7-DDA88C1A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D7166-3178-BD4C-9F5F-68E50FF5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3D6E8-130F-4743-9A7E-3DB7A064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4516C-49A3-BB44-929D-ECBF3CA6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594ED-A76A-C243-BA45-9840C327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9EEC-1220-9E40-A3AF-BAF60914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65FD-DEC7-AD45-A259-509CD9BD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0E6C7-FF89-984C-8D85-638D52AE5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B2F9D-E8DD-2242-8DF7-D564E150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A8559-1A34-4344-82BA-8BF7B08E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BF277-69EB-3641-87A3-D7F240E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2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5519-0200-F242-A0CE-25F37F7E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66C11-B667-0648-9B10-FB27B7132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79BFF-7505-DB45-A6CD-B3F233734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BAB01-92D9-7B47-A539-EF3382C2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B5B1-EFDE-2547-B3A0-3131979DC9B8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37CEF-9838-0744-95A5-B7CDC998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B67C-9BDC-9B40-AB19-BC5A2F89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50B24-861C-5446-B504-4AE0CCF2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A0F89-1341-EE45-A9F0-31C2FDB3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5CE6-DEF5-1F47-9A70-923D3B091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4B5B1-EFDE-2547-B3A0-3131979DC9B8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1FA0-D2DD-E642-9490-1E05B4B3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58E2-E956-3F41-BBB0-8C85B91FC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EEB2-E5F9-FC4D-8A0A-575D418ED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FBC3-7372-BE4F-A0A7-1FA61F43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Categories of Weaknesses (aspects)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47B4E8-2896-CE4C-85A3-2369595FD083}"/>
              </a:ext>
            </a:extLst>
          </p:cNvPr>
          <p:cNvSpPr/>
          <p:nvPr/>
        </p:nvSpPr>
        <p:spPr>
          <a:xfrm>
            <a:off x="592667" y="2810933"/>
            <a:ext cx="3759200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59983-8ECC-EA41-979A-EB1EFEB454C3}"/>
              </a:ext>
            </a:extLst>
          </p:cNvPr>
          <p:cNvSpPr/>
          <p:nvPr/>
        </p:nvSpPr>
        <p:spPr>
          <a:xfrm>
            <a:off x="4216399" y="4379909"/>
            <a:ext cx="3759200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16090-4249-6F46-A69A-6EE36B564B2A}"/>
              </a:ext>
            </a:extLst>
          </p:cNvPr>
          <p:cNvSpPr/>
          <p:nvPr/>
        </p:nvSpPr>
        <p:spPr>
          <a:xfrm>
            <a:off x="7392397" y="2810932"/>
            <a:ext cx="3759200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28ED521-9145-8C41-9B18-19C47630CD2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724012" y="438944"/>
            <a:ext cx="1120245" cy="3623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55B4C1E-9754-C542-8188-1C963AA5D6A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7123876" y="662811"/>
            <a:ext cx="1120244" cy="3175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D46BCAC-A05F-5C45-B5CE-D6C921371FFE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4751390" y="3035298"/>
            <a:ext cx="268922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6447-71B6-4D4C-B788-2983A2F4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76980B-2B0A-E243-BFD6-CF05EBFFC5F6}"/>
              </a:ext>
            </a:extLst>
          </p:cNvPr>
          <p:cNvSpPr/>
          <p:nvPr/>
        </p:nvSpPr>
        <p:spPr>
          <a:xfrm>
            <a:off x="6361043" y="3159106"/>
            <a:ext cx="2133600" cy="6758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8C4E8-E746-3946-81D8-26E1FF638608}"/>
              </a:ext>
            </a:extLst>
          </p:cNvPr>
          <p:cNvSpPr/>
          <p:nvPr/>
        </p:nvSpPr>
        <p:spPr>
          <a:xfrm>
            <a:off x="6361043" y="4409869"/>
            <a:ext cx="2133600" cy="6758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5FEF0-BE8C-3D41-9105-40FA7DC239DE}"/>
              </a:ext>
            </a:extLst>
          </p:cNvPr>
          <p:cNvSpPr/>
          <p:nvPr/>
        </p:nvSpPr>
        <p:spPr>
          <a:xfrm>
            <a:off x="2146852" y="4389970"/>
            <a:ext cx="2133600" cy="675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DD7F-F1D9-624D-AB91-EAE906EE39D6}"/>
              </a:ext>
            </a:extLst>
          </p:cNvPr>
          <p:cNvSpPr/>
          <p:nvPr/>
        </p:nvSpPr>
        <p:spPr>
          <a:xfrm>
            <a:off x="2146852" y="3155778"/>
            <a:ext cx="2133600" cy="675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4E960-27F8-804D-BFAA-AFB4622B9EA9}"/>
              </a:ext>
            </a:extLst>
          </p:cNvPr>
          <p:cNvSpPr txBox="1"/>
          <p:nvPr/>
        </p:nvSpPr>
        <p:spPr>
          <a:xfrm>
            <a:off x="4453467" y="3228665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EE13B-9897-FC4B-9C24-12CD6DE25C89}"/>
              </a:ext>
            </a:extLst>
          </p:cNvPr>
          <p:cNvSpPr txBox="1"/>
          <p:nvPr/>
        </p:nvSpPr>
        <p:spPr>
          <a:xfrm>
            <a:off x="4567952" y="4409869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of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418E652A-5612-204F-81A6-0885A461D77B}"/>
              </a:ext>
            </a:extLst>
          </p:cNvPr>
          <p:cNvSpPr/>
          <p:nvPr/>
        </p:nvSpPr>
        <p:spPr>
          <a:xfrm>
            <a:off x="6848084" y="1135155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F275CF-23CC-0441-A14F-733B24CDADD5}"/>
              </a:ext>
            </a:extLst>
          </p:cNvPr>
          <p:cNvSpPr/>
          <p:nvPr/>
        </p:nvSpPr>
        <p:spPr>
          <a:xfrm>
            <a:off x="2628991" y="5903461"/>
            <a:ext cx="1964266" cy="3145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Unwanted Activity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490028-2C4D-FC40-8B2C-BE75464FC978}"/>
              </a:ext>
            </a:extLst>
          </p:cNvPr>
          <p:cNvSpPr/>
          <p:nvPr/>
        </p:nvSpPr>
        <p:spPr>
          <a:xfrm>
            <a:off x="2206671" y="2170074"/>
            <a:ext cx="1964266" cy="2856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Back-loop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C63996-CD66-9A40-A83B-C646039D20C0}"/>
              </a:ext>
            </a:extLst>
          </p:cNvPr>
          <p:cNvSpPr/>
          <p:nvPr/>
        </p:nvSpPr>
        <p:spPr>
          <a:xfrm>
            <a:off x="8876407" y="4686914"/>
            <a:ext cx="1964266" cy="3145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Incorrect resource/roles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706F92-0984-6646-B7C9-07EEE335A645}"/>
              </a:ext>
            </a:extLst>
          </p:cNvPr>
          <p:cNvSpPr/>
          <p:nvPr/>
        </p:nvSpPr>
        <p:spPr>
          <a:xfrm>
            <a:off x="50065" y="2578482"/>
            <a:ext cx="1964266" cy="3145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Parallelizable tasks</a:t>
            </a:r>
            <a:r>
              <a:rPr lang="en-IN" sz="1200" dirty="0">
                <a:effectLst/>
              </a:rPr>
              <a:t> </a:t>
            </a:r>
            <a:endParaRPr lang="en-US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DB0D1F-B781-0E47-8847-6301CAC409F0}"/>
              </a:ext>
            </a:extLst>
          </p:cNvPr>
          <p:cNvSpPr/>
          <p:nvPr/>
        </p:nvSpPr>
        <p:spPr>
          <a:xfrm>
            <a:off x="0" y="4617861"/>
            <a:ext cx="1964266" cy="3145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Bottle Neck </a:t>
            </a:r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270F6C-AB20-3646-8DF7-3523256BB49E}"/>
              </a:ext>
            </a:extLst>
          </p:cNvPr>
          <p:cNvSpPr/>
          <p:nvPr/>
        </p:nvSpPr>
        <p:spPr>
          <a:xfrm>
            <a:off x="60190" y="5378434"/>
            <a:ext cx="1964266" cy="3145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Variance of Process Time</a:t>
            </a:r>
            <a:r>
              <a:rPr lang="en-IN" sz="1200" dirty="0">
                <a:effectLst/>
              </a:rPr>
              <a:t> </a:t>
            </a:r>
            <a:endParaRPr lang="en-US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7A30A3-B756-8C48-B540-311550851CE9}"/>
              </a:ext>
            </a:extLst>
          </p:cNvPr>
          <p:cNvSpPr/>
          <p:nvPr/>
        </p:nvSpPr>
        <p:spPr>
          <a:xfrm>
            <a:off x="6443502" y="5379367"/>
            <a:ext cx="1964266" cy="3145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 time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108686-3789-9C43-B1C8-C5B382D2CB62}"/>
              </a:ext>
            </a:extLst>
          </p:cNvPr>
          <p:cNvSpPr/>
          <p:nvPr/>
        </p:nvSpPr>
        <p:spPr>
          <a:xfrm>
            <a:off x="8864626" y="3225641"/>
            <a:ext cx="1964266" cy="3145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Interface or media change</a:t>
            </a:r>
            <a:endParaRPr lang="en-US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ABE7F7-C94D-944D-9EAA-D0730B19FCDA}"/>
              </a:ext>
            </a:extLst>
          </p:cNvPr>
          <p:cNvSpPr/>
          <p:nvPr/>
        </p:nvSpPr>
        <p:spPr>
          <a:xfrm>
            <a:off x="50065" y="3225641"/>
            <a:ext cx="1964266" cy="3145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Redundant Activity</a:t>
            </a:r>
            <a:r>
              <a:rPr lang="en-IN" sz="1200" dirty="0">
                <a:effectLst/>
              </a:rPr>
              <a:t> </a:t>
            </a:r>
            <a:endParaRPr lang="en-US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73AFF0-B39F-8843-A873-24115B24D5AE}"/>
              </a:ext>
            </a:extLst>
          </p:cNvPr>
          <p:cNvSpPr/>
          <p:nvPr/>
        </p:nvSpPr>
        <p:spPr>
          <a:xfrm>
            <a:off x="4431029" y="1027906"/>
            <a:ext cx="1964266" cy="3145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Eventually Follows</a:t>
            </a:r>
            <a:endParaRPr lang="en-US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C478B9-5208-004B-BE1A-54FD6D83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47869" y="2449778"/>
            <a:ext cx="840500" cy="571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B25897-1D77-8740-B137-0673B328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41330" y="3810382"/>
            <a:ext cx="578230" cy="571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0F1016F-1D2B-9241-8DA3-8753E5CD6CE3}"/>
              </a:ext>
            </a:extLst>
          </p:cNvPr>
          <p:cNvSpPr txBox="1"/>
          <p:nvPr/>
        </p:nvSpPr>
        <p:spPr>
          <a:xfrm>
            <a:off x="3485136" y="3955458"/>
            <a:ext cx="104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CAC32DD-4081-8741-8E8A-9129331B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279898" y="3560749"/>
            <a:ext cx="2080591" cy="3429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95348C0-6A30-C942-AAE0-94030C4F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279898" y="4693280"/>
            <a:ext cx="2080591" cy="342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A018BFD-674C-0344-9227-946F0A16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20826" y="3841323"/>
            <a:ext cx="578230" cy="5715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B5AB33-58C0-AE49-877A-B21673F62688}"/>
              </a:ext>
            </a:extLst>
          </p:cNvPr>
          <p:cNvSpPr txBox="1"/>
          <p:nvPr/>
        </p:nvSpPr>
        <p:spPr>
          <a:xfrm>
            <a:off x="7466866" y="2498487"/>
            <a:ext cx="104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26BAF7-C838-4845-B3FC-E97B776DB9E4}"/>
              </a:ext>
            </a:extLst>
          </p:cNvPr>
          <p:cNvSpPr txBox="1"/>
          <p:nvPr/>
        </p:nvSpPr>
        <p:spPr>
          <a:xfrm>
            <a:off x="7599021" y="3937841"/>
            <a:ext cx="104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F38670A-C8AB-044E-A1A1-C9CBBC282A0F}"/>
              </a:ext>
            </a:extLst>
          </p:cNvPr>
          <p:cNvCxnSpPr>
            <a:stCxn id="3" idx="3"/>
            <a:endCxn id="21" idx="4"/>
          </p:cNvCxnSpPr>
          <p:nvPr/>
        </p:nvCxnSpPr>
        <p:spPr>
          <a:xfrm>
            <a:off x="8494643" y="3497037"/>
            <a:ext cx="1352116" cy="43135"/>
          </a:xfrm>
          <a:prstGeom prst="bentConnector4">
            <a:avLst>
              <a:gd name="adj1" fmla="val 13682"/>
              <a:gd name="adj2" fmla="val 629964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D71587A-3189-F640-AEC6-FDF226599A5F}"/>
              </a:ext>
            </a:extLst>
          </p:cNvPr>
          <p:cNvCxnSpPr>
            <a:cxnSpLocks/>
            <a:stCxn id="4" idx="3"/>
            <a:endCxn id="16" idx="0"/>
          </p:cNvCxnSpPr>
          <p:nvPr/>
        </p:nvCxnSpPr>
        <p:spPr>
          <a:xfrm flipV="1">
            <a:off x="8494643" y="4686914"/>
            <a:ext cx="1363897" cy="60886"/>
          </a:xfrm>
          <a:prstGeom prst="bentConnector4">
            <a:avLst>
              <a:gd name="adj1" fmla="val 13995"/>
              <a:gd name="adj2" fmla="val 9304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299B85D-4F33-EC42-BC4D-6D61722EF21B}"/>
              </a:ext>
            </a:extLst>
          </p:cNvPr>
          <p:cNvCxnSpPr>
            <a:stCxn id="4" idx="2"/>
            <a:endCxn id="20" idx="0"/>
          </p:cNvCxnSpPr>
          <p:nvPr/>
        </p:nvCxnSpPr>
        <p:spPr>
          <a:xfrm rot="5400000">
            <a:off x="7279921" y="5231444"/>
            <a:ext cx="293637" cy="22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AD86B70-B0E5-0247-A383-0D99F48BA5A9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>
          <a:xfrm rot="16200000" flipV="1">
            <a:off x="2851184" y="2793310"/>
            <a:ext cx="700088" cy="248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69D275F-354A-DE4F-9293-B0A8EA101641}"/>
              </a:ext>
            </a:extLst>
          </p:cNvPr>
          <p:cNvCxnSpPr>
            <a:stCxn id="6" idx="1"/>
            <a:endCxn id="17" idx="0"/>
          </p:cNvCxnSpPr>
          <p:nvPr/>
        </p:nvCxnSpPr>
        <p:spPr>
          <a:xfrm rot="10800000">
            <a:off x="1032198" y="2578483"/>
            <a:ext cx="1114654" cy="915227"/>
          </a:xfrm>
          <a:prstGeom prst="bentConnector4">
            <a:avLst>
              <a:gd name="adj1" fmla="val 5944"/>
              <a:gd name="adj2" fmla="val 12497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2852DE1-3C0E-5641-89CC-786E4534FFB7}"/>
              </a:ext>
            </a:extLst>
          </p:cNvPr>
          <p:cNvCxnSpPr>
            <a:stCxn id="6" idx="1"/>
            <a:endCxn id="22" idx="4"/>
          </p:cNvCxnSpPr>
          <p:nvPr/>
        </p:nvCxnSpPr>
        <p:spPr>
          <a:xfrm rot="10800000" flipV="1">
            <a:off x="1032198" y="3493708"/>
            <a:ext cx="1114654" cy="46463"/>
          </a:xfrm>
          <a:prstGeom prst="bentConnector4">
            <a:avLst>
              <a:gd name="adj1" fmla="val 5944"/>
              <a:gd name="adj2" fmla="val 121931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B1D0CC4-7D8C-7041-83AC-9C5042CAC16A}"/>
              </a:ext>
            </a:extLst>
          </p:cNvPr>
          <p:cNvCxnSpPr>
            <a:stCxn id="5" idx="1"/>
            <a:endCxn id="18" idx="0"/>
          </p:cNvCxnSpPr>
          <p:nvPr/>
        </p:nvCxnSpPr>
        <p:spPr>
          <a:xfrm rot="10800000">
            <a:off x="982134" y="4617861"/>
            <a:ext cx="1164719" cy="110040"/>
          </a:xfrm>
          <a:prstGeom prst="bentConnector4">
            <a:avLst>
              <a:gd name="adj1" fmla="val 7838"/>
              <a:gd name="adj2" fmla="val 30774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8674F0D-07D9-D745-8A6E-0EC023CE5C8C}"/>
              </a:ext>
            </a:extLst>
          </p:cNvPr>
          <p:cNvCxnSpPr>
            <a:cxnSpLocks/>
            <a:stCxn id="5" idx="1"/>
            <a:endCxn id="19" idx="4"/>
          </p:cNvCxnSpPr>
          <p:nvPr/>
        </p:nvCxnSpPr>
        <p:spPr>
          <a:xfrm rot="10800000" flipV="1">
            <a:off x="1042324" y="4727901"/>
            <a:ext cx="1104529" cy="965064"/>
          </a:xfrm>
          <a:prstGeom prst="bentConnector4">
            <a:avLst>
              <a:gd name="adj1" fmla="val 5541"/>
              <a:gd name="adj2" fmla="val 123688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DA63B1-91E2-5545-909A-A9AE122D38B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2993573" y="5285910"/>
            <a:ext cx="837630" cy="397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3D13F7F-651B-F242-BECD-7AF00DE01C28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 flipH="1" flipV="1">
            <a:off x="3736858" y="1479474"/>
            <a:ext cx="2127872" cy="1224736"/>
          </a:xfrm>
          <a:prstGeom prst="bentConnector3">
            <a:avLst>
              <a:gd name="adj1" fmla="val 11074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97D36F2-4BC4-9146-9F95-8918D196822F}"/>
              </a:ext>
            </a:extLst>
          </p:cNvPr>
          <p:cNvSpPr txBox="1"/>
          <p:nvPr/>
        </p:nvSpPr>
        <p:spPr>
          <a:xfrm>
            <a:off x="4303650" y="1690121"/>
            <a:ext cx="218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If a follow b in one or more steps in the same case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D4B976-0D4A-E34A-99A3-72B427554E39}"/>
              </a:ext>
            </a:extLst>
          </p:cNvPr>
          <p:cNvSpPr txBox="1"/>
          <p:nvPr/>
        </p:nvSpPr>
        <p:spPr>
          <a:xfrm>
            <a:off x="9899303" y="3620850"/>
            <a:ext cx="197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If the resource has changes for the same activity in the same case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B3EC2B-EE4D-164B-96FB-E5A1B869C93F}"/>
              </a:ext>
            </a:extLst>
          </p:cNvPr>
          <p:cNvSpPr txBox="1"/>
          <p:nvPr/>
        </p:nvSpPr>
        <p:spPr>
          <a:xfrm>
            <a:off x="9940903" y="4248529"/>
            <a:ext cx="197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If an activity is done by a resource who is not supposed to.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FCCF1-0F25-9842-8057-EDAEF3495813}"/>
              </a:ext>
            </a:extLst>
          </p:cNvPr>
          <p:cNvSpPr txBox="1"/>
          <p:nvPr/>
        </p:nvSpPr>
        <p:spPr>
          <a:xfrm>
            <a:off x="7450406" y="5119970"/>
            <a:ext cx="2922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Unutilized time between 2 events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817C73-A45D-7B4B-849C-CAD1160B3BD3}"/>
              </a:ext>
            </a:extLst>
          </p:cNvPr>
          <p:cNvSpPr txBox="1"/>
          <p:nvPr/>
        </p:nvSpPr>
        <p:spPr>
          <a:xfrm>
            <a:off x="3485136" y="2578482"/>
            <a:ext cx="230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Series of activities occur in a repeated pattern as the process allows it.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E4D569-032E-3741-9C89-D43617615278}"/>
              </a:ext>
            </a:extLst>
          </p:cNvPr>
          <p:cNvSpPr txBox="1"/>
          <p:nvPr/>
        </p:nvSpPr>
        <p:spPr>
          <a:xfrm>
            <a:off x="60190" y="2058912"/>
            <a:ext cx="225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Tasks which can be run in parallel that the process allows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87CE12-BAD0-F543-A25B-3D3520F16537}"/>
              </a:ext>
            </a:extLst>
          </p:cNvPr>
          <p:cNvSpPr txBox="1"/>
          <p:nvPr/>
        </p:nvSpPr>
        <p:spPr>
          <a:xfrm>
            <a:off x="1042323" y="3603751"/>
            <a:ext cx="9821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Activity that repeats as the process allows 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36ED13-09B9-0545-9F94-91EFEACD444D}"/>
              </a:ext>
            </a:extLst>
          </p:cNvPr>
          <p:cNvSpPr txBox="1"/>
          <p:nvPr/>
        </p:nvSpPr>
        <p:spPr>
          <a:xfrm>
            <a:off x="3242565" y="5138309"/>
            <a:ext cx="2170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Activity that is in forbidden list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0AFA80-31FF-194E-A703-C4E445D9548D}"/>
              </a:ext>
            </a:extLst>
          </p:cNvPr>
          <p:cNvSpPr txBox="1"/>
          <p:nvPr/>
        </p:nvSpPr>
        <p:spPr>
          <a:xfrm>
            <a:off x="264952" y="6060727"/>
            <a:ext cx="2599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Min, Max, Average, Variance for each activity</a:t>
            </a:r>
            <a:endParaRPr 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E36EAE-B5FB-F14F-8E82-7FF4754AB8D2}"/>
              </a:ext>
            </a:extLst>
          </p:cNvPr>
          <p:cNvSpPr txBox="1"/>
          <p:nvPr/>
        </p:nvSpPr>
        <p:spPr>
          <a:xfrm>
            <a:off x="-16357" y="4159013"/>
            <a:ext cx="286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Activity that took the maximum time across the log or in a case</a:t>
            </a:r>
          </a:p>
        </p:txBody>
      </p:sp>
    </p:spTree>
    <p:extLst>
      <p:ext uri="{BB962C8B-B14F-4D97-AF65-F5344CB8AC3E}">
        <p14:creationId xmlns:p14="http://schemas.microsoft.com/office/powerpoint/2010/main" val="405422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96C72-650A-2E44-8A5E-BAC585F1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UML diagram for classifying the problems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72B98D-8548-D941-ACBD-4235B326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355600"/>
            <a:ext cx="7747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5EEF-B2D2-BD4B-8245-74C9A27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26" y="-11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Process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BF5AFA-D8D0-D546-B335-40D2C4B36D32}"/>
              </a:ext>
            </a:extLst>
          </p:cNvPr>
          <p:cNvSpPr/>
          <p:nvPr/>
        </p:nvSpPr>
        <p:spPr>
          <a:xfrm>
            <a:off x="6231466" y="51860"/>
            <a:ext cx="1503282" cy="265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71144A-5A94-3142-B496-9E9206A4CDA1}"/>
              </a:ext>
            </a:extLst>
          </p:cNvPr>
          <p:cNvSpPr/>
          <p:nvPr/>
        </p:nvSpPr>
        <p:spPr>
          <a:xfrm>
            <a:off x="5816599" y="483271"/>
            <a:ext cx="2305425" cy="47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Get the case(set of Events) 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2797E80-163C-F149-A535-9C59C4FC4572}"/>
              </a:ext>
            </a:extLst>
          </p:cNvPr>
          <p:cNvSpPr/>
          <p:nvPr/>
        </p:nvSpPr>
        <p:spPr>
          <a:xfrm>
            <a:off x="5428826" y="1330962"/>
            <a:ext cx="3144769" cy="6653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Is a is eventually followed by b?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8FDD4D6-76F1-DA4B-898D-916711F91C38}"/>
              </a:ext>
            </a:extLst>
          </p:cNvPr>
          <p:cNvSpPr/>
          <p:nvPr/>
        </p:nvSpPr>
        <p:spPr>
          <a:xfrm>
            <a:off x="5575646" y="2417392"/>
            <a:ext cx="3046556" cy="853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 Series of activities occur in a repeated pattern as the process allows it?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B280F-A1DC-884B-A62D-79FA54546FC8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969312" y="317233"/>
            <a:ext cx="13795" cy="166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2F3F9-B928-8942-AFAF-07FC68C747D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969312" y="956190"/>
            <a:ext cx="31899" cy="374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C4B42D-C569-E24D-96E3-7FD54DB24371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4244794" y="1108378"/>
            <a:ext cx="2736754" cy="367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9A59A7C-A330-3A45-92FA-3DAFD2C89304}"/>
              </a:ext>
            </a:extLst>
          </p:cNvPr>
          <p:cNvSpPr/>
          <p:nvPr/>
        </p:nvSpPr>
        <p:spPr>
          <a:xfrm>
            <a:off x="1268614" y="1193950"/>
            <a:ext cx="3046556" cy="56300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Input of activities not to be followed say a, b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72CFF9CA-0483-004D-8210-3F56DA8A92A8}"/>
              </a:ext>
            </a:extLst>
          </p:cNvPr>
          <p:cNvSpPr/>
          <p:nvPr/>
        </p:nvSpPr>
        <p:spPr>
          <a:xfrm>
            <a:off x="9324422" y="1353843"/>
            <a:ext cx="1868507" cy="60549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this case as violating </a:t>
            </a:r>
            <a:r>
              <a:rPr lang="en-US" sz="800" dirty="0" err="1"/>
              <a:t>EventuallyFollows</a:t>
            </a:r>
            <a:endParaRPr lang="en-US" sz="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9F8DFE-9EA5-E24A-A217-24FE3D8CAFAE}"/>
              </a:ext>
            </a:extLst>
          </p:cNvPr>
          <p:cNvCxnSpPr>
            <a:cxnSpLocks/>
            <a:stCxn id="5" idx="3"/>
            <a:endCxn id="20" idx="5"/>
          </p:cNvCxnSpPr>
          <p:nvPr/>
        </p:nvCxnSpPr>
        <p:spPr>
          <a:xfrm flipV="1">
            <a:off x="8573595" y="1656588"/>
            <a:ext cx="826513" cy="7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63D186-3F0C-6F46-94C9-C5D7B8E8B333}"/>
              </a:ext>
            </a:extLst>
          </p:cNvPr>
          <p:cNvSpPr txBox="1"/>
          <p:nvPr/>
        </p:nvSpPr>
        <p:spPr>
          <a:xfrm>
            <a:off x="8633880" y="1466112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A895AA-2E04-2D4F-B6C9-EDFA361206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001211" y="1996309"/>
            <a:ext cx="97713" cy="421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22B8A8-AF6A-8E4D-861C-2995B08D3BAF}"/>
              </a:ext>
            </a:extLst>
          </p:cNvPr>
          <p:cNvSpPr txBox="1"/>
          <p:nvPr/>
        </p:nvSpPr>
        <p:spPr>
          <a:xfrm>
            <a:off x="6468157" y="2109734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D1DE2F4B-2189-6B4C-89E3-E437A15BC70A}"/>
              </a:ext>
            </a:extLst>
          </p:cNvPr>
          <p:cNvSpPr/>
          <p:nvPr/>
        </p:nvSpPr>
        <p:spPr>
          <a:xfrm>
            <a:off x="9400108" y="2569824"/>
            <a:ext cx="1608739" cy="6054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this case as violating the </a:t>
            </a:r>
            <a:r>
              <a:rPr lang="en-US" sz="800" dirty="0" err="1"/>
              <a:t>Backloop</a:t>
            </a:r>
            <a:r>
              <a:rPr lang="en-US" sz="800" dirty="0"/>
              <a:t> constraint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54A32B-7A5C-5547-A6B2-0FDD0E5BC5F0}"/>
              </a:ext>
            </a:extLst>
          </p:cNvPr>
          <p:cNvCxnSpPr>
            <a:cxnSpLocks/>
            <a:stCxn id="6" idx="3"/>
            <a:endCxn id="32" idx="5"/>
          </p:cNvCxnSpPr>
          <p:nvPr/>
        </p:nvCxnSpPr>
        <p:spPr>
          <a:xfrm>
            <a:off x="8622202" y="2844239"/>
            <a:ext cx="853592" cy="28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8AF20E2-7BFD-3548-AB79-121CEE6EE982}"/>
              </a:ext>
            </a:extLst>
          </p:cNvPr>
          <p:cNvCxnSpPr>
            <a:cxnSpLocks/>
            <a:stCxn id="20" idx="4"/>
          </p:cNvCxnSpPr>
          <p:nvPr/>
        </p:nvCxnSpPr>
        <p:spPr>
          <a:xfrm rot="5400000">
            <a:off x="8582797" y="475460"/>
            <a:ext cx="192007" cy="31597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6B35D9A-86DB-754A-BA5C-DAC43015762B}"/>
              </a:ext>
            </a:extLst>
          </p:cNvPr>
          <p:cNvSpPr txBox="1"/>
          <p:nvPr/>
        </p:nvSpPr>
        <p:spPr>
          <a:xfrm>
            <a:off x="8695771" y="2599310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0ED9D9C8-4710-7B4D-B91D-63560E10BA95}"/>
              </a:ext>
            </a:extLst>
          </p:cNvPr>
          <p:cNvSpPr/>
          <p:nvPr/>
        </p:nvSpPr>
        <p:spPr>
          <a:xfrm>
            <a:off x="5575646" y="3464243"/>
            <a:ext cx="3046556" cy="853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Does the process allow 2 tasks to be running independent of each other(Parallelly)?</a:t>
            </a:r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E8BFD823-95F4-354D-9BD1-CABD31C390D3}"/>
              </a:ext>
            </a:extLst>
          </p:cNvPr>
          <p:cNvSpPr/>
          <p:nvPr/>
        </p:nvSpPr>
        <p:spPr>
          <a:xfrm>
            <a:off x="5600193" y="4529919"/>
            <a:ext cx="3046556" cy="853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Dos the process allow redundant Activity?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25FCB980-BD17-4B43-BA48-7F5FF48EBC67}"/>
              </a:ext>
            </a:extLst>
          </p:cNvPr>
          <p:cNvSpPr/>
          <p:nvPr/>
        </p:nvSpPr>
        <p:spPr>
          <a:xfrm>
            <a:off x="9362923" y="3585845"/>
            <a:ext cx="1608739" cy="6054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this case as violating the </a:t>
            </a:r>
            <a:r>
              <a:rPr lang="en-US" sz="800" dirty="0" err="1"/>
              <a:t>Parallellisable</a:t>
            </a:r>
            <a:r>
              <a:rPr lang="en-US" sz="800" dirty="0"/>
              <a:t> Task constraint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FBA5EFE-5C9A-D845-ABAA-4C197DD9365C}"/>
              </a:ext>
            </a:extLst>
          </p:cNvPr>
          <p:cNvCxnSpPr>
            <a:cxnSpLocks/>
            <a:stCxn id="82" idx="3"/>
            <a:endCxn id="86" idx="5"/>
          </p:cNvCxnSpPr>
          <p:nvPr/>
        </p:nvCxnSpPr>
        <p:spPr>
          <a:xfrm flipV="1">
            <a:off x="8622202" y="3888591"/>
            <a:ext cx="816407" cy="2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9D7200A-B7B0-2347-9FF0-58FE7DB19134}"/>
              </a:ext>
            </a:extLst>
          </p:cNvPr>
          <p:cNvSpPr txBox="1"/>
          <p:nvPr/>
        </p:nvSpPr>
        <p:spPr>
          <a:xfrm>
            <a:off x="8733614" y="3478123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6A0CB2A-0BFD-F842-A357-15A7EB855FD1}"/>
              </a:ext>
            </a:extLst>
          </p:cNvPr>
          <p:cNvCxnSpPr>
            <a:cxnSpLocks/>
            <a:stCxn id="6" idx="2"/>
            <a:endCxn id="82" idx="0"/>
          </p:cNvCxnSpPr>
          <p:nvPr/>
        </p:nvCxnSpPr>
        <p:spPr>
          <a:xfrm>
            <a:off x="7098924" y="3271086"/>
            <a:ext cx="0" cy="193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8BF9E50-2132-2645-B97E-EA63ADEFE7D2}"/>
              </a:ext>
            </a:extLst>
          </p:cNvPr>
          <p:cNvSpPr txBox="1"/>
          <p:nvPr/>
        </p:nvSpPr>
        <p:spPr>
          <a:xfrm>
            <a:off x="6434787" y="3225163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EC6B850-EA81-9643-80E6-A7AEF5CA4F33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098924" y="4317937"/>
            <a:ext cx="24547" cy="211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1FCEEC9-18D5-534C-9B84-D37B278BA501}"/>
              </a:ext>
            </a:extLst>
          </p:cNvPr>
          <p:cNvCxnSpPr>
            <a:cxnSpLocks/>
            <a:stCxn id="32" idx="4"/>
            <a:endCxn id="94" idx="3"/>
          </p:cNvCxnSpPr>
          <p:nvPr/>
        </p:nvCxnSpPr>
        <p:spPr>
          <a:xfrm rot="5400000">
            <a:off x="8556231" y="1684638"/>
            <a:ext cx="157570" cy="31389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DEA1A5AD-D0C0-A94A-906A-A182FCAD6116}"/>
              </a:ext>
            </a:extLst>
          </p:cNvPr>
          <p:cNvCxnSpPr>
            <a:cxnSpLocks/>
          </p:cNvCxnSpPr>
          <p:nvPr/>
        </p:nvCxnSpPr>
        <p:spPr>
          <a:xfrm rot="5400000">
            <a:off x="8589601" y="2706499"/>
            <a:ext cx="157570" cy="31389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A6C9C250-CDFE-1B45-BA7E-F7B4D7B4E854}"/>
              </a:ext>
            </a:extLst>
          </p:cNvPr>
          <p:cNvCxnSpPr>
            <a:cxnSpLocks/>
          </p:cNvCxnSpPr>
          <p:nvPr/>
        </p:nvCxnSpPr>
        <p:spPr>
          <a:xfrm rot="5400000">
            <a:off x="8654829" y="3830779"/>
            <a:ext cx="157570" cy="31389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8EF5EB5E-FEA7-3F48-8FC9-90FE01FF7EF1}"/>
              </a:ext>
            </a:extLst>
          </p:cNvPr>
          <p:cNvSpPr/>
          <p:nvPr/>
        </p:nvSpPr>
        <p:spPr>
          <a:xfrm>
            <a:off x="9433478" y="4715965"/>
            <a:ext cx="1608739" cy="6054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this case as violating the Redundant Activity constraint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3CEBB0E-FCA4-E849-9486-C9BCE51AE9D3}"/>
              </a:ext>
            </a:extLst>
          </p:cNvPr>
          <p:cNvCxnSpPr>
            <a:cxnSpLocks/>
            <a:stCxn id="83" idx="3"/>
            <a:endCxn id="108" idx="5"/>
          </p:cNvCxnSpPr>
          <p:nvPr/>
        </p:nvCxnSpPr>
        <p:spPr>
          <a:xfrm>
            <a:off x="8646749" y="4956766"/>
            <a:ext cx="862415" cy="61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7AD49AF-A1F1-BE42-92D9-9985DC22A88E}"/>
              </a:ext>
            </a:extLst>
          </p:cNvPr>
          <p:cNvSpPr txBox="1"/>
          <p:nvPr/>
        </p:nvSpPr>
        <p:spPr>
          <a:xfrm>
            <a:off x="8724730" y="4663718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2CDA5-D326-784D-8B10-C978E0193A10}"/>
              </a:ext>
            </a:extLst>
          </p:cNvPr>
          <p:cNvSpPr txBox="1"/>
          <p:nvPr/>
        </p:nvSpPr>
        <p:spPr>
          <a:xfrm>
            <a:off x="6434787" y="4314475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1BEE8E4-E5F9-2746-8E1E-947BBD21D350}"/>
              </a:ext>
            </a:extLst>
          </p:cNvPr>
          <p:cNvSpPr txBox="1"/>
          <p:nvPr/>
        </p:nvSpPr>
        <p:spPr>
          <a:xfrm>
            <a:off x="6419300" y="5419316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F1720C4-B015-564D-A3B6-A3D1710E21B7}"/>
              </a:ext>
            </a:extLst>
          </p:cNvPr>
          <p:cNvSpPr/>
          <p:nvPr/>
        </p:nvSpPr>
        <p:spPr>
          <a:xfrm>
            <a:off x="6066789" y="5901810"/>
            <a:ext cx="2055235" cy="348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C128C9-9FB0-6547-B8A9-A369547DB45B}"/>
              </a:ext>
            </a:extLst>
          </p:cNvPr>
          <p:cNvCxnSpPr>
            <a:cxnSpLocks/>
            <a:stCxn id="83" idx="2"/>
            <a:endCxn id="117" idx="0"/>
          </p:cNvCxnSpPr>
          <p:nvPr/>
        </p:nvCxnSpPr>
        <p:spPr>
          <a:xfrm flipH="1">
            <a:off x="7094407" y="5383613"/>
            <a:ext cx="29064" cy="51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2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5EEF-B2D2-BD4B-8245-74C9A27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26" y="-11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Activity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BF5AFA-D8D0-D546-B335-40D2C4B36D32}"/>
              </a:ext>
            </a:extLst>
          </p:cNvPr>
          <p:cNvSpPr/>
          <p:nvPr/>
        </p:nvSpPr>
        <p:spPr>
          <a:xfrm>
            <a:off x="6231466" y="51860"/>
            <a:ext cx="1503282" cy="265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71144A-5A94-3142-B496-9E9206A4CDA1}"/>
              </a:ext>
            </a:extLst>
          </p:cNvPr>
          <p:cNvSpPr/>
          <p:nvPr/>
        </p:nvSpPr>
        <p:spPr>
          <a:xfrm>
            <a:off x="5816599" y="483271"/>
            <a:ext cx="2305425" cy="47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Get the activity 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2797E80-163C-F149-A535-9C59C4FC4572}"/>
              </a:ext>
            </a:extLst>
          </p:cNvPr>
          <p:cNvSpPr/>
          <p:nvPr/>
        </p:nvSpPr>
        <p:spPr>
          <a:xfrm>
            <a:off x="5428826" y="1330962"/>
            <a:ext cx="3144769" cy="6653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Does a given activity is from unwanted activities?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8FDD4D6-76F1-DA4B-898D-916711F91C38}"/>
              </a:ext>
            </a:extLst>
          </p:cNvPr>
          <p:cNvSpPr/>
          <p:nvPr/>
        </p:nvSpPr>
        <p:spPr>
          <a:xfrm>
            <a:off x="5575646" y="2417392"/>
            <a:ext cx="3046556" cy="853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Does the given activity cause the bottleneck ?(Compare the time taken for completion of a particular </a:t>
            </a:r>
            <a:r>
              <a:rPr lang="en-US" sz="800" dirty="0" err="1"/>
              <a:t>acitivity</a:t>
            </a:r>
            <a:r>
              <a:rPr lang="en-US" sz="800" dirty="0"/>
              <a:t> across all the activities)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B280F-A1DC-884B-A62D-79FA54546FC8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969312" y="317233"/>
            <a:ext cx="13795" cy="166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2F3F9-B928-8942-AFAF-07FC68C747D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969312" y="956190"/>
            <a:ext cx="31899" cy="374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C4B42D-C569-E24D-96E3-7FD54DB24371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4244794" y="1108378"/>
            <a:ext cx="2736754" cy="367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9A59A7C-A330-3A45-92FA-3DAFD2C89304}"/>
              </a:ext>
            </a:extLst>
          </p:cNvPr>
          <p:cNvSpPr/>
          <p:nvPr/>
        </p:nvSpPr>
        <p:spPr>
          <a:xfrm>
            <a:off x="1268614" y="1193950"/>
            <a:ext cx="3046556" cy="56300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Input of unwanted activities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72CFF9CA-0483-004D-8210-3F56DA8A92A8}"/>
              </a:ext>
            </a:extLst>
          </p:cNvPr>
          <p:cNvSpPr/>
          <p:nvPr/>
        </p:nvSpPr>
        <p:spPr>
          <a:xfrm>
            <a:off x="9324422" y="1353843"/>
            <a:ext cx="1868507" cy="60549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this activity as violating </a:t>
            </a:r>
            <a:r>
              <a:rPr lang="en-US" sz="800" dirty="0" err="1"/>
              <a:t>UnwantedActivity</a:t>
            </a:r>
            <a:endParaRPr lang="en-US" sz="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9F8DFE-9EA5-E24A-A217-24FE3D8CAFAE}"/>
              </a:ext>
            </a:extLst>
          </p:cNvPr>
          <p:cNvCxnSpPr>
            <a:cxnSpLocks/>
            <a:stCxn id="5" idx="3"/>
            <a:endCxn id="20" idx="5"/>
          </p:cNvCxnSpPr>
          <p:nvPr/>
        </p:nvCxnSpPr>
        <p:spPr>
          <a:xfrm flipV="1">
            <a:off x="8573595" y="1656588"/>
            <a:ext cx="826513" cy="7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63D186-3F0C-6F46-94C9-C5D7B8E8B333}"/>
              </a:ext>
            </a:extLst>
          </p:cNvPr>
          <p:cNvSpPr txBox="1"/>
          <p:nvPr/>
        </p:nvSpPr>
        <p:spPr>
          <a:xfrm>
            <a:off x="8633880" y="1466112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A895AA-2E04-2D4F-B6C9-EDFA361206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001211" y="1996309"/>
            <a:ext cx="97713" cy="421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22B8A8-AF6A-8E4D-861C-2995B08D3BAF}"/>
              </a:ext>
            </a:extLst>
          </p:cNvPr>
          <p:cNvSpPr txBox="1"/>
          <p:nvPr/>
        </p:nvSpPr>
        <p:spPr>
          <a:xfrm>
            <a:off x="6468157" y="2109734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D1DE2F4B-2189-6B4C-89E3-E437A15BC70A}"/>
              </a:ext>
            </a:extLst>
          </p:cNvPr>
          <p:cNvSpPr/>
          <p:nvPr/>
        </p:nvSpPr>
        <p:spPr>
          <a:xfrm>
            <a:off x="9400108" y="2569824"/>
            <a:ext cx="1608739" cy="6054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this activity as bottleneck activity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54A32B-7A5C-5547-A6B2-0FDD0E5BC5F0}"/>
              </a:ext>
            </a:extLst>
          </p:cNvPr>
          <p:cNvCxnSpPr>
            <a:cxnSpLocks/>
            <a:stCxn id="6" idx="3"/>
            <a:endCxn id="32" idx="5"/>
          </p:cNvCxnSpPr>
          <p:nvPr/>
        </p:nvCxnSpPr>
        <p:spPr>
          <a:xfrm>
            <a:off x="8622202" y="2844239"/>
            <a:ext cx="853592" cy="28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8AF20E2-7BFD-3548-AB79-121CEE6EE982}"/>
              </a:ext>
            </a:extLst>
          </p:cNvPr>
          <p:cNvCxnSpPr>
            <a:cxnSpLocks/>
            <a:stCxn id="20" idx="4"/>
          </p:cNvCxnSpPr>
          <p:nvPr/>
        </p:nvCxnSpPr>
        <p:spPr>
          <a:xfrm rot="5400000">
            <a:off x="8579171" y="430230"/>
            <a:ext cx="150403" cy="32086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6B35D9A-86DB-754A-BA5C-DAC43015762B}"/>
              </a:ext>
            </a:extLst>
          </p:cNvPr>
          <p:cNvSpPr txBox="1"/>
          <p:nvPr/>
        </p:nvSpPr>
        <p:spPr>
          <a:xfrm>
            <a:off x="8695771" y="2599310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0ED9D9C8-4710-7B4D-B91D-63560E10BA95}"/>
              </a:ext>
            </a:extLst>
          </p:cNvPr>
          <p:cNvSpPr/>
          <p:nvPr/>
        </p:nvSpPr>
        <p:spPr>
          <a:xfrm>
            <a:off x="5575646" y="3464243"/>
            <a:ext cx="3046556" cy="853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Does the process allow 2 tasks to be running independent of each other(Parallelly)?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25FCB980-BD17-4B43-BA48-7F5FF48EBC67}"/>
              </a:ext>
            </a:extLst>
          </p:cNvPr>
          <p:cNvSpPr/>
          <p:nvPr/>
        </p:nvSpPr>
        <p:spPr>
          <a:xfrm>
            <a:off x="9362923" y="3585845"/>
            <a:ext cx="1608739" cy="6054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this case as violating the </a:t>
            </a:r>
            <a:r>
              <a:rPr lang="en-US" sz="800" dirty="0" err="1"/>
              <a:t>Parallellisable</a:t>
            </a:r>
            <a:r>
              <a:rPr lang="en-US" sz="800" dirty="0"/>
              <a:t> Task constraint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FBA5EFE-5C9A-D845-ABAA-4C197DD9365C}"/>
              </a:ext>
            </a:extLst>
          </p:cNvPr>
          <p:cNvCxnSpPr>
            <a:cxnSpLocks/>
            <a:stCxn id="82" idx="3"/>
            <a:endCxn id="86" idx="5"/>
          </p:cNvCxnSpPr>
          <p:nvPr/>
        </p:nvCxnSpPr>
        <p:spPr>
          <a:xfrm flipV="1">
            <a:off x="8622202" y="3888591"/>
            <a:ext cx="816407" cy="2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9D7200A-B7B0-2347-9FF0-58FE7DB19134}"/>
              </a:ext>
            </a:extLst>
          </p:cNvPr>
          <p:cNvSpPr txBox="1"/>
          <p:nvPr/>
        </p:nvSpPr>
        <p:spPr>
          <a:xfrm>
            <a:off x="8733614" y="3478123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6A0CB2A-0BFD-F842-A357-15A7EB855FD1}"/>
              </a:ext>
            </a:extLst>
          </p:cNvPr>
          <p:cNvCxnSpPr>
            <a:cxnSpLocks/>
            <a:stCxn id="6" idx="2"/>
            <a:endCxn id="82" idx="0"/>
          </p:cNvCxnSpPr>
          <p:nvPr/>
        </p:nvCxnSpPr>
        <p:spPr>
          <a:xfrm>
            <a:off x="7098924" y="3271086"/>
            <a:ext cx="0" cy="193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8BF9E50-2132-2645-B97E-EA63ADEFE7D2}"/>
              </a:ext>
            </a:extLst>
          </p:cNvPr>
          <p:cNvSpPr txBox="1"/>
          <p:nvPr/>
        </p:nvSpPr>
        <p:spPr>
          <a:xfrm>
            <a:off x="6434787" y="3225163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EC6B850-EA81-9643-80E6-A7AEF5CA4F33}"/>
              </a:ext>
            </a:extLst>
          </p:cNvPr>
          <p:cNvCxnSpPr>
            <a:cxnSpLocks/>
            <a:stCxn id="82" idx="2"/>
            <a:endCxn id="14" idx="0"/>
          </p:cNvCxnSpPr>
          <p:nvPr/>
        </p:nvCxnSpPr>
        <p:spPr>
          <a:xfrm>
            <a:off x="7098924" y="4317937"/>
            <a:ext cx="36785" cy="619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1FCEEC9-18D5-534C-9B84-D37B278BA501}"/>
              </a:ext>
            </a:extLst>
          </p:cNvPr>
          <p:cNvCxnSpPr>
            <a:cxnSpLocks/>
            <a:stCxn id="32" idx="4"/>
            <a:endCxn id="94" idx="3"/>
          </p:cNvCxnSpPr>
          <p:nvPr/>
        </p:nvCxnSpPr>
        <p:spPr>
          <a:xfrm rot="5400000">
            <a:off x="8556231" y="1684638"/>
            <a:ext cx="157570" cy="31389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DEA1A5AD-D0C0-A94A-906A-A182FCAD6116}"/>
              </a:ext>
            </a:extLst>
          </p:cNvPr>
          <p:cNvCxnSpPr>
            <a:cxnSpLocks/>
          </p:cNvCxnSpPr>
          <p:nvPr/>
        </p:nvCxnSpPr>
        <p:spPr>
          <a:xfrm rot="5400000">
            <a:off x="8589601" y="2706499"/>
            <a:ext cx="157570" cy="31389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2CDA5-D326-784D-8B10-C978E0193A10}"/>
              </a:ext>
            </a:extLst>
          </p:cNvPr>
          <p:cNvSpPr txBox="1"/>
          <p:nvPr/>
        </p:nvSpPr>
        <p:spPr>
          <a:xfrm>
            <a:off x="6434787" y="4314475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F1720C4-B015-564D-A3B6-A3D1710E21B7}"/>
              </a:ext>
            </a:extLst>
          </p:cNvPr>
          <p:cNvSpPr/>
          <p:nvPr/>
        </p:nvSpPr>
        <p:spPr>
          <a:xfrm>
            <a:off x="6066789" y="5901810"/>
            <a:ext cx="2055235" cy="348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96ABAB9-1398-C64E-99C2-B5B37E810E34}"/>
              </a:ext>
            </a:extLst>
          </p:cNvPr>
          <p:cNvSpPr/>
          <p:nvPr/>
        </p:nvSpPr>
        <p:spPr>
          <a:xfrm>
            <a:off x="5575646" y="4937760"/>
            <a:ext cx="3120125" cy="48155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Calculate </a:t>
            </a:r>
            <a:r>
              <a:rPr lang="en-IN" sz="800" dirty="0"/>
              <a:t>Min, Max, Average, Variance for each activity and list it out</a:t>
            </a: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C3C2BA-9638-D14D-9C1E-F8C3DD63BC6F}"/>
              </a:ext>
            </a:extLst>
          </p:cNvPr>
          <p:cNvCxnSpPr>
            <a:stCxn id="14" idx="3"/>
            <a:endCxn id="117" idx="0"/>
          </p:cNvCxnSpPr>
          <p:nvPr/>
        </p:nvCxnSpPr>
        <p:spPr>
          <a:xfrm>
            <a:off x="7075514" y="5419316"/>
            <a:ext cx="18893" cy="482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79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5EEF-B2D2-BD4B-8245-74C9A27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26" y="-11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Event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BF5AFA-D8D0-D546-B335-40D2C4B36D32}"/>
              </a:ext>
            </a:extLst>
          </p:cNvPr>
          <p:cNvSpPr/>
          <p:nvPr/>
        </p:nvSpPr>
        <p:spPr>
          <a:xfrm>
            <a:off x="6231466" y="51860"/>
            <a:ext cx="1503282" cy="265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71144A-5A94-3142-B496-9E9206A4CDA1}"/>
              </a:ext>
            </a:extLst>
          </p:cNvPr>
          <p:cNvSpPr/>
          <p:nvPr/>
        </p:nvSpPr>
        <p:spPr>
          <a:xfrm>
            <a:off x="5816599" y="483271"/>
            <a:ext cx="2305425" cy="47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Get the event 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2797E80-163C-F149-A535-9C59C4FC4572}"/>
              </a:ext>
            </a:extLst>
          </p:cNvPr>
          <p:cNvSpPr/>
          <p:nvPr/>
        </p:nvSpPr>
        <p:spPr>
          <a:xfrm>
            <a:off x="5428826" y="1330962"/>
            <a:ext cx="3144769" cy="6653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Is the event performed by incorrect resource or resources with different roles 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B280F-A1DC-884B-A62D-79FA54546FC8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969312" y="317233"/>
            <a:ext cx="13795" cy="166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2F3F9-B928-8942-AFAF-07FC68C747D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969312" y="956190"/>
            <a:ext cx="31899" cy="374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C4B42D-C569-E24D-96E3-7FD54DB24371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4244794" y="1060777"/>
            <a:ext cx="2736754" cy="367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9A59A7C-A330-3A45-92FA-3DAFD2C89304}"/>
              </a:ext>
            </a:extLst>
          </p:cNvPr>
          <p:cNvSpPr/>
          <p:nvPr/>
        </p:nvSpPr>
        <p:spPr>
          <a:xfrm>
            <a:off x="1268614" y="1146349"/>
            <a:ext cx="3046556" cy="56300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of resources and their roles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72CFF9CA-0483-004D-8210-3F56DA8A92A8}"/>
              </a:ext>
            </a:extLst>
          </p:cNvPr>
          <p:cNvSpPr/>
          <p:nvPr/>
        </p:nvSpPr>
        <p:spPr>
          <a:xfrm>
            <a:off x="9324422" y="1353843"/>
            <a:ext cx="1868507" cy="60549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this event as </a:t>
            </a:r>
            <a:r>
              <a:rPr lang="en-US" sz="800" dirty="0" err="1"/>
              <a:t>IncorrectResourceOrRoles</a:t>
            </a:r>
            <a:endParaRPr lang="en-US" sz="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9F8DFE-9EA5-E24A-A217-24FE3D8CAFAE}"/>
              </a:ext>
            </a:extLst>
          </p:cNvPr>
          <p:cNvCxnSpPr>
            <a:cxnSpLocks/>
            <a:stCxn id="5" idx="3"/>
            <a:endCxn id="20" idx="5"/>
          </p:cNvCxnSpPr>
          <p:nvPr/>
        </p:nvCxnSpPr>
        <p:spPr>
          <a:xfrm flipV="1">
            <a:off x="8573595" y="1656588"/>
            <a:ext cx="826513" cy="7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63D186-3F0C-6F46-94C9-C5D7B8E8B333}"/>
              </a:ext>
            </a:extLst>
          </p:cNvPr>
          <p:cNvSpPr txBox="1"/>
          <p:nvPr/>
        </p:nvSpPr>
        <p:spPr>
          <a:xfrm>
            <a:off x="8633880" y="1466112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A895AA-2E04-2D4F-B6C9-EDFA3612063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68843" y="1989849"/>
            <a:ext cx="163847" cy="840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22B8A8-AF6A-8E4D-861C-2995B08D3BAF}"/>
              </a:ext>
            </a:extLst>
          </p:cNvPr>
          <p:cNvSpPr txBox="1"/>
          <p:nvPr/>
        </p:nvSpPr>
        <p:spPr>
          <a:xfrm>
            <a:off x="6468157" y="2109734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8AF20E2-7BFD-3548-AB79-121CEE6EE982}"/>
              </a:ext>
            </a:extLst>
          </p:cNvPr>
          <p:cNvCxnSpPr>
            <a:cxnSpLocks/>
            <a:stCxn id="20" idx="4"/>
          </p:cNvCxnSpPr>
          <p:nvPr/>
        </p:nvCxnSpPr>
        <p:spPr>
          <a:xfrm rot="5400000">
            <a:off x="8582797" y="475460"/>
            <a:ext cx="192007" cy="31597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F1720C4-B015-564D-A3B6-A3D1710E21B7}"/>
              </a:ext>
            </a:extLst>
          </p:cNvPr>
          <p:cNvSpPr/>
          <p:nvPr/>
        </p:nvSpPr>
        <p:spPr>
          <a:xfrm>
            <a:off x="6115394" y="4268313"/>
            <a:ext cx="2055235" cy="348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C128C9-9FB0-6547-B8A9-A369547DB45B}"/>
              </a:ext>
            </a:extLst>
          </p:cNvPr>
          <p:cNvCxnSpPr>
            <a:cxnSpLocks/>
            <a:stCxn id="7" idx="3"/>
            <a:endCxn id="117" idx="0"/>
          </p:cNvCxnSpPr>
          <p:nvPr/>
        </p:nvCxnSpPr>
        <p:spPr>
          <a:xfrm>
            <a:off x="7034887" y="3612375"/>
            <a:ext cx="108125" cy="65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A2E5B90-32F1-6D41-AAB5-5F39D0953BD1}"/>
              </a:ext>
            </a:extLst>
          </p:cNvPr>
          <p:cNvSpPr/>
          <p:nvPr/>
        </p:nvSpPr>
        <p:spPr>
          <a:xfrm>
            <a:off x="4940958" y="2829950"/>
            <a:ext cx="4383464" cy="7824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and list the idle times between 2 events</a:t>
            </a:r>
          </a:p>
        </p:txBody>
      </p:sp>
    </p:spTree>
    <p:extLst>
      <p:ext uri="{BB962C8B-B14F-4D97-AF65-F5344CB8AC3E}">
        <p14:creationId xmlns:p14="http://schemas.microsoft.com/office/powerpoint/2010/main" val="50576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5EEF-B2D2-BD4B-8245-74C9A27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26" y="-11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Case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BF5AFA-D8D0-D546-B335-40D2C4B36D32}"/>
              </a:ext>
            </a:extLst>
          </p:cNvPr>
          <p:cNvSpPr/>
          <p:nvPr/>
        </p:nvSpPr>
        <p:spPr>
          <a:xfrm>
            <a:off x="6231466" y="51860"/>
            <a:ext cx="1503282" cy="265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71144A-5A94-3142-B496-9E9206A4CDA1}"/>
              </a:ext>
            </a:extLst>
          </p:cNvPr>
          <p:cNvSpPr/>
          <p:nvPr/>
        </p:nvSpPr>
        <p:spPr>
          <a:xfrm>
            <a:off x="5816599" y="483271"/>
            <a:ext cx="2305425" cy="47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Get the case(set of Events) 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2797E80-163C-F149-A535-9C59C4FC4572}"/>
              </a:ext>
            </a:extLst>
          </p:cNvPr>
          <p:cNvSpPr/>
          <p:nvPr/>
        </p:nvSpPr>
        <p:spPr>
          <a:xfrm>
            <a:off x="5396926" y="1358991"/>
            <a:ext cx="3144769" cy="6653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Is there a interface or media change in this case?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B280F-A1DC-884B-A62D-79FA54546FC8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969312" y="317233"/>
            <a:ext cx="13795" cy="166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2F3F9-B928-8942-AFAF-07FC68C747D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969311" y="956190"/>
            <a:ext cx="1" cy="402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72CFF9CA-0483-004D-8210-3F56DA8A92A8}"/>
              </a:ext>
            </a:extLst>
          </p:cNvPr>
          <p:cNvSpPr/>
          <p:nvPr/>
        </p:nvSpPr>
        <p:spPr>
          <a:xfrm>
            <a:off x="9324422" y="1353843"/>
            <a:ext cx="1868507" cy="60549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this case under </a:t>
            </a:r>
            <a:r>
              <a:rPr lang="en-US" sz="800" dirty="0" err="1"/>
              <a:t>InterfaceOrMediaChange</a:t>
            </a:r>
            <a:endParaRPr lang="en-US" sz="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9F8DFE-9EA5-E24A-A217-24FE3D8CAFAE}"/>
              </a:ext>
            </a:extLst>
          </p:cNvPr>
          <p:cNvCxnSpPr>
            <a:cxnSpLocks/>
            <a:stCxn id="5" idx="3"/>
            <a:endCxn id="20" idx="5"/>
          </p:cNvCxnSpPr>
          <p:nvPr/>
        </p:nvCxnSpPr>
        <p:spPr>
          <a:xfrm flipV="1">
            <a:off x="8541695" y="1656588"/>
            <a:ext cx="858413" cy="3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63D186-3F0C-6F46-94C9-C5D7B8E8B333}"/>
              </a:ext>
            </a:extLst>
          </p:cNvPr>
          <p:cNvSpPr txBox="1"/>
          <p:nvPr/>
        </p:nvSpPr>
        <p:spPr>
          <a:xfrm>
            <a:off x="8633880" y="1466112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A895AA-2E04-2D4F-B6C9-EDFA3612063A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6783540" y="2014677"/>
            <a:ext cx="158392" cy="1483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22B8A8-AF6A-8E4D-861C-2995B08D3BAF}"/>
              </a:ext>
            </a:extLst>
          </p:cNvPr>
          <p:cNvSpPr txBox="1"/>
          <p:nvPr/>
        </p:nvSpPr>
        <p:spPr>
          <a:xfrm>
            <a:off x="6468157" y="2109734"/>
            <a:ext cx="63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8AF20E2-7BFD-3548-AB79-121CEE6EE982}"/>
              </a:ext>
            </a:extLst>
          </p:cNvPr>
          <p:cNvCxnSpPr>
            <a:cxnSpLocks/>
            <a:stCxn id="20" idx="4"/>
          </p:cNvCxnSpPr>
          <p:nvPr/>
        </p:nvCxnSpPr>
        <p:spPr>
          <a:xfrm rot="5400000">
            <a:off x="8283784" y="617481"/>
            <a:ext cx="633041" cy="33167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F1720C4-B015-564D-A3B6-A3D1710E21B7}"/>
              </a:ext>
            </a:extLst>
          </p:cNvPr>
          <p:cNvSpPr/>
          <p:nvPr/>
        </p:nvSpPr>
        <p:spPr>
          <a:xfrm>
            <a:off x="5755922" y="3497975"/>
            <a:ext cx="2055235" cy="348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05901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8975</TotalTime>
  <Words>443</Words>
  <Application>Microsoft Macintosh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General Categories of Weaknesses (aspects) </vt:lpstr>
      <vt:lpstr>Taxonomy</vt:lpstr>
      <vt:lpstr>UML diagram for classifying the problems</vt:lpstr>
      <vt:lpstr>Process</vt:lpstr>
      <vt:lpstr>Activity</vt:lpstr>
      <vt:lpstr>Event</vt:lpstr>
      <vt:lpstr>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Sateesh</dc:creator>
  <cp:lastModifiedBy>Deepak Sateesh</cp:lastModifiedBy>
  <cp:revision>30</cp:revision>
  <dcterms:created xsi:type="dcterms:W3CDTF">2021-06-25T11:36:00Z</dcterms:created>
  <dcterms:modified xsi:type="dcterms:W3CDTF">2021-11-09T09:27:24Z</dcterms:modified>
</cp:coreProperties>
</file>