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18" y="-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E8B5-BBBA-45C7-A8C1-0F8F45B3EE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0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E8B5-BBBA-45C7-A8C1-0F8F45B3EE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5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E8B5-BBBA-45C7-A8C1-0F8F45B3EE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9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E8B5-BBBA-45C7-A8C1-0F8F45B3EE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E8B5-BBBA-45C7-A8C1-0F8F45B3EE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7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E8B5-BBBA-45C7-A8C1-0F8F45B3EE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0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E8B5-BBBA-45C7-A8C1-0F8F45B3EE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3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E8B5-BBBA-45C7-A8C1-0F8F45B3EE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5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E8B5-BBBA-45C7-A8C1-0F8F45B3EE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2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E8B5-BBBA-45C7-A8C1-0F8F45B3EE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4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E8B5-BBBA-45C7-A8C1-0F8F45B3EE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8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7E8B5-BBBA-45C7-A8C1-0F8F45B3EEE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2300-C80C-42B3-9969-D99C858DA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8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9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Categories </a:t>
            </a:r>
            <a:r>
              <a:rPr lang="en-US" smtClean="0"/>
              <a:t>of Weaknesses </a:t>
            </a:r>
            <a:r>
              <a:rPr lang="en-US" dirty="0" smtClean="0"/>
              <a:t>(aspects)</a:t>
            </a:r>
          </a:p>
          <a:p>
            <a:pPr lvl="1"/>
            <a:r>
              <a:rPr lang="en-US" dirty="0" smtClean="0"/>
              <a:t>Activity flow</a:t>
            </a:r>
          </a:p>
          <a:p>
            <a:pPr lvl="2"/>
            <a:r>
              <a:rPr lang="en-US" dirty="0" smtClean="0"/>
              <a:t>Infrequent variant (%2)</a:t>
            </a:r>
          </a:p>
          <a:p>
            <a:pPr lvl="2"/>
            <a:r>
              <a:rPr lang="en-US" dirty="0" err="1" smtClean="0"/>
              <a:t>Self loop</a:t>
            </a:r>
            <a:endParaRPr lang="en-US" dirty="0" smtClean="0"/>
          </a:p>
          <a:p>
            <a:pPr lvl="2"/>
            <a:r>
              <a:rPr lang="en-US" dirty="0" smtClean="0"/>
              <a:t>Loop with specific length (4)</a:t>
            </a:r>
          </a:p>
          <a:p>
            <a:pPr lvl="2"/>
            <a:r>
              <a:rPr lang="en-US" dirty="0" smtClean="0"/>
              <a:t>Missing the frequent activities (Important act, threshold)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Performance </a:t>
            </a:r>
          </a:p>
          <a:p>
            <a:pPr lvl="2"/>
            <a:r>
              <a:rPr lang="en-US" dirty="0" smtClean="0"/>
              <a:t>Average case duration (Threshold)</a:t>
            </a:r>
          </a:p>
          <a:p>
            <a:pPr lvl="2"/>
            <a:r>
              <a:rPr lang="en-US" dirty="0" smtClean="0"/>
              <a:t>Average activity duration </a:t>
            </a:r>
          </a:p>
          <a:p>
            <a:pPr lvl="2"/>
            <a:r>
              <a:rPr lang="en-US" dirty="0" smtClean="0"/>
              <a:t>Average performance spectrum 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Number of cases in a queue for a activity </a:t>
            </a:r>
          </a:p>
          <a:p>
            <a:pPr lvl="2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9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incidents at the case level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810214"/>
              </p:ext>
            </p:extLst>
          </p:nvPr>
        </p:nvGraphicFramePr>
        <p:xfrm>
          <a:off x="589280" y="1825624"/>
          <a:ext cx="9618140" cy="44415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23716">
                  <a:extLst>
                    <a:ext uri="{9D8B030D-6E8A-4147-A177-3AD203B41FA5}">
                      <a16:colId xmlns:a16="http://schemas.microsoft.com/office/drawing/2014/main" val="723925722"/>
                    </a:ext>
                  </a:extLst>
                </a:gridCol>
                <a:gridCol w="889564">
                  <a:extLst>
                    <a:ext uri="{9D8B030D-6E8A-4147-A177-3AD203B41FA5}">
                      <a16:colId xmlns:a16="http://schemas.microsoft.com/office/drawing/2014/main" val="54470106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704840969"/>
                    </a:ext>
                  </a:extLst>
                </a:gridCol>
                <a:gridCol w="1582704">
                  <a:extLst>
                    <a:ext uri="{9D8B030D-6E8A-4147-A177-3AD203B41FA5}">
                      <a16:colId xmlns:a16="http://schemas.microsoft.com/office/drawing/2014/main" val="888160284"/>
                    </a:ext>
                  </a:extLst>
                </a:gridCol>
                <a:gridCol w="1223716">
                  <a:extLst>
                    <a:ext uri="{9D8B030D-6E8A-4147-A177-3AD203B41FA5}">
                      <a16:colId xmlns:a16="http://schemas.microsoft.com/office/drawing/2014/main" val="3159151889"/>
                    </a:ext>
                  </a:extLst>
                </a:gridCol>
                <a:gridCol w="1223716">
                  <a:extLst>
                    <a:ext uri="{9D8B030D-6E8A-4147-A177-3AD203B41FA5}">
                      <a16:colId xmlns:a16="http://schemas.microsoft.com/office/drawing/2014/main" val="776553634"/>
                    </a:ext>
                  </a:extLst>
                </a:gridCol>
                <a:gridCol w="1052128">
                  <a:extLst>
                    <a:ext uri="{9D8B030D-6E8A-4147-A177-3AD203B41FA5}">
                      <a16:colId xmlns:a16="http://schemas.microsoft.com/office/drawing/2014/main" val="2666396413"/>
                    </a:ext>
                  </a:extLst>
                </a:gridCol>
                <a:gridCol w="1223716">
                  <a:extLst>
                    <a:ext uri="{9D8B030D-6E8A-4147-A177-3AD203B41FA5}">
                      <a16:colId xmlns:a16="http://schemas.microsoft.com/office/drawing/2014/main" val="648964841"/>
                    </a:ext>
                  </a:extLst>
                </a:gridCol>
              </a:tblGrid>
              <a:tr h="7020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Detected</a:t>
                      </a:r>
                      <a:r>
                        <a:rPr lang="en-US" sz="1400" baseline="0" dirty="0" smtClean="0"/>
                        <a:t> Weakness Row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Weakness</a:t>
                      </a:r>
                      <a:r>
                        <a:rPr lang="en-US" sz="1400" baseline="0" dirty="0" smtClean="0"/>
                        <a:t> Type (AF/PA)</a:t>
                      </a:r>
                    </a:p>
                    <a:p>
                      <a:r>
                        <a:rPr lang="en-US" sz="1400" baseline="0" dirty="0" smtClean="0"/>
                        <a:t>Activity-flow/performance aspect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Weakness ID (ID from the defined</a:t>
                      </a:r>
                      <a:r>
                        <a:rPr lang="en-US" sz="1400" baseline="0" dirty="0" smtClean="0"/>
                        <a:t> weakness</a:t>
                      </a:r>
                      <a:r>
                        <a:rPr lang="en-US" sz="1400" dirty="0" smtClean="0"/>
                        <a:t>) (1-9 for user define) (1-10 for automatic)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Weakness Origin (User/Auto)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Weakness</a:t>
                      </a:r>
                      <a:r>
                        <a:rPr lang="en-US" sz="1400" baseline="0" dirty="0" smtClean="0"/>
                        <a:t> Time (timestamp of happening)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Weakness</a:t>
                      </a:r>
                      <a:r>
                        <a:rPr lang="en-US" sz="1400" baseline="0" dirty="0" smtClean="0"/>
                        <a:t> information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Weakness</a:t>
                      </a:r>
                      <a:r>
                        <a:rPr lang="en-US" sz="1400" baseline="0" dirty="0" smtClean="0"/>
                        <a:t> Measurement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92818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110/02/2020</a:t>
                      </a:r>
                      <a:r>
                        <a:rPr lang="en-US" sz="1400" baseline="0" dirty="0" smtClean="0"/>
                        <a:t> 12:20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Unwanted activity “a”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Happened in the case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56652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 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110/02/2020</a:t>
                      </a:r>
                      <a:r>
                        <a:rPr lang="en-US" sz="1400" baseline="0" dirty="0" smtClean="0"/>
                        <a:t> 12:20 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Long</a:t>
                      </a:r>
                      <a:r>
                        <a:rPr lang="en-US" sz="1400" baseline="0" dirty="0" smtClean="0"/>
                        <a:t> duration of the case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20% longer</a:t>
                      </a:r>
                      <a:r>
                        <a:rPr lang="en-US" sz="1400" baseline="0" dirty="0" smtClean="0"/>
                        <a:t> than average case duration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85579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17724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7970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691512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3813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6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71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incidents at the Process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516211"/>
              </p:ext>
            </p:extLst>
          </p:nvPr>
        </p:nvGraphicFramePr>
        <p:xfrm>
          <a:off x="589280" y="1825624"/>
          <a:ext cx="8626976" cy="454341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23716">
                  <a:extLst>
                    <a:ext uri="{9D8B030D-6E8A-4147-A177-3AD203B41FA5}">
                      <a16:colId xmlns:a16="http://schemas.microsoft.com/office/drawing/2014/main" val="72392572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704840969"/>
                    </a:ext>
                  </a:extLst>
                </a:gridCol>
                <a:gridCol w="1582704">
                  <a:extLst>
                    <a:ext uri="{9D8B030D-6E8A-4147-A177-3AD203B41FA5}">
                      <a16:colId xmlns:a16="http://schemas.microsoft.com/office/drawing/2014/main" val="888160284"/>
                    </a:ext>
                  </a:extLst>
                </a:gridCol>
                <a:gridCol w="1223716">
                  <a:extLst>
                    <a:ext uri="{9D8B030D-6E8A-4147-A177-3AD203B41FA5}">
                      <a16:colId xmlns:a16="http://schemas.microsoft.com/office/drawing/2014/main" val="3159151889"/>
                    </a:ext>
                  </a:extLst>
                </a:gridCol>
                <a:gridCol w="1223716">
                  <a:extLst>
                    <a:ext uri="{9D8B030D-6E8A-4147-A177-3AD203B41FA5}">
                      <a16:colId xmlns:a16="http://schemas.microsoft.com/office/drawing/2014/main" val="776553634"/>
                    </a:ext>
                  </a:extLst>
                </a:gridCol>
                <a:gridCol w="1052128">
                  <a:extLst>
                    <a:ext uri="{9D8B030D-6E8A-4147-A177-3AD203B41FA5}">
                      <a16:colId xmlns:a16="http://schemas.microsoft.com/office/drawing/2014/main" val="2666396413"/>
                    </a:ext>
                  </a:extLst>
                </a:gridCol>
                <a:gridCol w="1223716">
                  <a:extLst>
                    <a:ext uri="{9D8B030D-6E8A-4147-A177-3AD203B41FA5}">
                      <a16:colId xmlns:a16="http://schemas.microsoft.com/office/drawing/2014/main" val="648964841"/>
                    </a:ext>
                  </a:extLst>
                </a:gridCol>
              </a:tblGrid>
              <a:tr h="7020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Detected</a:t>
                      </a:r>
                      <a:r>
                        <a:rPr lang="en-US" sz="1400" baseline="0" dirty="0" smtClean="0"/>
                        <a:t> Weakness Row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Weakness</a:t>
                      </a:r>
                      <a:r>
                        <a:rPr lang="en-US" sz="1400" baseline="0" dirty="0" smtClean="0"/>
                        <a:t> Type (AF/PA)</a:t>
                      </a:r>
                    </a:p>
                    <a:p>
                      <a:r>
                        <a:rPr lang="en-US" sz="1400" baseline="0" dirty="0" smtClean="0"/>
                        <a:t>Activity-flow/performance aspect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Weakness ID (ID from the defined</a:t>
                      </a:r>
                      <a:r>
                        <a:rPr lang="en-US" sz="1400" baseline="0" dirty="0" smtClean="0"/>
                        <a:t> weakness</a:t>
                      </a:r>
                      <a:r>
                        <a:rPr lang="en-US" sz="1400" dirty="0" smtClean="0"/>
                        <a:t>) (1-9 for user define) (1-10 for automatic)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Weakness Origin (User/Auto)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Weakness</a:t>
                      </a:r>
                      <a:r>
                        <a:rPr lang="en-US" sz="1400" baseline="0" dirty="0" smtClean="0"/>
                        <a:t> Time (timestamp of happening)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Weakness</a:t>
                      </a:r>
                      <a:r>
                        <a:rPr lang="en-US" sz="1400" baseline="0" dirty="0" smtClean="0"/>
                        <a:t> information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Weakness</a:t>
                      </a:r>
                      <a:r>
                        <a:rPr lang="en-US" sz="1400" baseline="0" dirty="0" smtClean="0"/>
                        <a:t> Measurement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92818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110/02/2020</a:t>
                      </a:r>
                      <a:r>
                        <a:rPr lang="en-US" sz="1400" baseline="0" dirty="0" smtClean="0"/>
                        <a:t> 12:20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Unwanted activity “a”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Happened in the case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56652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85579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17724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7970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691512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3813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6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07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144" y="1690688"/>
            <a:ext cx="9417384" cy="47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6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222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Table of incidents at the case level </vt:lpstr>
      <vt:lpstr>Table of incidents at the Process Level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aj205962@pads.rwth-aachen.de</dc:creator>
  <cp:lastModifiedBy>aj205962@pads.rwth-aachen.de</cp:lastModifiedBy>
  <cp:revision>7</cp:revision>
  <dcterms:created xsi:type="dcterms:W3CDTF">2021-02-10T17:07:32Z</dcterms:created>
  <dcterms:modified xsi:type="dcterms:W3CDTF">2021-02-12T13:17:23Z</dcterms:modified>
</cp:coreProperties>
</file>