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1A94-C3A7-4A41-B27D-CBD4D6827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361ED-F939-C841-BAA8-56B4E6F1F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85911-E7CF-744F-9FB4-F42DC4B9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EA731-E872-3C4C-8DE6-B91A011B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93C8-3A46-DE4D-B846-ED002939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569-7B59-6B49-9992-D8F9B64C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48168-F6D6-584B-B438-5D4A89D46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B1FF9-0C06-994D-BBF1-BF9D6CB3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C489-4CB6-A54A-8B4B-A811E4F2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A728-5CAF-7649-B7FB-1E7960F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5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D94B8-6021-AB41-969B-8A67698D4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68476-731A-FA49-8386-7FBBE399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989A-EB2B-D94E-B9BB-6F7C9F5C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2D37-4CEA-494D-B140-0E0C9D6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8B059-033A-6C4D-AFD4-9761C093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1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D7C6-3943-6A46-91E0-5B96593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3141-51EB-414F-B8FB-4ECA8110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7533-770C-0B4E-B5A0-7BCFB4A4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ACA3-D80D-5048-A71F-3E1C825A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9049A-3DBC-E54B-8547-819825BE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9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D0C8-07DA-CC40-9D20-EE1704FD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320ED-7843-9A4C-8C91-731B081D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5D8A8-1513-8C4C-A844-C726CA91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43711-3ADC-4B4A-B8F1-6688A8B4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68D8-A6DC-6F47-BEC6-A2D5AEE4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BCE8-1F69-6C43-B675-A3CAF69D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67D4-2195-B045-877B-87C118BF7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21FE7-FC89-494C-9264-0C06AE2E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408A3-2BB6-2B4A-9485-B94256C2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C983-6867-E947-93A2-14D7AAA2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0337-DD00-514F-963D-DB4075C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E60F-A904-0548-8D82-96113150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88BB3-1ED1-D643-9A62-8D6BBBD5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970B-3561-5847-BF5B-9DA4B950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B7390-8F90-C941-A88F-F9A5E3B27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08DAC-6732-7241-B72E-AD9214DFA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8A92E-8E33-A74F-80E6-1AA7EDB1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AE51C-A623-D04C-829B-D26B9B0A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8C5C1-1AC6-2D4B-A027-22B5D640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0718-63F7-264B-AD8C-E855BAC0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64DEF-70B1-694D-876E-599E91D3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336E9-F406-F346-B9CB-C0584A57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89049-F8D4-C94F-B0AA-B98AF373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2002A-B25C-2347-AFCE-143AF32D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36B9E-7577-CD49-BABE-E26892C4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15967-277A-8846-817C-FBE14B75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FA9E-B1BD-CD45-96DA-4A531534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E813-8F81-C44D-859C-1BE1E3004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8F439-13FC-BA44-B3C0-F17753C49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BB898-F952-B44F-9BA8-A68EC40A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A3DF8-D146-2E44-A4CF-14B526BB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3B086-7D14-A345-BC36-469191D2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F8DE-13A6-B040-944C-B027CB34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141DB-3056-9D46-89DE-C91C38AA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E5855-71A8-8F45-B16B-8E049B913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33D5-CCD4-DE48-8E97-6AAF083C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E471E-7DA7-F247-A559-52FA7CE6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358E-D6A7-A643-9D51-F67E35CB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A5345-1E0F-514E-824C-7C87FAC1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43A7-04F3-DE46-B508-574BD4943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D1F0-7DA5-EF4B-B57C-D2C1DD00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861C-EE8D-6844-BA63-8E2AA2C2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45206-5102-7447-A1F5-3A81BB372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9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B4D47-0F3F-6047-BB1B-E0BC6D96D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Joint Master Thesis - Modelling of production expertise to extend the data-driven analysis of process models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AE4EB-E131-564C-AFCC-69DE1321E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	Supervisor: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Prof.Dr.ir</a:t>
            </a:r>
            <a:r>
              <a:rPr lang="en-US" dirty="0">
                <a:solidFill>
                  <a:srgbClr val="000000"/>
                </a:solidFill>
              </a:rPr>
              <a:t>. Wil van der Aalst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	Advisors: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Mahsa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Pourbafrani</a:t>
            </a:r>
            <a:r>
              <a:rPr lang="en-US" sz="2400" dirty="0">
                <a:solidFill>
                  <a:srgbClr val="000000"/>
                </a:solidFill>
              </a:rPr>
              <a:t> MSc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Marco </a:t>
            </a:r>
            <a:r>
              <a:rPr lang="en-US" sz="2400" dirty="0" err="1">
                <a:solidFill>
                  <a:srgbClr val="000000"/>
                </a:solidFill>
              </a:rPr>
              <a:t>Schopen</a:t>
            </a:r>
            <a:r>
              <a:rPr lang="en-US" sz="2400" dirty="0">
                <a:solidFill>
                  <a:srgbClr val="000000"/>
                </a:solidFill>
              </a:rPr>
              <a:t> MSc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0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8964DE-1375-D94C-B314-82CC6F0C58C0}"/>
              </a:ext>
            </a:extLst>
          </p:cNvPr>
          <p:cNvSpPr/>
          <p:nvPr/>
        </p:nvSpPr>
        <p:spPr>
          <a:xfrm>
            <a:off x="836674" y="278594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C69314-7529-AD42-B527-4EFCBDAA2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824888"/>
              </p:ext>
            </p:extLst>
          </p:nvPr>
        </p:nvGraphicFramePr>
        <p:xfrm>
          <a:off x="836672" y="1174214"/>
          <a:ext cx="10515602" cy="5545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366">
                  <a:extLst>
                    <a:ext uri="{9D8B030D-6E8A-4147-A177-3AD203B41FA5}">
                      <a16:colId xmlns:a16="http://schemas.microsoft.com/office/drawing/2014/main" val="4262215323"/>
                    </a:ext>
                  </a:extLst>
                </a:gridCol>
                <a:gridCol w="3836188">
                  <a:extLst>
                    <a:ext uri="{9D8B030D-6E8A-4147-A177-3AD203B41FA5}">
                      <a16:colId xmlns:a16="http://schemas.microsoft.com/office/drawing/2014/main" val="2810721741"/>
                    </a:ext>
                  </a:extLst>
                </a:gridCol>
                <a:gridCol w="2484703">
                  <a:extLst>
                    <a:ext uri="{9D8B030D-6E8A-4147-A177-3AD203B41FA5}">
                      <a16:colId xmlns:a16="http://schemas.microsoft.com/office/drawing/2014/main" val="3408630772"/>
                    </a:ext>
                  </a:extLst>
                </a:gridCol>
                <a:gridCol w="1917345">
                  <a:extLst>
                    <a:ext uri="{9D8B030D-6E8A-4147-A177-3AD203B41FA5}">
                      <a16:colId xmlns:a16="http://schemas.microsoft.com/office/drawing/2014/main" val="3343308469"/>
                    </a:ext>
                  </a:extLst>
                </a:gridCol>
              </a:tblGrid>
              <a:tr h="278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Current implementation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Input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Remarks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821969835"/>
                  </a:ext>
                </a:extLst>
              </a:tr>
              <a:tr h="747492">
                <a:tc>
                  <a:txBody>
                    <a:bodyPr/>
                    <a:lstStyle/>
                    <a:p>
                      <a:r>
                        <a:rPr lang="en-US" sz="1400"/>
                        <a:t>1. Unwanted Activity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Compares the unwanted activities from the given list and displays them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Log, list of blacklisted activities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Timestamp to be displayed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2323756244"/>
                  </a:ext>
                </a:extLst>
              </a:tr>
              <a:tr h="624412">
                <a:tc>
                  <a:txBody>
                    <a:bodyPr/>
                    <a:lstStyle/>
                    <a:p>
                      <a:r>
                        <a:rPr lang="en-US" sz="1400"/>
                        <a:t>2. Back loop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longest activity sequence which is repeating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longest loop is considered.(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Use start timestamp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802449440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3.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Redundant Activity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Finds duplicates events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1521086644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4.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Interface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Finds if a resource changes for the same activity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Add changes count at case level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907497518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5.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 of media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Similar implementation to that of Interface given a media column.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1253840108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6.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Idle time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Calculates time between end of previous event and start of next event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742599682"/>
                  </a:ext>
                </a:extLst>
              </a:tr>
              <a:tr h="531870">
                <a:tc>
                  <a:txBody>
                    <a:bodyPr/>
                    <a:lstStyle/>
                    <a:p>
                      <a:r>
                        <a:rPr lang="en-US" sz="1400"/>
                        <a:t>7.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 of process times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Calculates the variance for different activities at log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Add min, max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, avera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ge to the output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3499284599"/>
                  </a:ext>
                </a:extLst>
              </a:tr>
              <a:tr h="531870">
                <a:tc>
                  <a:txBody>
                    <a:bodyPr/>
                    <a:lstStyle/>
                    <a:p>
                      <a:r>
                        <a:rPr lang="en-US" sz="1400"/>
                        <a:t>8.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Bottleneck</a:t>
                      </a:r>
                    </a:p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(slowest Activity)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Calculates which activity takes the most time to execute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Longest time activity at log level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2105462124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9.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Parallelizable tasks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Determines Parallelizable activities by obtaining DFG from the given log.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Currently only neighboring tasks are considered. (Case/trace level)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4088614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39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99A6-ED20-F443-9DE4-F8F70AA6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Framework around weakness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BDC05A-3B8E-3941-A804-8374ADA5C6F6}"/>
              </a:ext>
            </a:extLst>
          </p:cNvPr>
          <p:cNvSpPr/>
          <p:nvPr/>
        </p:nvSpPr>
        <p:spPr>
          <a:xfrm>
            <a:off x="9032899" y="3268056"/>
            <a:ext cx="1176218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Representing weakness on a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CDF76-ED4B-A24B-A1DC-5703B03AB971}"/>
              </a:ext>
            </a:extLst>
          </p:cNvPr>
          <p:cNvSpPr/>
          <p:nvPr/>
        </p:nvSpPr>
        <p:spPr>
          <a:xfrm>
            <a:off x="3704749" y="3250407"/>
            <a:ext cx="1019413" cy="9144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Weakness identifier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C52D34-572C-844E-81F0-8047D58AB0B8}"/>
              </a:ext>
            </a:extLst>
          </p:cNvPr>
          <p:cNvSpPr/>
          <p:nvPr/>
        </p:nvSpPr>
        <p:spPr>
          <a:xfrm>
            <a:off x="6213737" y="3256677"/>
            <a:ext cx="1279088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Real Weakness Identifier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30F6ADD9-1383-DF48-B352-4004AD28CAA5}"/>
              </a:ext>
            </a:extLst>
          </p:cNvPr>
          <p:cNvSpPr/>
          <p:nvPr/>
        </p:nvSpPr>
        <p:spPr>
          <a:xfrm>
            <a:off x="714375" y="4674394"/>
            <a:ext cx="146685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list of weakness</a:t>
            </a:r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AB481F73-FA98-4A4A-B78D-EF7D74AB96D0}"/>
              </a:ext>
            </a:extLst>
          </p:cNvPr>
          <p:cNvSpPr/>
          <p:nvPr/>
        </p:nvSpPr>
        <p:spPr>
          <a:xfrm>
            <a:off x="888207" y="1643063"/>
            <a:ext cx="1184672" cy="109299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Expert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154A0FA0-23E7-6F4E-AB6D-048BB354199E}"/>
              </a:ext>
            </a:extLst>
          </p:cNvPr>
          <p:cNvSpPr/>
          <p:nvPr/>
        </p:nvSpPr>
        <p:spPr>
          <a:xfrm>
            <a:off x="990600" y="3097150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56FDCA-A198-184C-8601-E96A1BC4C240}"/>
              </a:ext>
            </a:extLst>
          </p:cNvPr>
          <p:cNvCxnSpPr>
            <a:cxnSpLocks/>
            <a:stCxn id="13" idx="5"/>
            <a:endCxn id="6" idx="1"/>
          </p:cNvCxnSpPr>
          <p:nvPr/>
        </p:nvCxnSpPr>
        <p:spPr>
          <a:xfrm>
            <a:off x="1899388" y="2575993"/>
            <a:ext cx="1805361" cy="11316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05AE6A-ED54-544D-8FEF-030D67F6BA35}"/>
              </a:ext>
            </a:extLst>
          </p:cNvPr>
          <p:cNvSpPr txBox="1"/>
          <p:nvPr/>
        </p:nvSpPr>
        <p:spPr>
          <a:xfrm rot="1917671">
            <a:off x="1779925" y="3018689"/>
            <a:ext cx="2605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Expert list of abnormal behaviors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39C185-6907-A54A-8EEC-FCA17FEB14D8}"/>
              </a:ext>
            </a:extLst>
          </p:cNvPr>
          <p:cNvCxnSpPr>
            <a:cxnSpLocks/>
            <a:stCxn id="15" idx="4"/>
            <a:endCxn id="6" idx="1"/>
          </p:cNvCxnSpPr>
          <p:nvPr/>
        </p:nvCxnSpPr>
        <p:spPr>
          <a:xfrm>
            <a:off x="1905000" y="3705226"/>
            <a:ext cx="1799749" cy="23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11D3DB-A1BC-544C-B49A-899FC5102F13}"/>
              </a:ext>
            </a:extLst>
          </p:cNvPr>
          <p:cNvCxnSpPr>
            <a:cxnSpLocks/>
            <a:stCxn id="12" idx="4"/>
            <a:endCxn id="10" idx="2"/>
          </p:cNvCxnSpPr>
          <p:nvPr/>
        </p:nvCxnSpPr>
        <p:spPr>
          <a:xfrm flipV="1">
            <a:off x="2181225" y="4171077"/>
            <a:ext cx="4672056" cy="111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5F00E72-EB85-CF47-8E29-C0BCB5699E73}"/>
              </a:ext>
            </a:extLst>
          </p:cNvPr>
          <p:cNvSpPr txBox="1"/>
          <p:nvPr/>
        </p:nvSpPr>
        <p:spPr>
          <a:xfrm rot="20832352">
            <a:off x="2914413" y="4588673"/>
            <a:ext cx="251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History of abnormal behaviors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2B3909-979C-9C49-B118-0DD55C2EEE49}"/>
              </a:ext>
            </a:extLst>
          </p:cNvPr>
          <p:cNvSpPr txBox="1"/>
          <p:nvPr/>
        </p:nvSpPr>
        <p:spPr>
          <a:xfrm>
            <a:off x="1899388" y="3713877"/>
            <a:ext cx="251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Current event log for study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DFD62F-8B1E-7F4D-9E9E-AA7BCF9A6FA4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724162" y="3707607"/>
            <a:ext cx="1489575" cy="62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5B2F48-4DD9-7740-A0BA-D0ED24F00AA3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7492825" y="3713877"/>
            <a:ext cx="1540074" cy="1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74AAC89-E6D3-8D44-9B58-A81AA7FA7706}"/>
              </a:ext>
            </a:extLst>
          </p:cNvPr>
          <p:cNvSpPr txBox="1"/>
          <p:nvPr/>
        </p:nvSpPr>
        <p:spPr>
          <a:xfrm>
            <a:off x="4658925" y="3311973"/>
            <a:ext cx="1605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Potential weakness list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61B24D7-20F1-A545-9BC5-DBE3D1D81DB0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3290807" y="2328071"/>
            <a:ext cx="1719469" cy="5405481"/>
          </a:xfrm>
          <a:prstGeom prst="bentConnector3">
            <a:avLst>
              <a:gd name="adj1" fmla="val 1132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CB406DC-11EF-B247-9E05-7370E646B178}"/>
              </a:ext>
            </a:extLst>
          </p:cNvPr>
          <p:cNvSpPr txBox="1"/>
          <p:nvPr/>
        </p:nvSpPr>
        <p:spPr>
          <a:xfrm>
            <a:off x="2624667" y="5890546"/>
            <a:ext cx="3003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Newly identified real weakness of current log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6D7C4E-01D3-C64C-8EC4-368138449CC8}"/>
              </a:ext>
            </a:extLst>
          </p:cNvPr>
          <p:cNvSpPr txBox="1"/>
          <p:nvPr/>
        </p:nvSpPr>
        <p:spPr>
          <a:xfrm>
            <a:off x="7670209" y="3487502"/>
            <a:ext cx="1312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Real weakness list</a:t>
            </a:r>
          </a:p>
        </p:txBody>
      </p:sp>
    </p:spTree>
    <p:extLst>
      <p:ext uri="{BB962C8B-B14F-4D97-AF65-F5344CB8AC3E}">
        <p14:creationId xmlns:p14="http://schemas.microsoft.com/office/powerpoint/2010/main" val="425217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15EC-28D8-3940-8511-346B108E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AED4-D313-074D-B3AD-183705B9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the current log with expert’s list of abnormal behaviors.</a:t>
            </a:r>
          </a:p>
          <a:p>
            <a:r>
              <a:rPr lang="en-US" dirty="0"/>
              <a:t>Checks for the weakness in the log from the 9 categories of weakness listed.</a:t>
            </a:r>
          </a:p>
          <a:p>
            <a:r>
              <a:rPr lang="en-US" dirty="0"/>
              <a:t>Forwards this potential weakness list to ”Real Weakness identifier”.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9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6EE6-E894-1249-BFC6-930DD628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Weakness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DF7F-2911-8344-8D49-2B7BAC03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history of abnormal behaviors from “Previous list of weakness” to compare and filter the potential weakness list to get real weakness list.</a:t>
            </a:r>
          </a:p>
          <a:p>
            <a:r>
              <a:rPr lang="en-US" dirty="0"/>
              <a:t>Forwards the real weakness list for representation on model and also saves them in “Previous list of weakness” for future use.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2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BF01FC9-9D10-BE4D-8C20-1C0425F3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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Content Placeholder 6" descr="Robot Outline">
            <a:extLst>
              <a:ext uri="{FF2B5EF4-FFF2-40B4-BE49-F238E27FC236}">
                <a16:creationId xmlns:a16="http://schemas.microsoft.com/office/drawing/2014/main" id="{A769D123-DF8D-4697-9007-032E7B71E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172" y="371721"/>
            <a:ext cx="3201657" cy="3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5947</TotalTime>
  <Words>412</Words>
  <Application>Microsoft Macintosh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Joint Master Thesis - Modelling of production expertise to extend the data-driven analysis of process models </vt:lpstr>
      <vt:lpstr>PowerPoint Presentation</vt:lpstr>
      <vt:lpstr>Framework around weakness</vt:lpstr>
      <vt:lpstr>Weakness Identifier</vt:lpstr>
      <vt:lpstr>Real Weakness identifier</vt:lpstr>
      <vt:lpstr>Thank you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Master Thesis - Modelling of production expertise to extend the data-driven analysis of process models </dc:title>
  <dc:creator>Deepak Sateesh</dc:creator>
  <cp:lastModifiedBy>Deepak Sateesh</cp:lastModifiedBy>
  <cp:revision>50</cp:revision>
  <dcterms:created xsi:type="dcterms:W3CDTF">2020-12-08T10:58:12Z</dcterms:created>
  <dcterms:modified xsi:type="dcterms:W3CDTF">2021-02-12T10:59:27Z</dcterms:modified>
</cp:coreProperties>
</file>