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81" r:id="rId14"/>
    <p:sldId id="277" r:id="rId15"/>
    <p:sldId id="280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Pizza Sale analysis</a:t>
            </a: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Group the orders by date and calculate the average number of pizzas ordered per day.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469341" y="1828785"/>
            <a:ext cx="8113059" cy="34290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SELECT  ROUND(AVG(quantity), 0) FROM </a:t>
            </a:r>
          </a:p>
          <a:p>
            <a:pPr marL="0" indent="0" algn="ctr">
              <a:buNone/>
            </a:pPr>
            <a:r>
              <a:rPr lang="en-US" b="1" i="1" dirty="0"/>
              <a:t>(SELECT  </a:t>
            </a:r>
            <a:r>
              <a:rPr lang="en-US" b="1" i="1" dirty="0" err="1"/>
              <a:t>orders.order_date</a:t>
            </a:r>
            <a:r>
              <a:rPr lang="en-US" b="1" i="1" dirty="0"/>
              <a:t>, SUM(</a:t>
            </a:r>
            <a:r>
              <a:rPr lang="en-US" b="1" i="1" dirty="0" err="1"/>
              <a:t>order_details.quantity</a:t>
            </a:r>
            <a:r>
              <a:rPr lang="en-US" b="1" i="1" dirty="0"/>
              <a:t>) AS quantity </a:t>
            </a:r>
          </a:p>
          <a:p>
            <a:pPr marL="0" indent="0" algn="ctr">
              <a:buNone/>
            </a:pPr>
            <a:r>
              <a:rPr lang="en-US" b="1" i="1" dirty="0"/>
              <a:t>FROM orders JOIN </a:t>
            </a:r>
            <a:r>
              <a:rPr lang="en-US" b="1" i="1" dirty="0" err="1"/>
              <a:t>order_details</a:t>
            </a:r>
            <a:r>
              <a:rPr lang="en-US" b="1" i="1" dirty="0"/>
              <a:t> ON </a:t>
            </a:r>
            <a:r>
              <a:rPr lang="en-US" b="1" i="1" dirty="0" err="1"/>
              <a:t>orders.order_id</a:t>
            </a:r>
            <a:r>
              <a:rPr lang="en-US" b="1" i="1" dirty="0"/>
              <a:t> = </a:t>
            </a:r>
            <a:r>
              <a:rPr lang="en-US" b="1" i="1" dirty="0" err="1"/>
              <a:t>order_details.order_id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 GROUP BY </a:t>
            </a:r>
            <a:r>
              <a:rPr lang="en-US" b="1" i="1" dirty="0" err="1"/>
              <a:t>orders.order_date</a:t>
            </a:r>
            <a:r>
              <a:rPr lang="en-US" b="1" i="1" dirty="0"/>
              <a:t>) AS </a:t>
            </a:r>
            <a:r>
              <a:rPr lang="en-US" b="1" i="1" dirty="0" err="1"/>
              <a:t>arg_order</a:t>
            </a:r>
            <a:r>
              <a:rPr lang="en-US" b="1" i="1" dirty="0"/>
              <a:t>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89315E-F904-6B60-2C18-073E30AF20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753" y="1828785"/>
            <a:ext cx="2966788" cy="1288741"/>
          </a:xfrm>
        </p:spPr>
      </p:pic>
    </p:spTree>
    <p:extLst>
      <p:ext uri="{BB962C8B-B14F-4D97-AF65-F5344CB8AC3E}">
        <p14:creationId xmlns:p14="http://schemas.microsoft.com/office/powerpoint/2010/main" val="206628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Determine the top 3 most ordered pizza types based on revenue.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424518" y="1828785"/>
            <a:ext cx="8157882" cy="3429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SELECT  name, SUM(</a:t>
            </a:r>
            <a:r>
              <a:rPr lang="en-US" b="1" i="1" dirty="0" err="1"/>
              <a:t>pizzas.price</a:t>
            </a:r>
            <a:r>
              <a:rPr lang="en-US" b="1" i="1" dirty="0"/>
              <a:t> * </a:t>
            </a:r>
            <a:r>
              <a:rPr lang="en-US" b="1" i="1" dirty="0" err="1"/>
              <a:t>order_details.quantity</a:t>
            </a:r>
            <a:r>
              <a:rPr lang="en-US" b="1" i="1" dirty="0"/>
              <a:t>) AS revenue  FROM  </a:t>
            </a:r>
            <a:r>
              <a:rPr lang="en-US" b="1" i="1" dirty="0" err="1"/>
              <a:t>pizza_types</a:t>
            </a:r>
            <a:r>
              <a:rPr lang="en-US" b="1" i="1" dirty="0"/>
              <a:t>        JOIN  pizzas ON </a:t>
            </a:r>
            <a:r>
              <a:rPr lang="en-US" b="1" i="1" dirty="0" err="1"/>
              <a:t>pizza_types.pizza_type_id</a:t>
            </a:r>
            <a:r>
              <a:rPr lang="en-US" b="1" i="1" dirty="0"/>
              <a:t> = </a:t>
            </a:r>
            <a:r>
              <a:rPr lang="en-US" b="1" i="1" dirty="0" err="1"/>
              <a:t>pizzas.pizza_type_id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JOIN </a:t>
            </a:r>
            <a:r>
              <a:rPr lang="en-US" b="1" i="1" dirty="0" err="1"/>
              <a:t>order_details</a:t>
            </a:r>
            <a:r>
              <a:rPr lang="en-US" b="1" i="1" dirty="0"/>
              <a:t> ON </a:t>
            </a:r>
            <a:r>
              <a:rPr lang="en-US" b="1" i="1" dirty="0" err="1"/>
              <a:t>order_details.pizza_id</a:t>
            </a:r>
            <a:r>
              <a:rPr lang="en-US" b="1" i="1" dirty="0"/>
              <a:t> = </a:t>
            </a:r>
            <a:r>
              <a:rPr lang="en-US" b="1" i="1" dirty="0" err="1"/>
              <a:t>pizzas.pizza_id</a:t>
            </a: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GROUP BY name ORDER BY revenue DESC</a:t>
            </a:r>
          </a:p>
          <a:p>
            <a:pPr marL="0" indent="0" algn="ctr">
              <a:buNone/>
            </a:pPr>
            <a:r>
              <a:rPr lang="en-US" b="1" i="1" dirty="0"/>
              <a:t>LIMIT 3;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CB87A21-E3BD-2749-2615-59D0E0852A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18" y="1828785"/>
            <a:ext cx="3303000" cy="1093709"/>
          </a:xfrm>
        </p:spPr>
      </p:pic>
    </p:spTree>
    <p:extLst>
      <p:ext uri="{BB962C8B-B14F-4D97-AF65-F5344CB8AC3E}">
        <p14:creationId xmlns:p14="http://schemas.microsoft.com/office/powerpoint/2010/main" val="382875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Calculate the percentage contribution of each pizza type to total revenue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779929" y="1828785"/>
            <a:ext cx="10802471" cy="239359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SELECT name, SUM(</a:t>
            </a:r>
            <a:r>
              <a:rPr lang="en-US" b="1" i="1" dirty="0" err="1"/>
              <a:t>pizzas.price</a:t>
            </a:r>
            <a:r>
              <a:rPr lang="en-US" b="1" i="1" dirty="0"/>
              <a:t>*</a:t>
            </a:r>
            <a:r>
              <a:rPr lang="en-US" b="1" i="1" dirty="0" err="1"/>
              <a:t>order_details.quantity</a:t>
            </a:r>
            <a:r>
              <a:rPr lang="en-US" b="1" i="1" dirty="0"/>
              <a:t>) AS </a:t>
            </a:r>
            <a:r>
              <a:rPr lang="en-US" b="1" i="1" dirty="0" err="1"/>
              <a:t>revenuw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FROM </a:t>
            </a:r>
            <a:r>
              <a:rPr lang="en-US" b="1" i="1" dirty="0" err="1"/>
              <a:t>pizza_types</a:t>
            </a:r>
            <a:r>
              <a:rPr lang="en-US" b="1" i="1" dirty="0"/>
              <a:t>        </a:t>
            </a:r>
          </a:p>
          <a:p>
            <a:pPr marL="0" indent="0" algn="ctr">
              <a:buNone/>
            </a:pPr>
            <a:r>
              <a:rPr lang="en-US" b="1" i="1" dirty="0"/>
              <a:t>JOIN  pizzas ON </a:t>
            </a:r>
            <a:r>
              <a:rPr lang="en-US" b="1" i="1" dirty="0" err="1"/>
              <a:t>pizza_types.pizza_type_id</a:t>
            </a:r>
            <a:r>
              <a:rPr lang="en-US" b="1" i="1" dirty="0"/>
              <a:t> = </a:t>
            </a:r>
            <a:r>
              <a:rPr lang="en-US" b="1" i="1" dirty="0" err="1"/>
              <a:t>pizzas.pizza_type_id</a:t>
            </a:r>
            <a:r>
              <a:rPr lang="en-US" b="1" i="1" dirty="0"/>
              <a:t>        </a:t>
            </a:r>
          </a:p>
          <a:p>
            <a:pPr marL="0" indent="0" algn="ctr">
              <a:buNone/>
            </a:pPr>
            <a:r>
              <a:rPr lang="en-US" b="1" i="1" dirty="0"/>
              <a:t>JOIN  </a:t>
            </a:r>
            <a:r>
              <a:rPr lang="en-US" b="1" i="1" dirty="0" err="1"/>
              <a:t>order_details</a:t>
            </a:r>
            <a:r>
              <a:rPr lang="en-US" b="1" i="1" dirty="0"/>
              <a:t> ON </a:t>
            </a:r>
            <a:r>
              <a:rPr lang="en-US" b="1" i="1" dirty="0" err="1"/>
              <a:t>order_details.pizza_id</a:t>
            </a:r>
            <a:r>
              <a:rPr lang="en-US" b="1" i="1" dirty="0"/>
              <a:t> = </a:t>
            </a:r>
            <a:r>
              <a:rPr lang="en-US" b="1" i="1" dirty="0" err="1"/>
              <a:t>pizzas.pizza_id</a:t>
            </a: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GROUP BY name   ORDER BY revenue DESC</a:t>
            </a:r>
          </a:p>
          <a:p>
            <a:pPr marL="0" indent="0" algn="ctr">
              <a:buNone/>
            </a:pPr>
            <a:r>
              <a:rPr lang="en-US" b="1" i="1" dirty="0"/>
              <a:t>LIMIT 3;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F8A72-B788-23C1-9BAC-CC1E23600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H="1">
            <a:off x="-1057835" y="1828801"/>
            <a:ext cx="1670640" cy="52891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70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CAA2-3810-E430-4592-41E13359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E79D63-673B-D413-C023-B7F3D54A69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77760" y="721659"/>
            <a:ext cx="6836480" cy="25766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B9F85-7A3D-418C-800F-3736A0E7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1582400" y="4428565"/>
            <a:ext cx="833718" cy="82923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63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Analyze the cumulative revenue generated over time.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9600" y="1828785"/>
            <a:ext cx="10972800" cy="3429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select</a:t>
            </a:r>
            <a:r>
              <a:rPr lang="en-US" b="1" i="1" dirty="0"/>
              <a:t> </a:t>
            </a:r>
            <a:r>
              <a:rPr lang="en-US" b="1" i="1" dirty="0" err="1"/>
              <a:t>order_date</a:t>
            </a:r>
            <a:r>
              <a:rPr lang="en-US" b="1" i="1" dirty="0"/>
              <a:t>, </a:t>
            </a:r>
            <a:r>
              <a:rPr lang="en-US" b="1" dirty="0"/>
              <a:t>sum</a:t>
            </a:r>
            <a:r>
              <a:rPr lang="en-US" b="1" i="1" dirty="0"/>
              <a:t>(rev) </a:t>
            </a:r>
            <a:r>
              <a:rPr lang="en-US" b="1" dirty="0"/>
              <a:t>over</a:t>
            </a:r>
            <a:r>
              <a:rPr lang="en-US" b="1" i="1" dirty="0"/>
              <a:t>(</a:t>
            </a:r>
            <a:r>
              <a:rPr lang="en-US" b="1" dirty="0"/>
              <a:t>order by </a:t>
            </a:r>
            <a:r>
              <a:rPr lang="en-US" b="1" i="1" dirty="0" err="1"/>
              <a:t>order_date</a:t>
            </a:r>
            <a:r>
              <a:rPr lang="en-US" b="1" i="1" dirty="0"/>
              <a:t>)</a:t>
            </a:r>
            <a:r>
              <a:rPr lang="en-US" b="1" dirty="0"/>
              <a:t> as </a:t>
            </a:r>
            <a:r>
              <a:rPr lang="en-US" b="1" i="1" dirty="0" err="1"/>
              <a:t>cum_feq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dirty="0"/>
              <a:t>from</a:t>
            </a:r>
            <a:r>
              <a:rPr lang="en-US" b="1" i="1" dirty="0"/>
              <a:t> (select o1.order_date,</a:t>
            </a:r>
            <a:r>
              <a:rPr lang="en-US" b="1" dirty="0"/>
              <a:t>sum</a:t>
            </a:r>
            <a:r>
              <a:rPr lang="en-US" b="1" i="1" dirty="0"/>
              <a:t>(o2.quantity*p1.price) </a:t>
            </a:r>
            <a:r>
              <a:rPr lang="en-US" b="1" dirty="0"/>
              <a:t>as</a:t>
            </a:r>
            <a:r>
              <a:rPr lang="en-US" b="1" i="1" dirty="0"/>
              <a:t> rev </a:t>
            </a:r>
          </a:p>
          <a:p>
            <a:pPr marL="0" indent="0" algn="ctr">
              <a:buNone/>
            </a:pPr>
            <a:r>
              <a:rPr lang="en-US" b="1" dirty="0"/>
              <a:t>from</a:t>
            </a:r>
            <a:r>
              <a:rPr lang="en-US" b="1" i="1" dirty="0"/>
              <a:t> </a:t>
            </a:r>
            <a:r>
              <a:rPr lang="en-US" b="1" i="1" dirty="0" err="1"/>
              <a:t>order_details</a:t>
            </a:r>
            <a:r>
              <a:rPr lang="en-US" b="1" i="1" dirty="0"/>
              <a:t> o2</a:t>
            </a:r>
          </a:p>
          <a:p>
            <a:pPr marL="0" indent="0" algn="ctr">
              <a:buNone/>
            </a:pPr>
            <a:r>
              <a:rPr lang="en-US" b="1" dirty="0"/>
              <a:t>join</a:t>
            </a:r>
            <a:r>
              <a:rPr lang="en-US" b="1" i="1" dirty="0"/>
              <a:t> pizzas p1 on p1.pizza_id = o2.pizza_id</a:t>
            </a:r>
          </a:p>
          <a:p>
            <a:pPr marL="0" indent="0" algn="ctr">
              <a:buNone/>
            </a:pPr>
            <a:r>
              <a:rPr lang="en-US" b="1" dirty="0"/>
              <a:t>join</a:t>
            </a:r>
            <a:r>
              <a:rPr lang="en-US" b="1" i="1" dirty="0"/>
              <a:t> orders o1 on o1.order_id = o2.order_id  </a:t>
            </a:r>
          </a:p>
          <a:p>
            <a:pPr marL="0" indent="0" algn="ctr">
              <a:buNone/>
            </a:pPr>
            <a:r>
              <a:rPr lang="en-US" b="1" dirty="0"/>
              <a:t>group by</a:t>
            </a:r>
            <a:r>
              <a:rPr lang="en-US" b="1" i="1" dirty="0"/>
              <a:t> o1.order_date) as sale;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EB2F8-30B4-DB93-E622-F692F42681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H="1">
            <a:off x="-394447" y="1828801"/>
            <a:ext cx="1007252" cy="1416424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234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9156-B434-E9D7-D979-0A281544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7A5EFB-D2B4-42CE-2FBB-9639A1232E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07370" y="521375"/>
            <a:ext cx="5118065" cy="4313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05F17-99B8-20C7-DF2C-54BF5CB4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1582399" y="3756212"/>
            <a:ext cx="1891553" cy="150158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7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Determine the top 3 most ordered pizza types based on revenue for each pizza category.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69576" y="1828785"/>
            <a:ext cx="10712824" cy="3429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select</a:t>
            </a:r>
            <a:r>
              <a:rPr lang="en-US" b="1" i="1" dirty="0"/>
              <a:t> * </a:t>
            </a:r>
            <a:r>
              <a:rPr lang="en-US" i="1" dirty="0"/>
              <a:t>from</a:t>
            </a:r>
            <a:r>
              <a:rPr lang="en-US" b="1" i="1" dirty="0"/>
              <a:t> (</a:t>
            </a:r>
            <a:r>
              <a:rPr lang="en-US" b="1" dirty="0"/>
              <a:t>select</a:t>
            </a:r>
            <a:r>
              <a:rPr lang="en-US" b="1" i="1" dirty="0"/>
              <a:t> </a:t>
            </a:r>
            <a:r>
              <a:rPr lang="en-US" b="1" i="1" dirty="0" err="1"/>
              <a:t>category,name,revenue</a:t>
            </a:r>
            <a:r>
              <a:rPr lang="en-US" b="1" i="1" dirty="0"/>
              <a:t>, </a:t>
            </a:r>
            <a:r>
              <a:rPr lang="en-US" b="1" dirty="0"/>
              <a:t>rank() over</a:t>
            </a:r>
            <a:r>
              <a:rPr lang="en-US" b="1" i="1" dirty="0"/>
              <a:t>(</a:t>
            </a:r>
            <a:r>
              <a:rPr lang="en-US" b="1" dirty="0"/>
              <a:t>partition by </a:t>
            </a:r>
            <a:r>
              <a:rPr lang="en-US" b="1" i="1" dirty="0"/>
              <a:t>category </a:t>
            </a:r>
            <a:r>
              <a:rPr lang="en-US" b="1" dirty="0"/>
              <a:t>order by </a:t>
            </a:r>
            <a:r>
              <a:rPr lang="en-US" b="1" i="1" dirty="0"/>
              <a:t>revenue </a:t>
            </a:r>
            <a:r>
              <a:rPr lang="en-US" b="1" dirty="0"/>
              <a:t>desc</a:t>
            </a:r>
            <a:r>
              <a:rPr lang="en-US" b="1" i="1" dirty="0"/>
              <a:t>) as </a:t>
            </a:r>
            <a:r>
              <a:rPr lang="en-US" b="1" i="1" dirty="0" err="1"/>
              <a:t>rn</a:t>
            </a:r>
            <a:r>
              <a:rPr lang="en-US" b="1" i="1" dirty="0"/>
              <a:t> </a:t>
            </a:r>
            <a:r>
              <a:rPr lang="en-US" b="1" dirty="0"/>
              <a:t>From</a:t>
            </a:r>
          </a:p>
          <a:p>
            <a:pPr marL="0" indent="0" algn="ctr">
              <a:buNone/>
            </a:pPr>
            <a:r>
              <a:rPr lang="en-US" b="1" i="1" dirty="0"/>
              <a:t>(</a:t>
            </a:r>
            <a:r>
              <a:rPr lang="en-US" b="1" dirty="0"/>
              <a:t>select</a:t>
            </a:r>
            <a:r>
              <a:rPr lang="en-US" b="1" i="1" dirty="0"/>
              <a:t> p1.category, p1.name, </a:t>
            </a:r>
            <a:r>
              <a:rPr lang="en-US" b="1" dirty="0"/>
              <a:t>sum</a:t>
            </a:r>
            <a:r>
              <a:rPr lang="en-US" b="1" i="1" dirty="0"/>
              <a:t>(o1.quantity*p2.price) </a:t>
            </a:r>
            <a:r>
              <a:rPr lang="en-US" b="1" dirty="0"/>
              <a:t>as</a:t>
            </a:r>
            <a:r>
              <a:rPr lang="en-US" b="1" i="1" dirty="0"/>
              <a:t> revenue </a:t>
            </a:r>
          </a:p>
          <a:p>
            <a:pPr marL="0" indent="0" algn="ctr">
              <a:buNone/>
            </a:pPr>
            <a:r>
              <a:rPr lang="en-US" b="1" dirty="0"/>
              <a:t>from</a:t>
            </a:r>
            <a:r>
              <a:rPr lang="en-US" b="1" i="1" dirty="0"/>
              <a:t> </a:t>
            </a:r>
            <a:r>
              <a:rPr lang="en-US" b="1" i="1" dirty="0" err="1"/>
              <a:t>pizza_types</a:t>
            </a:r>
            <a:r>
              <a:rPr lang="en-US" b="1" i="1" dirty="0"/>
              <a:t> p1</a:t>
            </a:r>
          </a:p>
          <a:p>
            <a:pPr marL="0" indent="0" algn="ctr">
              <a:buNone/>
            </a:pPr>
            <a:r>
              <a:rPr lang="en-US" b="1" dirty="0"/>
              <a:t>join</a:t>
            </a:r>
            <a:r>
              <a:rPr lang="en-US" b="1" i="1" dirty="0"/>
              <a:t> pizzas p2 </a:t>
            </a:r>
            <a:r>
              <a:rPr lang="en-US" b="1" dirty="0"/>
              <a:t>on</a:t>
            </a:r>
            <a:r>
              <a:rPr lang="en-US" b="1" i="1" dirty="0"/>
              <a:t> p1.pizza_type_id = p2.pizza_type_id </a:t>
            </a:r>
          </a:p>
          <a:p>
            <a:pPr marL="0" indent="0" algn="ctr">
              <a:buNone/>
            </a:pPr>
            <a:r>
              <a:rPr lang="en-US" b="1" dirty="0"/>
              <a:t>join</a:t>
            </a:r>
            <a:r>
              <a:rPr lang="en-US" b="1" i="1" dirty="0"/>
              <a:t> </a:t>
            </a:r>
            <a:r>
              <a:rPr lang="en-US" b="1" i="1" dirty="0" err="1"/>
              <a:t>order_details</a:t>
            </a:r>
            <a:r>
              <a:rPr lang="en-US" b="1" i="1" dirty="0"/>
              <a:t> o1 </a:t>
            </a:r>
            <a:r>
              <a:rPr lang="en-US" b="1" dirty="0"/>
              <a:t>on</a:t>
            </a:r>
            <a:r>
              <a:rPr lang="en-US" b="1" i="1" dirty="0"/>
              <a:t> o1.pizza_id = p2.pizza_id  </a:t>
            </a:r>
            <a:r>
              <a:rPr lang="en-US" b="1" dirty="0"/>
              <a:t>group by </a:t>
            </a:r>
            <a:r>
              <a:rPr lang="en-US" b="1" i="1" dirty="0"/>
              <a:t>p1.name,p1.category) as a) as b </a:t>
            </a:r>
            <a:r>
              <a:rPr lang="en-US" b="1" dirty="0"/>
              <a:t>where</a:t>
            </a:r>
            <a:r>
              <a:rPr lang="en-US" b="1" i="1" dirty="0"/>
              <a:t> </a:t>
            </a:r>
            <a:r>
              <a:rPr lang="en-US" b="1" i="1" dirty="0" err="1"/>
              <a:t>rn</a:t>
            </a:r>
            <a:r>
              <a:rPr lang="en-US" b="1" i="1" dirty="0"/>
              <a:t> &lt; 3;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F383-6CAB-A860-2700-D6FA58084C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H="1">
            <a:off x="4930588" y="5056094"/>
            <a:ext cx="627530" cy="62753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35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2BEF-0A6B-C36C-500D-6D55F89B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4318E8-4806-57C5-0EF1-3B99569C80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1125" y="800100"/>
            <a:ext cx="10112949" cy="40096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38B07-5CCE-FE62-C2F8-1DBEB4494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 flipV="1">
            <a:off x="11582400" y="228586"/>
            <a:ext cx="986118" cy="160019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1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details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5B98F20-2ED4-4065-2A1E-3B3F4167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8" y="1600200"/>
            <a:ext cx="8633011" cy="4074459"/>
          </a:xfrm>
        </p:spPr>
      </p:pic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Retrieve the total number of orders placed.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SELECT     COUNT(</a:t>
            </a:r>
            <a:r>
              <a:rPr lang="en-US" b="1" i="1" dirty="0" err="1"/>
              <a:t>order_id</a:t>
            </a:r>
            <a:r>
              <a:rPr lang="en-US" b="1" i="1" dirty="0"/>
              <a:t>) </a:t>
            </a:r>
          </a:p>
          <a:p>
            <a:pPr marL="0" indent="0" algn="ctr">
              <a:buNone/>
            </a:pPr>
            <a:r>
              <a:rPr lang="en-US" b="1" i="1" dirty="0"/>
              <a:t>AS </a:t>
            </a:r>
            <a:r>
              <a:rPr lang="en-US" b="1" i="1" dirty="0" err="1"/>
              <a:t>order_placed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FROM    orders;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8741DA-A028-6FCF-7322-AEBD025777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4271" y="1828785"/>
            <a:ext cx="3952293" cy="2209884"/>
          </a:xfrm>
        </p:spPr>
      </p:pic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70328"/>
            <a:ext cx="10694894" cy="1331259"/>
          </a:xfrm>
        </p:spPr>
        <p:txBody>
          <a:bodyPr/>
          <a:lstStyle/>
          <a:p>
            <a:r>
              <a:rPr lang="en-US" sz="2400" dirty="0"/>
              <a:t>Calculate the total revenue generated from pizza sales.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86564" y="1828785"/>
            <a:ext cx="7279341" cy="34290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SELECT     ROUND(SUM(</a:t>
            </a:r>
            <a:r>
              <a:rPr lang="en-US" b="1" i="1" dirty="0" err="1"/>
              <a:t>pizzas.price</a:t>
            </a:r>
            <a:r>
              <a:rPr lang="en-US" b="1" i="1" dirty="0"/>
              <a:t> * </a:t>
            </a:r>
            <a:r>
              <a:rPr lang="en-US" b="1" i="1" dirty="0" err="1"/>
              <a:t>order_details.quantity</a:t>
            </a:r>
            <a:r>
              <a:rPr lang="en-US" b="1" i="1" dirty="0"/>
              <a:t>),2) </a:t>
            </a:r>
          </a:p>
          <a:p>
            <a:pPr marL="0" indent="0" algn="ctr">
              <a:buNone/>
            </a:pPr>
            <a:r>
              <a:rPr lang="en-US" b="1" i="1" dirty="0"/>
              <a:t>AS revenue</a:t>
            </a:r>
          </a:p>
          <a:p>
            <a:pPr marL="0" indent="0" algn="ctr">
              <a:buNone/>
            </a:pPr>
            <a:r>
              <a:rPr lang="en-US" b="1" i="1" dirty="0"/>
              <a:t>FROM  pizzas  </a:t>
            </a:r>
          </a:p>
          <a:p>
            <a:pPr marL="0" indent="0" algn="ctr">
              <a:buNone/>
            </a:pPr>
            <a:r>
              <a:rPr lang="en-US" b="1" i="1" dirty="0"/>
              <a:t>LEFT JOIN    </a:t>
            </a:r>
            <a:r>
              <a:rPr lang="en-US" b="1" i="1" dirty="0" err="1"/>
              <a:t>order_details</a:t>
            </a:r>
            <a:r>
              <a:rPr lang="en-US" b="1" i="1" dirty="0"/>
              <a:t>  </a:t>
            </a:r>
          </a:p>
          <a:p>
            <a:pPr marL="0" indent="0" algn="ctr">
              <a:buNone/>
            </a:pPr>
            <a:r>
              <a:rPr lang="en-US" b="1" i="1" dirty="0"/>
              <a:t>ON </a:t>
            </a:r>
            <a:r>
              <a:rPr lang="en-US" b="1" i="1" dirty="0" err="1"/>
              <a:t>pizzas.pizza_id</a:t>
            </a:r>
            <a:r>
              <a:rPr lang="en-US" b="1" i="1" dirty="0"/>
              <a:t> = </a:t>
            </a:r>
            <a:r>
              <a:rPr lang="en-US" b="1" i="1" dirty="0" err="1"/>
              <a:t>order_details.pizza_id</a:t>
            </a:r>
            <a:r>
              <a:rPr lang="en-US" b="1" i="1" dirty="0"/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082E04-AAD8-3F09-67E5-F5F9329972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8911" y="2290811"/>
            <a:ext cx="2986014" cy="1524329"/>
          </a:xfrm>
        </p:spPr>
      </p:pic>
    </p:spTree>
    <p:extLst>
      <p:ext uri="{BB962C8B-B14F-4D97-AF65-F5344CB8AC3E}">
        <p14:creationId xmlns:p14="http://schemas.microsoft.com/office/powerpoint/2010/main" val="160532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Identify the highest-priced pizza.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482353" y="1828785"/>
            <a:ext cx="7100047" cy="34290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SELECT  pizza_types.name, </a:t>
            </a:r>
            <a:r>
              <a:rPr lang="en-US" b="1" i="1" dirty="0" err="1"/>
              <a:t>pizzas.price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FROM  </a:t>
            </a:r>
            <a:r>
              <a:rPr lang="en-US" b="1" i="1" dirty="0" err="1"/>
              <a:t>pizza_types</a:t>
            </a:r>
            <a:r>
              <a:rPr lang="en-US" b="1" i="1" dirty="0"/>
              <a:t>        </a:t>
            </a:r>
          </a:p>
          <a:p>
            <a:pPr marL="0" indent="0" algn="ctr">
              <a:buNone/>
            </a:pPr>
            <a:r>
              <a:rPr lang="en-US" b="1" i="1" dirty="0"/>
              <a:t>JOIN  pizzas ON </a:t>
            </a:r>
            <a:r>
              <a:rPr lang="en-US" b="1" i="1" dirty="0" err="1"/>
              <a:t>pizza_types.pizza_type_id</a:t>
            </a:r>
            <a:r>
              <a:rPr lang="en-US" b="1" i="1" dirty="0"/>
              <a:t> = </a:t>
            </a:r>
            <a:r>
              <a:rPr lang="en-US" b="1" i="1" dirty="0" err="1"/>
              <a:t>pizzas.pizza_type_id</a:t>
            </a: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ORDER BY </a:t>
            </a:r>
            <a:r>
              <a:rPr lang="en-US" b="1" i="1" dirty="0" err="1"/>
              <a:t>pizzas.price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DESC</a:t>
            </a:r>
          </a:p>
          <a:p>
            <a:pPr marL="0" indent="0" algn="ctr">
              <a:buNone/>
            </a:pPr>
            <a:r>
              <a:rPr lang="en-US" b="1" i="1" dirty="0"/>
              <a:t>LIMIT 1;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0F9771-6751-EC64-855E-EC722E6745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5745" y="2244487"/>
            <a:ext cx="3693810" cy="1184513"/>
          </a:xfrm>
        </p:spPr>
      </p:pic>
    </p:spTree>
    <p:extLst>
      <p:ext uri="{BB962C8B-B14F-4D97-AF65-F5344CB8AC3E}">
        <p14:creationId xmlns:p14="http://schemas.microsoft.com/office/powerpoint/2010/main" val="347709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Identify the most common pizza size ordered.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276165" y="1828785"/>
            <a:ext cx="7593106" cy="34290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SELECT </a:t>
            </a:r>
            <a:r>
              <a:rPr lang="en-US" b="1" i="1" dirty="0" err="1"/>
              <a:t>pizzas.size</a:t>
            </a:r>
            <a:r>
              <a:rPr lang="en-US" b="1" i="1" dirty="0"/>
              <a:t>,    COUNT(</a:t>
            </a:r>
            <a:r>
              <a:rPr lang="en-US" b="1" i="1" dirty="0" err="1"/>
              <a:t>order_details.order_details_id</a:t>
            </a:r>
            <a:r>
              <a:rPr lang="en-US" b="1" i="1" dirty="0"/>
              <a:t>) </a:t>
            </a:r>
          </a:p>
          <a:p>
            <a:pPr marL="0" indent="0" algn="ctr">
              <a:buNone/>
            </a:pPr>
            <a:r>
              <a:rPr lang="en-US" b="1" i="1" dirty="0"/>
              <a:t>AS </a:t>
            </a:r>
            <a:r>
              <a:rPr lang="en-US" b="1" i="1" dirty="0" err="1"/>
              <a:t>pizza_counts</a:t>
            </a:r>
            <a:r>
              <a:rPr lang="en-US" b="1" i="1" dirty="0"/>
              <a:t> FROM pizzas </a:t>
            </a:r>
          </a:p>
          <a:p>
            <a:pPr marL="0" indent="0" algn="ctr">
              <a:buNone/>
            </a:pPr>
            <a:r>
              <a:rPr lang="en-US" b="1" i="1" dirty="0"/>
              <a:t>JOIN </a:t>
            </a:r>
            <a:r>
              <a:rPr lang="en-US" b="1" i="1" dirty="0" err="1"/>
              <a:t>order_details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ON </a:t>
            </a:r>
            <a:r>
              <a:rPr lang="en-US" b="1" i="1" dirty="0" err="1"/>
              <a:t>pizzas.pizza_id</a:t>
            </a:r>
            <a:r>
              <a:rPr lang="en-US" b="1" i="1" dirty="0"/>
              <a:t> = </a:t>
            </a:r>
            <a:r>
              <a:rPr lang="en-US" b="1" i="1" dirty="0" err="1"/>
              <a:t>order_details.pizza_id</a:t>
            </a: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GROUP BY </a:t>
            </a:r>
            <a:r>
              <a:rPr lang="en-US" b="1" i="1" dirty="0" err="1"/>
              <a:t>pizzas.size</a:t>
            </a: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ORDER BY </a:t>
            </a:r>
            <a:r>
              <a:rPr lang="en-US" b="1" i="1" dirty="0" err="1"/>
              <a:t>pizza_counts</a:t>
            </a:r>
            <a:r>
              <a:rPr lang="en-US" b="1" i="1" dirty="0"/>
              <a:t> DESC</a:t>
            </a:r>
          </a:p>
          <a:p>
            <a:pPr marL="0" indent="0" algn="ctr">
              <a:buNone/>
            </a:pPr>
            <a:r>
              <a:rPr lang="en-US" b="1" i="1" dirty="0"/>
              <a:t>LIMIT 1;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66B871-E86E-8891-B506-C465E984CC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501153"/>
            <a:ext cx="4646470" cy="1380331"/>
          </a:xfrm>
        </p:spPr>
      </p:pic>
    </p:spTree>
    <p:extLst>
      <p:ext uri="{BB962C8B-B14F-4D97-AF65-F5344CB8AC3E}">
        <p14:creationId xmlns:p14="http://schemas.microsoft.com/office/powerpoint/2010/main" val="26456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List the top 5 most ordered pizza types along with their quantities.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379695" y="1828785"/>
            <a:ext cx="8624046" cy="3429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SELECT  pizza_types.name, </a:t>
            </a:r>
          </a:p>
          <a:p>
            <a:pPr marL="0" indent="0" algn="ctr">
              <a:buNone/>
            </a:pPr>
            <a:r>
              <a:rPr lang="en-US" b="1" i="1" dirty="0"/>
              <a:t>SUM(</a:t>
            </a:r>
            <a:r>
              <a:rPr lang="en-US" b="1" i="1" dirty="0" err="1"/>
              <a:t>order_details.quantity</a:t>
            </a:r>
            <a:r>
              <a:rPr lang="en-US" b="1" i="1" dirty="0"/>
              <a:t>) AS Quantity  </a:t>
            </a:r>
          </a:p>
          <a:p>
            <a:pPr marL="0" indent="0" algn="ctr">
              <a:buNone/>
            </a:pPr>
            <a:r>
              <a:rPr lang="en-US" b="1" i="1" dirty="0"/>
              <a:t>FROM </a:t>
            </a:r>
            <a:r>
              <a:rPr lang="en-US" b="1" i="1" dirty="0" err="1"/>
              <a:t>pizza_types</a:t>
            </a:r>
            <a:r>
              <a:rPr lang="en-US" b="1" i="1" dirty="0"/>
              <a:t>  JOIN pizzas ON </a:t>
            </a:r>
            <a:r>
              <a:rPr lang="en-US" b="1" i="1" dirty="0" err="1"/>
              <a:t>pizza_types.pizza_type_id</a:t>
            </a:r>
            <a:r>
              <a:rPr lang="en-US" b="1" i="1" dirty="0"/>
              <a:t> = </a:t>
            </a:r>
            <a:r>
              <a:rPr lang="en-US" b="1" i="1" dirty="0" err="1"/>
              <a:t>pizzas.pizza_type_id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JOIN  </a:t>
            </a:r>
            <a:r>
              <a:rPr lang="en-US" b="1" i="1" dirty="0" err="1"/>
              <a:t>order_details</a:t>
            </a:r>
            <a:r>
              <a:rPr lang="en-US" b="1" i="1" dirty="0"/>
              <a:t>  ON </a:t>
            </a:r>
            <a:r>
              <a:rPr lang="en-US" b="1" i="1" dirty="0" err="1"/>
              <a:t>order_details.pizza_id</a:t>
            </a:r>
            <a:r>
              <a:rPr lang="en-US" b="1" i="1" dirty="0"/>
              <a:t> = </a:t>
            </a:r>
            <a:r>
              <a:rPr lang="en-US" b="1" i="1" dirty="0" err="1"/>
              <a:t>pizzas.pizza_id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GROUP BY pizza_types.name</a:t>
            </a:r>
          </a:p>
          <a:p>
            <a:pPr marL="0" indent="0" algn="ctr">
              <a:buNone/>
            </a:pPr>
            <a:r>
              <a:rPr lang="en-US" b="1" i="1" dirty="0"/>
              <a:t>ORDER BY Quantity DESC  LIMIT 5;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F07801-FEFC-4F57-CC92-3E113C866E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503822"/>
            <a:ext cx="4116052" cy="1996896"/>
          </a:xfrm>
        </p:spPr>
      </p:pic>
    </p:spTree>
    <p:extLst>
      <p:ext uri="{BB962C8B-B14F-4D97-AF65-F5344CB8AC3E}">
        <p14:creationId xmlns:p14="http://schemas.microsoft.com/office/powerpoint/2010/main" val="21624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Join the necessary tables to find the total quantity of each pizza category ordered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542513" y="1828785"/>
            <a:ext cx="8371581" cy="34290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SELECT     </a:t>
            </a:r>
            <a:r>
              <a:rPr lang="en-US" b="1" i="1" dirty="0" err="1"/>
              <a:t>pizza_types.category</a:t>
            </a:r>
            <a:r>
              <a:rPr lang="en-US" b="1" i="1" dirty="0"/>
              <a:t>, SUM(</a:t>
            </a:r>
            <a:r>
              <a:rPr lang="en-US" b="1" i="1" dirty="0" err="1"/>
              <a:t>order_details.quantity</a:t>
            </a:r>
            <a:r>
              <a:rPr lang="en-US" b="1" i="1" dirty="0"/>
              <a:t>)</a:t>
            </a:r>
          </a:p>
          <a:p>
            <a:pPr marL="0" indent="0" algn="ctr">
              <a:buNone/>
            </a:pPr>
            <a:r>
              <a:rPr lang="en-US" b="1" i="1" dirty="0"/>
              <a:t>FROM </a:t>
            </a:r>
            <a:r>
              <a:rPr lang="en-US" b="1" i="1" dirty="0" err="1"/>
              <a:t>pizza_types</a:t>
            </a: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JOIN pizzas ON </a:t>
            </a:r>
            <a:r>
              <a:rPr lang="en-US" b="1" i="1" dirty="0" err="1"/>
              <a:t>pizza_types.pizza_type_id</a:t>
            </a:r>
            <a:r>
              <a:rPr lang="en-US" b="1" i="1" dirty="0"/>
              <a:t> = </a:t>
            </a:r>
            <a:r>
              <a:rPr lang="en-US" b="1" i="1" dirty="0" err="1"/>
              <a:t>pizzas.pizza_type_id</a:t>
            </a:r>
            <a:r>
              <a:rPr lang="en-US" b="1" i="1" dirty="0"/>
              <a:t> </a:t>
            </a:r>
          </a:p>
          <a:p>
            <a:pPr marL="0" indent="0" algn="ctr">
              <a:buNone/>
            </a:pPr>
            <a:r>
              <a:rPr lang="en-US" b="1" i="1" dirty="0"/>
              <a:t>JOIN </a:t>
            </a:r>
            <a:r>
              <a:rPr lang="en-US" b="1" i="1" dirty="0" err="1"/>
              <a:t>order_details</a:t>
            </a:r>
            <a:r>
              <a:rPr lang="en-US" b="1" i="1" dirty="0"/>
              <a:t> ON </a:t>
            </a:r>
            <a:r>
              <a:rPr lang="en-US" b="1" i="1" dirty="0" err="1"/>
              <a:t>order_details.pizza_id</a:t>
            </a:r>
            <a:r>
              <a:rPr lang="en-US" b="1" i="1" dirty="0"/>
              <a:t> = </a:t>
            </a:r>
            <a:r>
              <a:rPr lang="en-US" b="1" i="1" dirty="0" err="1"/>
              <a:t>pizzas.pizza_id</a:t>
            </a: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GROUP BY </a:t>
            </a:r>
            <a:r>
              <a:rPr lang="en-US" b="1" i="1" dirty="0" err="1"/>
              <a:t>pizza_types.category</a:t>
            </a:r>
            <a:r>
              <a:rPr lang="en-US" b="1" i="1" dirty="0"/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C79CF-357D-9D83-E571-C6737015D9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3542513" cy="1402976"/>
          </a:xfrm>
        </p:spPr>
      </p:pic>
    </p:spTree>
    <p:extLst>
      <p:ext uri="{BB962C8B-B14F-4D97-AF65-F5344CB8AC3E}">
        <p14:creationId xmlns:p14="http://schemas.microsoft.com/office/powerpoint/2010/main" val="325316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Determine the distribution of orders by hour of the day.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231341" y="1828785"/>
            <a:ext cx="7351059" cy="34290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/>
              <a:t>SELECT     HOUR(</a:t>
            </a:r>
            <a:r>
              <a:rPr lang="en-US" b="1" i="1" dirty="0" err="1"/>
              <a:t>order_time</a:t>
            </a:r>
            <a:r>
              <a:rPr lang="en-US" b="1" i="1" dirty="0"/>
              <a:t>) AS </a:t>
            </a:r>
            <a:r>
              <a:rPr lang="en-US" b="1" i="1" dirty="0" err="1"/>
              <a:t>hour_s</a:t>
            </a:r>
            <a:r>
              <a:rPr lang="en-US" b="1" i="1" dirty="0"/>
              <a:t>, COUNT(</a:t>
            </a:r>
            <a:r>
              <a:rPr lang="en-US" b="1" i="1" dirty="0" err="1"/>
              <a:t>order_id</a:t>
            </a:r>
            <a:r>
              <a:rPr lang="en-US" b="1" i="1" dirty="0"/>
              <a:t>)</a:t>
            </a:r>
          </a:p>
          <a:p>
            <a:pPr marL="0" indent="0" algn="ctr">
              <a:buNone/>
            </a:pPr>
            <a:r>
              <a:rPr lang="en-US" b="1" i="1" dirty="0"/>
              <a:t>FROM    orders</a:t>
            </a:r>
          </a:p>
          <a:p>
            <a:pPr marL="0" indent="0" algn="ctr">
              <a:buNone/>
            </a:pPr>
            <a:r>
              <a:rPr lang="en-US" b="1" i="1" dirty="0"/>
              <a:t>GROUP BY </a:t>
            </a:r>
            <a:r>
              <a:rPr lang="en-US" b="1" i="1" dirty="0" err="1"/>
              <a:t>hour_s</a:t>
            </a:r>
            <a:r>
              <a:rPr lang="en-US" b="1" i="1" dirty="0"/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99A8ED-49CB-3229-11E8-42D8800498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9306" y="1099340"/>
            <a:ext cx="2229161" cy="3381847"/>
          </a:xfrm>
        </p:spPr>
      </p:pic>
    </p:spTree>
    <p:extLst>
      <p:ext uri="{BB962C8B-B14F-4D97-AF65-F5344CB8AC3E}">
        <p14:creationId xmlns:p14="http://schemas.microsoft.com/office/powerpoint/2010/main" val="901444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105</TotalTime>
  <Words>858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Palatino Linotype</vt:lpstr>
      <vt:lpstr>Seashore design template</vt:lpstr>
      <vt:lpstr>SQL PROJECT</vt:lpstr>
      <vt:lpstr>Tables details</vt:lpstr>
      <vt:lpstr>Retrieve the total number of orders placed. </vt:lpstr>
      <vt:lpstr>Calculate the total revenue generated from pizza sales.</vt:lpstr>
      <vt:lpstr>Identify the highest-priced pizza.</vt:lpstr>
      <vt:lpstr>Identify the most common pizza size ordered. </vt:lpstr>
      <vt:lpstr>List the top 5 most ordered pizza types along with their quantities. </vt:lpstr>
      <vt:lpstr>Join the necessary tables to find the total quantity of each pizza category ordered</vt:lpstr>
      <vt:lpstr>Determine the distribution of orders by hour of the day. </vt:lpstr>
      <vt:lpstr>Group the orders by date and calculate the average number of pizzas ordered per day.</vt:lpstr>
      <vt:lpstr>Determine the top 3 most ordered pizza types based on revenue. </vt:lpstr>
      <vt:lpstr>Calculate the percentage contribution of each pizza type to total revenue</vt:lpstr>
      <vt:lpstr>PowerPoint Presentation</vt:lpstr>
      <vt:lpstr>Analyze the cumulative revenue generated over time.</vt:lpstr>
      <vt:lpstr>PowerPoint Presentation</vt:lpstr>
      <vt:lpstr>Determine the top 3 most ordered pizza types based on revenue for each pizza category.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yadav</dc:creator>
  <cp:lastModifiedBy>deepak yadav</cp:lastModifiedBy>
  <cp:revision>1</cp:revision>
  <dcterms:created xsi:type="dcterms:W3CDTF">2024-06-28T20:53:13Z</dcterms:created>
  <dcterms:modified xsi:type="dcterms:W3CDTF">2024-06-28T22:38:43Z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