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udiowide"/>
      <p:regular r:id="rId18"/>
    </p:embeddedFont>
    <p:embeddedFont>
      <p:font typeface="Lobster"/>
      <p:regular r:id="rId19"/>
    </p:embeddedFont>
    <p:embeddedFont>
      <p:font typeface="Karla ExtraBold"/>
      <p:bold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ExtraBold-bold.fntdata"/><Relationship Id="rId22" Type="http://schemas.openxmlformats.org/officeDocument/2006/relationships/font" Target="fonts/EBGaramond-regular.fntdata"/><Relationship Id="rId21" Type="http://schemas.openxmlformats.org/officeDocument/2006/relationships/font" Target="fonts/KarlaExtraBold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EBGaramond-boldItalic.fntdata"/><Relationship Id="rId28" Type="http://schemas.openxmlformats.org/officeDocument/2006/relationships/font" Target="fonts/Karla-regular.fnt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bster-regular.fntdata"/><Relationship Id="rId18" Type="http://schemas.openxmlformats.org/officeDocument/2006/relationships/font" Target="fonts/Audiowid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caab1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caab1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c9050bdf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c9050bdf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0c27c2792ce3a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0c27c2792ce3a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0c27c2792ce3a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0c27c2792ce3a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d26cc8a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d26cc8a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20fcad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420fcad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c9050bdf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c9050bdf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c9050bdf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c9050bdf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ea1d9433b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ea1d9433b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c9050bdf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c9050bdf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0a8b09948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0a8b09948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c9050bd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c9050bd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3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ctrTitle"/>
          </p:nvPr>
        </p:nvSpPr>
        <p:spPr>
          <a:xfrm>
            <a:off x="161250" y="-258198"/>
            <a:ext cx="8821500" cy="420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latin typeface="Comic Sans MS"/>
                <a:ea typeface="Comic Sans MS"/>
                <a:cs typeface="Comic Sans MS"/>
                <a:sym typeface="Comic Sans MS"/>
              </a:rPr>
              <a:t>Neuro technology </a:t>
            </a:r>
            <a:endParaRPr sz="6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obster"/>
                <a:ea typeface="Lobster"/>
                <a:cs typeface="Lobster"/>
                <a:sym typeface="Lobster"/>
              </a:rPr>
              <a:t>Unlocking the brain to the technology 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76" name="Google Shape;276;p27"/>
          <p:cNvSpPr/>
          <p:nvPr/>
        </p:nvSpPr>
        <p:spPr>
          <a:xfrm flipH="1" rot="10800000">
            <a:off x="6672700" y="702315"/>
            <a:ext cx="252349" cy="321448"/>
          </a:xfrm>
          <a:custGeom>
            <a:rect b="b" l="l" r="r" t="t"/>
            <a:pathLst>
              <a:path extrusionOk="0" h="22822" w="13752">
                <a:moveTo>
                  <a:pt x="7495" y="1"/>
                </a:moveTo>
                <a:lnTo>
                  <a:pt x="0" y="11105"/>
                </a:lnTo>
                <a:lnTo>
                  <a:pt x="6241" y="22822"/>
                </a:lnTo>
                <a:lnTo>
                  <a:pt x="13751" y="11702"/>
                </a:lnTo>
                <a:lnTo>
                  <a:pt x="7495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 flipH="1" rot="10800000">
            <a:off x="6787209" y="692200"/>
            <a:ext cx="349751" cy="166766"/>
          </a:xfrm>
          <a:custGeom>
            <a:rect b="b" l="l" r="r" t="t"/>
            <a:pathLst>
              <a:path extrusionOk="0" h="11840" w="19060">
                <a:moveTo>
                  <a:pt x="7511" y="1"/>
                </a:moveTo>
                <a:lnTo>
                  <a:pt x="19059" y="720"/>
                </a:lnTo>
                <a:lnTo>
                  <a:pt x="11564" y="11840"/>
                </a:lnTo>
                <a:lnTo>
                  <a:pt x="1" y="1112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 flipH="1" rot="10800000">
            <a:off x="6810239" y="848813"/>
            <a:ext cx="326722" cy="174950"/>
          </a:xfrm>
          <a:custGeom>
            <a:rect b="b" l="l" r="r" t="t"/>
            <a:pathLst>
              <a:path extrusionOk="0" h="12421" w="17805">
                <a:moveTo>
                  <a:pt x="0" y="1"/>
                </a:moveTo>
                <a:lnTo>
                  <a:pt x="11564" y="704"/>
                </a:lnTo>
                <a:lnTo>
                  <a:pt x="17804" y="12421"/>
                </a:lnTo>
                <a:lnTo>
                  <a:pt x="6256" y="11702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6133025" y="2571750"/>
            <a:ext cx="2228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 BY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YEAR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1" name="Google Shape;281;p2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282" name="Google Shape;282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7"/>
          <p:cNvSpPr txBox="1"/>
          <p:nvPr/>
        </p:nvSpPr>
        <p:spPr>
          <a:xfrm>
            <a:off x="161249" y="280394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272250" y="2930550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rla ExtraBold"/>
                <a:ea typeface="Karla ExtraBold"/>
                <a:cs typeface="Karla ExtraBold"/>
                <a:sym typeface="Karla ExtraBold"/>
              </a:rPr>
              <a:t>A </a:t>
            </a:r>
            <a:r>
              <a:rPr lang="en" sz="2100">
                <a:solidFill>
                  <a:schemeClr val="lt1"/>
                </a:solidFill>
                <a:latin typeface="Karla ExtraBold"/>
                <a:ea typeface="Karla ExtraBold"/>
                <a:cs typeface="Karla ExtraBold"/>
                <a:sym typeface="Karla ExtraBold"/>
              </a:rPr>
              <a:t>Brief</a:t>
            </a:r>
            <a:r>
              <a:rPr lang="en" sz="2100">
                <a:solidFill>
                  <a:schemeClr val="lt1"/>
                </a:solidFill>
                <a:latin typeface="Karla ExtraBold"/>
                <a:ea typeface="Karla ExtraBold"/>
                <a:cs typeface="Karla ExtraBold"/>
                <a:sym typeface="Karla ExtraBold"/>
              </a:rPr>
              <a:t> explain of the product neuralink</a:t>
            </a:r>
            <a:endParaRPr sz="2100">
              <a:solidFill>
                <a:schemeClr val="lt1"/>
              </a:solidFill>
              <a:latin typeface="Karla ExtraBold"/>
              <a:ea typeface="Karla ExtraBold"/>
              <a:cs typeface="Karla ExtraBold"/>
              <a:sym typeface="Karla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/>
          <p:nvPr/>
        </p:nvSpPr>
        <p:spPr>
          <a:xfrm>
            <a:off x="713225" y="510300"/>
            <a:ext cx="6539700" cy="10692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 txBox="1"/>
          <p:nvPr>
            <p:ph type="title"/>
          </p:nvPr>
        </p:nvSpPr>
        <p:spPr>
          <a:xfrm>
            <a:off x="1291617" y="728850"/>
            <a:ext cx="59613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HOW IT IS PLACED</a:t>
            </a:r>
            <a:endParaRPr/>
          </a:p>
        </p:txBody>
      </p:sp>
      <p:pic>
        <p:nvPicPr>
          <p:cNvPr id="419" name="Google Shape;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81" y="1884300"/>
            <a:ext cx="3175466" cy="32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6"/>
          <p:cNvSpPr txBox="1"/>
          <p:nvPr/>
        </p:nvSpPr>
        <p:spPr>
          <a:xfrm>
            <a:off x="193963" y="1959306"/>
            <a:ext cx="5961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This surgical robot has an insertion head with a 25 μm diameter needle made of tungsten-rhenium designed to attach to the insertion loops, inject individual probes, and penetrate the meninges and cerebral tissue; it is capable of inserting up to six wires (192 electrodes) per minute.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1790849" y="286350"/>
            <a:ext cx="5562300" cy="1288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2660034" y="607354"/>
            <a:ext cx="592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sz="30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377" y="1300799"/>
            <a:ext cx="2507625" cy="188180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7"/>
          <p:cNvSpPr txBox="1"/>
          <p:nvPr/>
        </p:nvSpPr>
        <p:spPr>
          <a:xfrm>
            <a:off x="0" y="2043554"/>
            <a:ext cx="66363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1.Neuralink is working on extraordinary technology that could change people's lives.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2.However, some former employees and experts are worried about ethics and safety.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3.It is important to be careful of new ways of connecting human brains with AI.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/>
        </p:nvSpPr>
        <p:spPr>
          <a:xfrm>
            <a:off x="2446054" y="1646241"/>
            <a:ext cx="101538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0" y="1514356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2446042" y="2020674"/>
            <a:ext cx="9144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Thank You!!!!</a:t>
            </a:r>
            <a:endParaRPr sz="4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38" name="Google Shape;4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66979">
            <a:off x="4987714" y="2386382"/>
            <a:ext cx="4144025" cy="276266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-651164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/>
        </p:nvSpPr>
        <p:spPr>
          <a:xfrm>
            <a:off x="2514599" y="262625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CONTENT</a:t>
            </a:r>
            <a:endParaRPr sz="5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 flipH="1" rot="-10799887">
            <a:off x="0" y="1856626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29485" y="1899233"/>
            <a:ext cx="9144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1.NEURALINK</a:t>
            </a:r>
            <a:endParaRPr sz="3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5029204" y="1953547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2.HOW IT WORKS</a:t>
            </a:r>
            <a:endParaRPr sz="2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429490" y="258134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3.ADVANTAGE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029199" y="257174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4.WHY IT IS BEST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429495" y="3244283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5.HOW IT IS PLACED</a:t>
            </a:r>
            <a:endParaRPr sz="3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 LINK</a:t>
            </a:r>
            <a:endParaRPr/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</a:t>
            </a:r>
            <a:r>
              <a:rPr lang="en"/>
              <a:t>N MACHINE COMMUNICTION</a:t>
            </a:r>
            <a:endParaRPr/>
          </a:p>
        </p:txBody>
      </p:sp>
      <p:sp>
        <p:nvSpPr>
          <p:cNvPr id="305" name="Google Shape;305;p29"/>
          <p:cNvSpPr txBox="1"/>
          <p:nvPr>
            <p:ph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307" name="Google Shape;307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9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311" name="Google Shape;311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9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315" name="Google Shape;315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319" name="Google Shape;319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323" name="Google Shape;323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0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331" name="Google Shape;331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0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335" name="Google Shape;335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0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339" name="Google Shape;339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1675"/>
            <a:ext cx="10093024" cy="5631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/>
        </p:nvSpPr>
        <p:spPr>
          <a:xfrm>
            <a:off x="4568" y="2042632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142100" y="652600"/>
            <a:ext cx="7428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WHAT IS NEURALINK?</a:t>
            </a:r>
            <a:endParaRPr sz="58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4575" y="825343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-322600" y="825367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142100" y="2802702"/>
            <a:ext cx="900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chip has inserted to the brain it interacts with brain and the machine</a:t>
            </a:r>
            <a:endParaRPr sz="3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/>
          <p:nvPr/>
        </p:nvSpPr>
        <p:spPr>
          <a:xfrm>
            <a:off x="720450" y="498150"/>
            <a:ext cx="7703100" cy="4337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354" name="Google Shape;354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1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358" name="Google Shape;358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1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362" name="Google Shape;362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1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366" name="Google Shape;366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1"/>
          <p:cNvSpPr txBox="1"/>
          <p:nvPr/>
        </p:nvSpPr>
        <p:spPr>
          <a:xfrm>
            <a:off x="800525" y="1578413"/>
            <a:ext cx="7195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“The brain has no knowledge until connections are made between neurons. All that we know, all that we are, comes from the way our neurons are connected”</a:t>
            </a:r>
            <a:endParaRPr sz="3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				-Google Ai</a:t>
            </a:r>
            <a:endParaRPr sz="3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2"/>
          <p:cNvPicPr preferRelativeResize="0"/>
          <p:nvPr/>
        </p:nvPicPr>
        <p:blipFill rotWithShape="1">
          <a:blip r:embed="rId3">
            <a:alphaModFix/>
          </a:blip>
          <a:srcRect b="0" l="0" r="14886" t="0"/>
          <a:stretch/>
        </p:blipFill>
        <p:spPr>
          <a:xfrm>
            <a:off x="-1454725" y="1537850"/>
            <a:ext cx="5472950" cy="36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3294383" y="795050"/>
            <a:ext cx="1000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HOW IT WORKS?</a:t>
            </a:r>
            <a:endParaRPr sz="36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2881750" y="795050"/>
            <a:ext cx="4932300" cy="74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 flipH="1">
            <a:off x="3294375" y="2690423"/>
            <a:ext cx="54729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Neuralink is a brain-computer interface (BCI) that uses a coin-sized chip implanted in the brain to monitor neural activity and translate it into commands for external devices.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3690" y="364325"/>
            <a:ext cx="6332425" cy="44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3"/>
          <p:cNvSpPr txBox="1"/>
          <p:nvPr/>
        </p:nvSpPr>
        <p:spPr>
          <a:xfrm>
            <a:off x="2215950" y="364375"/>
            <a:ext cx="6332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DIAGRAMMATIC REPRESENTATION OF NEURO CHIPS AND THEIR FUNCTIONS</a:t>
            </a:r>
            <a:endParaRPr sz="2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2215952" y="1600204"/>
            <a:ext cx="6539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1.BATTERY-It stores the energy for the neural activity and the device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2215952" y="2339851"/>
            <a:ext cx="69282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2.MICRO CHIPS-The microchip in Neuralink's brain-computer interface (BCI) monitors and stimulates brain activity using electrical currents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2491000" y="3361350"/>
            <a:ext cx="633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3.ELECTRODE THREADS-It is 64 ultra-thin, flexible threads to carry 1,024 electrodes that record neural activity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/>
          <p:nvPr/>
        </p:nvSpPr>
        <p:spPr>
          <a:xfrm>
            <a:off x="2047884" y="524155"/>
            <a:ext cx="6062100" cy="632100"/>
          </a:xfrm>
          <a:prstGeom prst="snip2DiagRect">
            <a:avLst>
              <a:gd fmla="val 5000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</a:t>
            </a:r>
            <a:r>
              <a:rPr lang="en" sz="3000">
                <a:solidFill>
                  <a:srgbClr val="00FFFF"/>
                </a:solidFill>
                <a:latin typeface="Lexend"/>
                <a:ea typeface="Lexend"/>
                <a:cs typeface="Lexend"/>
                <a:sym typeface="Lexend"/>
              </a:rPr>
              <a:t>ADVANTAGES</a:t>
            </a:r>
            <a:endParaRPr sz="3000">
              <a:solidFill>
                <a:srgbClr val="00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92" name="Google Shape;392;p34"/>
          <p:cNvGrpSpPr/>
          <p:nvPr/>
        </p:nvGrpSpPr>
        <p:grpSpPr>
          <a:xfrm>
            <a:off x="7801545" y="157859"/>
            <a:ext cx="820307" cy="763275"/>
            <a:chOff x="827350" y="3629733"/>
            <a:chExt cx="1431600" cy="1332067"/>
          </a:xfrm>
        </p:grpSpPr>
        <p:sp>
          <p:nvSpPr>
            <p:cNvPr id="393" name="Google Shape;393;p3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4"/>
          <p:cNvGrpSpPr/>
          <p:nvPr/>
        </p:nvGrpSpPr>
        <p:grpSpPr>
          <a:xfrm>
            <a:off x="8539484" y="870788"/>
            <a:ext cx="520673" cy="484473"/>
            <a:chOff x="827350" y="3629733"/>
            <a:chExt cx="1431600" cy="1332067"/>
          </a:xfrm>
        </p:grpSpPr>
        <p:sp>
          <p:nvSpPr>
            <p:cNvPr id="397" name="Google Shape;397;p3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4"/>
          <p:cNvSpPr txBox="1"/>
          <p:nvPr/>
        </p:nvSpPr>
        <p:spPr>
          <a:xfrm>
            <a:off x="261149" y="1355249"/>
            <a:ext cx="8621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1.Improved quality of life: Neuralink could improve the quality of life for people with disabilities, such as those who are paralyzed, blind, or deaf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 flipH="1">
            <a:off x="255900" y="2646600"/>
            <a:ext cx="8109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2.Enhanced cognitive abilities: Neuralink could enhance human cognition, creativity, problem-solving, and learning.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161400" y="3561370"/>
            <a:ext cx="8298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3.Better connectivity: Neuralink could improve connectivity between humans and devices, allowing people to control machines with their thoughts.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BEST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0" y="1848300"/>
            <a:ext cx="5832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1.Improve Communication for Non-verbal Individuals</a:t>
            </a:r>
            <a:endParaRPr sz="24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0" y="3050950"/>
            <a:ext cx="523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2.Neuralink's brain chips will replace phones in the future.</a:t>
            </a:r>
            <a:endParaRPr sz="24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-1" y="204354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2412"/>
            <a:ext cx="5237100" cy="338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