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11150"/>
            <a:ext cx="8072119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BF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BF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BF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  <a:path w="8229600" h="609600">
                <a:moveTo>
                  <a:pt x="0" y="0"/>
                </a:moveTo>
                <a:lnTo>
                  <a:pt x="0" y="0"/>
                </a:lnTo>
              </a:path>
              <a:path w="8229600" h="609600">
                <a:moveTo>
                  <a:pt x="8229600" y="609600"/>
                </a:moveTo>
                <a:lnTo>
                  <a:pt x="8229600" y="60960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" y="6172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1150"/>
            <a:ext cx="8072119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BF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593850"/>
            <a:ext cx="7484109" cy="2011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289" y="1176020"/>
            <a:ext cx="45205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40" b="1">
                <a:solidFill>
                  <a:srgbClr val="CC9900"/>
                </a:solidFill>
                <a:latin typeface="Times New Roman"/>
                <a:cs typeface="Times New Roman"/>
              </a:rPr>
              <a:t>ATIF </a:t>
            </a:r>
            <a:r>
              <a:rPr dirty="0" sz="4000" spc="35" b="1">
                <a:solidFill>
                  <a:srgbClr val="CC9900"/>
                </a:solidFill>
                <a:latin typeface="Times New Roman"/>
                <a:cs typeface="Times New Roman"/>
              </a:rPr>
              <a:t>KHAN</a:t>
            </a:r>
            <a:r>
              <a:rPr dirty="0" sz="4000" spc="-40" b="1">
                <a:solidFill>
                  <a:srgbClr val="CC9900"/>
                </a:solidFill>
                <a:latin typeface="Times New Roman"/>
                <a:cs typeface="Times New Roman"/>
              </a:rPr>
              <a:t> </a:t>
            </a:r>
            <a:r>
              <a:rPr dirty="0" sz="4000" spc="50" b="1">
                <a:solidFill>
                  <a:srgbClr val="CC9900"/>
                </a:solidFill>
                <a:latin typeface="Times New Roman"/>
                <a:cs typeface="Times New Roman"/>
              </a:rPr>
              <a:t>NIAZI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0919" y="4043679"/>
            <a:ext cx="70580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CC9900"/>
                </a:solidFill>
                <a:latin typeface="Arial"/>
                <a:cs typeface="Arial"/>
              </a:rPr>
              <a:t>NFC- </a:t>
            </a:r>
            <a:r>
              <a:rPr dirty="0" sz="2000" spc="-5">
                <a:solidFill>
                  <a:srgbClr val="CC9900"/>
                </a:solidFill>
                <a:latin typeface="Arial"/>
                <a:cs typeface="Arial"/>
              </a:rPr>
              <a:t>Institute </a:t>
            </a:r>
            <a:r>
              <a:rPr dirty="0" sz="2000">
                <a:solidFill>
                  <a:srgbClr val="CC9900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CC9900"/>
                </a:solidFill>
                <a:latin typeface="Arial"/>
                <a:cs typeface="Arial"/>
              </a:rPr>
              <a:t>Engineering </a:t>
            </a:r>
            <a:r>
              <a:rPr dirty="0" sz="2000">
                <a:solidFill>
                  <a:srgbClr val="CC9900"/>
                </a:solidFill>
                <a:latin typeface="Arial"/>
                <a:cs typeface="Arial"/>
              </a:rPr>
              <a:t>and Technology</a:t>
            </a:r>
            <a:r>
              <a:rPr dirty="0" sz="2000" spc="-25">
                <a:solidFill>
                  <a:srgbClr val="CC99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CC9900"/>
                </a:solidFill>
                <a:latin typeface="Arial"/>
                <a:cs typeface="Arial"/>
              </a:rPr>
              <a:t>Multan,Pakistan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76828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80"/>
              <a:t>OTHER </a:t>
            </a:r>
            <a:r>
              <a:rPr dirty="0" sz="4200" spc="25"/>
              <a:t>FACEBOOK</a:t>
            </a:r>
            <a:r>
              <a:rPr dirty="0" sz="4200" spc="-150"/>
              <a:t> </a:t>
            </a:r>
            <a:r>
              <a:rPr dirty="0" sz="4200" spc="-45"/>
              <a:t>FEATURES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10540" y="1539240"/>
            <a:ext cx="3319145" cy="278384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3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Chat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“Like”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button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Ticker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Facebook</a:t>
            </a:r>
            <a:r>
              <a:rPr dirty="0" sz="3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7698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30" b="1">
                <a:latin typeface="Times New Roman"/>
                <a:cs typeface="Times New Roman"/>
              </a:rPr>
              <a:t>B</a:t>
            </a:r>
            <a:r>
              <a:rPr dirty="0" sz="4200" spc="170" b="1">
                <a:latin typeface="Times New Roman"/>
                <a:cs typeface="Times New Roman"/>
              </a:rPr>
              <a:t>E</a:t>
            </a:r>
            <a:r>
              <a:rPr dirty="0" sz="4200" spc="350" b="1">
                <a:latin typeface="Times New Roman"/>
                <a:cs typeface="Times New Roman"/>
              </a:rPr>
              <a:t>N</a:t>
            </a:r>
            <a:r>
              <a:rPr dirty="0" sz="4200" spc="325" b="1">
                <a:latin typeface="Times New Roman"/>
                <a:cs typeface="Times New Roman"/>
              </a:rPr>
              <a:t>E</a:t>
            </a:r>
            <a:r>
              <a:rPr dirty="0" sz="4200" spc="30" b="1">
                <a:latin typeface="Times New Roman"/>
                <a:cs typeface="Times New Roman"/>
              </a:rPr>
              <a:t>FI</a:t>
            </a:r>
            <a:r>
              <a:rPr dirty="0" sz="4200" spc="55" b="1">
                <a:latin typeface="Times New Roman"/>
                <a:cs typeface="Times New Roman"/>
              </a:rPr>
              <a:t>T</a:t>
            </a:r>
            <a:r>
              <a:rPr dirty="0" sz="4200" spc="-195" b="1"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539240"/>
            <a:ext cx="5979160" cy="333502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Enhancing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Reconnect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old</a:t>
            </a:r>
            <a:r>
              <a:rPr dirty="0" sz="3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friends/family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Promoting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Easier to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send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endParaRPr sz="30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Education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news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47796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95" b="1">
                <a:latin typeface="Times New Roman"/>
                <a:cs typeface="Times New Roman"/>
              </a:rPr>
              <a:t>BENEFITS,</a:t>
            </a:r>
            <a:r>
              <a:rPr dirty="0" sz="4200" spc="-80" b="1">
                <a:latin typeface="Times New Roman"/>
                <a:cs typeface="Times New Roman"/>
              </a:rPr>
              <a:t> </a:t>
            </a:r>
            <a:r>
              <a:rPr dirty="0" sz="4200" spc="95" b="1">
                <a:latin typeface="Times New Roman"/>
                <a:cs typeface="Times New Roman"/>
              </a:rPr>
              <a:t>CONT.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46488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baseline="18518" sz="2925" spc="-697">
                <a:solidFill>
                  <a:srgbClr val="CC9900"/>
                </a:solidFill>
                <a:latin typeface="UnDotum"/>
                <a:cs typeface="UnDotum"/>
              </a:rPr>
              <a:t>	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Marketing for</a:t>
            </a: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businesses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2231389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" y="2708909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230" y="2089149"/>
            <a:ext cx="346329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Brand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image/reputation  Viral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effect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5101590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5043170"/>
            <a:ext cx="6861809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Pagemodo – user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friendly “Welcome”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tab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0" y="1219200"/>
            <a:ext cx="328422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261620"/>
            <a:ext cx="151511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5" b="1">
                <a:latin typeface="Times New Roman"/>
                <a:cs typeface="Times New Roman"/>
              </a:rPr>
              <a:t>R</a:t>
            </a:r>
            <a:r>
              <a:rPr dirty="0" sz="4200" spc="-25" b="1">
                <a:latin typeface="Times New Roman"/>
                <a:cs typeface="Times New Roman"/>
              </a:rPr>
              <a:t>I</a:t>
            </a:r>
            <a:r>
              <a:rPr dirty="0" sz="4200" spc="-265" b="1">
                <a:latin typeface="Times New Roman"/>
                <a:cs typeface="Times New Roman"/>
              </a:rPr>
              <a:t>S</a:t>
            </a:r>
            <a:r>
              <a:rPr dirty="0" sz="4200" spc="-360" b="1">
                <a:latin typeface="Times New Roman"/>
                <a:cs typeface="Times New Roman"/>
              </a:rPr>
              <a:t>K</a:t>
            </a:r>
            <a:r>
              <a:rPr dirty="0" sz="4200" spc="-195" b="1">
                <a:latin typeface="Times New Roman"/>
                <a:cs typeface="Times New Roman"/>
              </a:rPr>
              <a:t>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572259"/>
            <a:ext cx="23266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Spam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newsfeeds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59000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2122170"/>
            <a:ext cx="2598420" cy="574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rise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of other</a:t>
            </a:r>
            <a:r>
              <a:rPr dirty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social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2719070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2673350"/>
            <a:ext cx="18942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Twitter,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Google+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260090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3224529"/>
            <a:ext cx="2683510" cy="57404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Reports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 a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“Facebook  Depression”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0110" y="3820159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5230" y="3774440"/>
            <a:ext cx="3016885" cy="574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Provides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skewed view</a:t>
            </a:r>
            <a:r>
              <a:rPr dirty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what is really going</a:t>
            </a:r>
            <a:r>
              <a:rPr dirty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4605020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4569459"/>
            <a:ext cx="3162300" cy="574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been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banned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0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many  countries and</a:t>
            </a: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workplaces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110" y="5165090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5230" y="5120640"/>
            <a:ext cx="3103880" cy="81788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50% of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British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employers</a:t>
            </a:r>
            <a:r>
              <a:rPr dirty="0" sz="20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May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2011 banned it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from  workplace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6940" y="1668779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9840" y="1633220"/>
            <a:ext cx="32772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Children under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13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it  despite the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Children’s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Online  Privacy Protection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6940" y="3014979"/>
            <a:ext cx="151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310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9840" y="2979420"/>
            <a:ext cx="32759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Harms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dirty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1109" y="3392170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1109" y="4371340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1109" y="5044440"/>
            <a:ext cx="163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6229" y="3347720"/>
            <a:ext cx="3180715" cy="228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719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Students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score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lower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in  school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using  Facebook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studying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Decreases need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face-to-  face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 communication</a:t>
            </a:r>
            <a:endParaRPr sz="2000">
              <a:latin typeface="Arial"/>
              <a:cs typeface="Arial"/>
            </a:endParaRPr>
          </a:p>
          <a:p>
            <a:pPr marL="12700" marR="133350">
              <a:lnSpc>
                <a:spcPct val="100000"/>
              </a:lnSpc>
              <a:spcBef>
                <a:spcPts val="50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Affects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2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FFFF"/>
                </a:solidFill>
                <a:latin typeface="Arial"/>
                <a:cs typeface="Arial"/>
              </a:rPr>
              <a:t>acceptance  and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hiring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30708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114"/>
              <a:t>Mobile</a:t>
            </a:r>
            <a:r>
              <a:rPr dirty="0" sz="4200" spc="-65"/>
              <a:t> </a:t>
            </a:r>
            <a:r>
              <a:rPr dirty="0" sz="4200" spc="-40"/>
              <a:t>Phone: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685800" y="1219200"/>
            <a:ext cx="78486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15754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/>
              <a:t>Rep</a:t>
            </a:r>
            <a:r>
              <a:rPr dirty="0" sz="4200" spc="40"/>
              <a:t>o</a:t>
            </a:r>
            <a:r>
              <a:rPr dirty="0" sz="4200" spc="25"/>
              <a:t>r</a:t>
            </a:r>
            <a:r>
              <a:rPr dirty="0" sz="4200" spc="15"/>
              <a:t>t</a:t>
            </a:r>
            <a:r>
              <a:rPr dirty="0" sz="4200" spc="-250"/>
              <a:t>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7640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74155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reveals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that there are </a:t>
            </a:r>
            <a:r>
              <a:rPr dirty="0" sz="2400" spc="-5">
                <a:solidFill>
                  <a:srgbClr val="BF0000"/>
                </a:solidFill>
                <a:latin typeface="Arial"/>
                <a:cs typeface="Arial"/>
              </a:rPr>
              <a:t>4.8 </a:t>
            </a:r>
            <a:r>
              <a:rPr dirty="0" sz="2400" spc="-10">
                <a:solidFill>
                  <a:srgbClr val="BF0000"/>
                </a:solidFill>
                <a:latin typeface="Arial"/>
                <a:cs typeface="Arial"/>
              </a:rPr>
              <a:t>billion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mobile  users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but only </a:t>
            </a:r>
            <a:r>
              <a:rPr dirty="0" sz="2400">
                <a:solidFill>
                  <a:srgbClr val="BF0000"/>
                </a:solidFill>
                <a:latin typeface="Arial"/>
                <a:cs typeface="Arial"/>
              </a:rPr>
              <a:t>4.2 </a:t>
            </a:r>
            <a:r>
              <a:rPr dirty="0" sz="2400" spc="-10">
                <a:solidFill>
                  <a:srgbClr val="BF0000"/>
                </a:solidFill>
                <a:latin typeface="Arial"/>
                <a:cs typeface="Arial"/>
              </a:rPr>
              <a:t>billion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toothbrush.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71755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95"/>
              <a:t>Use </a:t>
            </a:r>
            <a:r>
              <a:rPr dirty="0" sz="4200"/>
              <a:t>of </a:t>
            </a:r>
            <a:r>
              <a:rPr dirty="0" sz="4200" spc="-114"/>
              <a:t>Mobile </a:t>
            </a:r>
            <a:r>
              <a:rPr dirty="0" sz="4200" spc="5"/>
              <a:t>Phone </a:t>
            </a:r>
            <a:r>
              <a:rPr dirty="0" sz="4200" spc="-285"/>
              <a:t>By</a:t>
            </a:r>
            <a:r>
              <a:rPr dirty="0" sz="4200" spc="130"/>
              <a:t> </a:t>
            </a:r>
            <a:r>
              <a:rPr dirty="0" sz="4200" spc="-80"/>
              <a:t>Students: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75260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</a:rPr>
              <a:t>Students’ </a:t>
            </a:r>
            <a:r>
              <a:rPr dirty="0" sz="2400" spc="-10">
                <a:solidFill>
                  <a:srgbClr val="FFFFFF"/>
                </a:solidFill>
              </a:rPr>
              <a:t>Facebook </a:t>
            </a:r>
            <a:r>
              <a:rPr dirty="0" sz="2400" spc="-5">
                <a:solidFill>
                  <a:srgbClr val="FFFFFF"/>
                </a:solidFill>
              </a:rPr>
              <a:t>addictions weren’t </a:t>
            </a:r>
            <a:r>
              <a:rPr dirty="0" sz="2400" spc="-10">
                <a:solidFill>
                  <a:srgbClr val="FFFFFF"/>
                </a:solidFill>
              </a:rPr>
              <a:t>bad enough  </a:t>
            </a:r>
            <a:r>
              <a:rPr dirty="0" sz="2400" spc="-5">
                <a:solidFill>
                  <a:srgbClr val="FFFFFF"/>
                </a:solidFill>
              </a:rPr>
              <a:t>when they </a:t>
            </a:r>
            <a:r>
              <a:rPr dirty="0" sz="2400">
                <a:solidFill>
                  <a:srgbClr val="FFFFFF"/>
                </a:solidFill>
              </a:rPr>
              <a:t>were limited </a:t>
            </a:r>
            <a:r>
              <a:rPr dirty="0" sz="2400" spc="5">
                <a:solidFill>
                  <a:srgbClr val="FFFFFF"/>
                </a:solidFill>
              </a:rPr>
              <a:t>to </a:t>
            </a:r>
            <a:r>
              <a:rPr dirty="0" sz="2400" spc="-5">
                <a:solidFill>
                  <a:srgbClr val="FFFFFF"/>
                </a:solidFill>
              </a:rPr>
              <a:t>the </a:t>
            </a:r>
            <a:r>
              <a:rPr dirty="0" sz="2400">
                <a:solidFill>
                  <a:srgbClr val="FFFFFF"/>
                </a:solidFill>
              </a:rPr>
              <a:t>computer, </a:t>
            </a:r>
            <a:r>
              <a:rPr dirty="0" sz="2400" spc="-10">
                <a:solidFill>
                  <a:srgbClr val="FFFFFF"/>
                </a:solidFill>
              </a:rPr>
              <a:t>now </a:t>
            </a:r>
            <a:r>
              <a:rPr dirty="0" sz="2400" spc="-5">
                <a:solidFill>
                  <a:srgbClr val="FFFFFF"/>
                </a:solidFill>
              </a:rPr>
              <a:t>they </a:t>
            </a:r>
            <a:r>
              <a:rPr dirty="0" sz="2400" spc="-10">
                <a:solidFill>
                  <a:srgbClr val="FFFFFF"/>
                </a:solidFill>
              </a:rPr>
              <a:t>have  </a:t>
            </a:r>
            <a:r>
              <a:rPr dirty="0" sz="2400" spc="-5">
                <a:solidFill>
                  <a:srgbClr val="FFFFFF"/>
                </a:solidFill>
              </a:rPr>
              <a:t>portable social </a:t>
            </a:r>
            <a:r>
              <a:rPr dirty="0" sz="2400">
                <a:solidFill>
                  <a:srgbClr val="FFFFFF"/>
                </a:solidFill>
              </a:rPr>
              <a:t>media </a:t>
            </a:r>
            <a:r>
              <a:rPr dirty="0" sz="2400" spc="-10">
                <a:solidFill>
                  <a:srgbClr val="FFFFFF"/>
                </a:solidFill>
              </a:rPr>
              <a:t>devices </a:t>
            </a:r>
            <a:r>
              <a:rPr dirty="0" sz="2400" spc="-5">
                <a:solidFill>
                  <a:srgbClr val="FFFFFF"/>
                </a:solidFill>
              </a:rPr>
              <a:t>in their pockets. Across  the </a:t>
            </a:r>
            <a:r>
              <a:rPr dirty="0" sz="2400" spc="-10">
                <a:solidFill>
                  <a:srgbClr val="FFFFFF"/>
                </a:solidFill>
              </a:rPr>
              <a:t>board, </a:t>
            </a:r>
            <a:r>
              <a:rPr dirty="0" sz="2400" spc="-5">
                <a:solidFill>
                  <a:srgbClr val="FFFFFF"/>
                </a:solidFill>
              </a:rPr>
              <a:t>students with smartphones use social </a:t>
            </a:r>
            <a:r>
              <a:rPr dirty="0" sz="2400">
                <a:solidFill>
                  <a:srgbClr val="FFFFFF"/>
                </a:solidFill>
              </a:rPr>
              <a:t>media  </a:t>
            </a:r>
            <a:r>
              <a:rPr dirty="0" sz="2400" spc="-10">
                <a:solidFill>
                  <a:srgbClr val="FFFFFF"/>
                </a:solidFill>
              </a:rPr>
              <a:t>apps, including </a:t>
            </a:r>
            <a:r>
              <a:rPr dirty="0" sz="2400" spc="-5">
                <a:solidFill>
                  <a:srgbClr val="FFFFFF"/>
                </a:solidFill>
              </a:rPr>
              <a:t>Facebook </a:t>
            </a:r>
            <a:r>
              <a:rPr dirty="0" sz="2400">
                <a:solidFill>
                  <a:srgbClr val="FFFFFF"/>
                </a:solidFill>
              </a:rPr>
              <a:t>&amp;</a:t>
            </a:r>
            <a:r>
              <a:rPr dirty="0" sz="2400" spc="20">
                <a:solidFill>
                  <a:srgbClr val="FFFFFF"/>
                </a:solidFill>
              </a:rPr>
              <a:t> </a:t>
            </a:r>
            <a:r>
              <a:rPr dirty="0" sz="2400" spc="-5">
                <a:solidFill>
                  <a:srgbClr val="FFFFFF"/>
                </a:solidFill>
              </a:rPr>
              <a:t>Twitter.</a:t>
            </a:r>
            <a:endParaRPr sz="2400"/>
          </a:p>
        </p:txBody>
      </p:sp>
    </p:spTree>
  </p:cSld>
  <p:clrMapOvr>
    <a:masterClrMapping/>
  </p:clrMapOvr>
  <p:transition spd="fast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latin typeface="Times New Roman"/>
                <a:cs typeface="Times New Roman"/>
              </a:rPr>
              <a:t>It </a:t>
            </a:r>
            <a:r>
              <a:rPr dirty="0" sz="2800" spc="-45" b="1">
                <a:latin typeface="Times New Roman"/>
                <a:cs typeface="Times New Roman"/>
              </a:rPr>
              <a:t>surveyed </a:t>
            </a:r>
            <a:r>
              <a:rPr dirty="0" sz="2800" spc="-165" b="1">
                <a:latin typeface="Times New Roman"/>
                <a:cs typeface="Times New Roman"/>
              </a:rPr>
              <a:t>100 </a:t>
            </a:r>
            <a:r>
              <a:rPr dirty="0" sz="2800" spc="5" b="1">
                <a:latin typeface="Times New Roman"/>
                <a:cs typeface="Times New Roman"/>
              </a:rPr>
              <a:t>students </a:t>
            </a:r>
            <a:r>
              <a:rPr dirty="0" sz="2800" b="1">
                <a:latin typeface="Times New Roman"/>
                <a:cs typeface="Times New Roman"/>
              </a:rPr>
              <a:t>to </a:t>
            </a:r>
            <a:r>
              <a:rPr dirty="0" sz="2800" spc="35" b="1">
                <a:latin typeface="Times New Roman"/>
                <a:cs typeface="Times New Roman"/>
              </a:rPr>
              <a:t>get </a:t>
            </a:r>
            <a:r>
              <a:rPr dirty="0" sz="2800" spc="-35" b="1">
                <a:latin typeface="Times New Roman"/>
                <a:cs typeface="Times New Roman"/>
              </a:rPr>
              <a:t>an </a:t>
            </a:r>
            <a:r>
              <a:rPr dirty="0" sz="2800" spc="10" b="1">
                <a:latin typeface="Times New Roman"/>
                <a:cs typeface="Times New Roman"/>
              </a:rPr>
              <a:t>insight </a:t>
            </a:r>
            <a:r>
              <a:rPr dirty="0" sz="2800" spc="20" b="1">
                <a:latin typeface="Times New Roman"/>
                <a:cs typeface="Times New Roman"/>
              </a:rPr>
              <a:t>on </a:t>
            </a:r>
            <a:r>
              <a:rPr dirty="0" sz="2800" spc="-60" b="1">
                <a:latin typeface="Times New Roman"/>
                <a:cs typeface="Times New Roman"/>
              </a:rPr>
              <a:t>their  </a:t>
            </a:r>
            <a:r>
              <a:rPr dirty="0" sz="2800" spc="15" b="1">
                <a:latin typeface="Times New Roman"/>
                <a:cs typeface="Times New Roman"/>
              </a:rPr>
              <a:t>mobile phone </a:t>
            </a:r>
            <a:r>
              <a:rPr dirty="0" sz="2800" spc="-15" b="1">
                <a:latin typeface="Times New Roman"/>
                <a:cs typeface="Times New Roman"/>
              </a:rPr>
              <a:t>habits </a:t>
            </a:r>
            <a:r>
              <a:rPr dirty="0" sz="2800" spc="-30" b="1">
                <a:latin typeface="Times New Roman"/>
                <a:cs typeface="Times New Roman"/>
              </a:rPr>
              <a:t>and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30" b="1">
                <a:latin typeface="Times New Roman"/>
                <a:cs typeface="Times New Roman"/>
              </a:rPr>
              <a:t>usage.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51709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208529"/>
            <a:ext cx="1986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you have</a:t>
            </a:r>
            <a:r>
              <a:rPr dirty="0" sz="24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smartphone?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50139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456940"/>
            <a:ext cx="33254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you regularly use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internet on your</a:t>
            </a:r>
            <a:r>
              <a:rPr dirty="0" sz="2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phone?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74980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706620"/>
            <a:ext cx="340550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you ever used</a:t>
            </a:r>
            <a:r>
              <a:rPr dirty="0" sz="2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your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phone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search for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job?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3129" y="2251709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3129" y="357632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3129" y="490220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46979" y="2250102"/>
          <a:ext cx="3299460" cy="2990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0675"/>
                <a:gridCol w="255269"/>
                <a:gridCol w="1454150"/>
              </a:tblGrid>
              <a:tr h="832564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82%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5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18%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32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84%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  <a:tr h="832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81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Yes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5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84455">
                        <a:lnSpc>
                          <a:spcPts val="2810"/>
                        </a:lnSpc>
                        <a:spcBef>
                          <a:spcPts val="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algn="r" marR="24130">
                        <a:lnSpc>
                          <a:spcPts val="2810"/>
                        </a:lnSpc>
                        <a:spcBef>
                          <a:spcPts val="5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63%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540"/>
                </a:tc>
              </a:tr>
            </a:tbl>
          </a:graphicData>
        </a:graphic>
      </p:graphicFrame>
    </p:spTree>
  </p:cSld>
  <p:clrMapOvr>
    <a:masterClrMapping/>
  </p:clrMapOvr>
  <p:transition spd="fast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304800"/>
            <a:ext cx="82296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  <a:path w="7924800" h="914400">
                <a:moveTo>
                  <a:pt x="0" y="0"/>
                </a:moveTo>
                <a:lnTo>
                  <a:pt x="0" y="0"/>
                </a:lnTo>
              </a:path>
              <a:path w="7924800" h="914400">
                <a:moveTo>
                  <a:pt x="7924800" y="914400"/>
                </a:moveTo>
                <a:lnTo>
                  <a:pt x="7924800" y="914400"/>
                </a:lnTo>
              </a:path>
            </a:pathLst>
          </a:custGeom>
          <a:ln w="2551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3962400"/>
            <a:ext cx="6511290" cy="0"/>
          </a:xfrm>
          <a:custGeom>
            <a:avLst/>
            <a:gdLst/>
            <a:ahLst/>
            <a:cxnLst/>
            <a:rect l="l" t="t" r="r" b="b"/>
            <a:pathLst>
              <a:path w="6511290" h="0">
                <a:moveTo>
                  <a:pt x="0" y="0"/>
                </a:moveTo>
                <a:lnTo>
                  <a:pt x="651129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557020"/>
            <a:ext cx="335787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 b="1">
                <a:latin typeface="Times New Roman"/>
                <a:cs typeface="Times New Roman"/>
              </a:rPr>
              <a:t>Social</a:t>
            </a:r>
            <a:r>
              <a:rPr dirty="0" sz="4800" spc="-65" b="1">
                <a:latin typeface="Times New Roman"/>
                <a:cs typeface="Times New Roman"/>
              </a:rPr>
              <a:t> </a:t>
            </a:r>
            <a:r>
              <a:rPr dirty="0" sz="4800" spc="-30" b="1">
                <a:latin typeface="Times New Roman"/>
                <a:cs typeface="Times New Roman"/>
              </a:rPr>
              <a:t>Media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5940" y="2225040"/>
            <a:ext cx="4065904" cy="16129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4800" spc="-150" b="1">
                <a:solidFill>
                  <a:srgbClr val="FFBF00"/>
                </a:solidFill>
                <a:latin typeface="Times New Roman"/>
                <a:cs typeface="Times New Roman"/>
              </a:rPr>
              <a:t>&amp;</a:t>
            </a:r>
            <a:endParaRPr sz="48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489"/>
              </a:spcBef>
            </a:pPr>
            <a:r>
              <a:rPr dirty="0" sz="4800" spc="-150" b="1">
                <a:solidFill>
                  <a:srgbClr val="FFBF00"/>
                </a:solidFill>
                <a:latin typeface="Times New Roman"/>
                <a:cs typeface="Times New Roman"/>
              </a:rPr>
              <a:t>Cyber</a:t>
            </a:r>
            <a:r>
              <a:rPr dirty="0" sz="4800" spc="-90" b="1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dirty="0" sz="4800" spc="-105" b="1">
                <a:solidFill>
                  <a:srgbClr val="FFBF00"/>
                </a:solidFill>
                <a:latin typeface="Times New Roman"/>
                <a:cs typeface="Times New Roman"/>
              </a:rPr>
              <a:t>Crime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643128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b="1">
                <a:latin typeface="Times New Roman"/>
                <a:cs typeface="Times New Roman"/>
              </a:rPr>
              <a:t>Role </a:t>
            </a:r>
            <a:r>
              <a:rPr dirty="0" sz="4200" spc="-30" b="1">
                <a:latin typeface="Times New Roman"/>
                <a:cs typeface="Times New Roman"/>
              </a:rPr>
              <a:t>of </a:t>
            </a:r>
            <a:r>
              <a:rPr dirty="0" sz="4200" spc="-10" b="1">
                <a:latin typeface="Times New Roman"/>
                <a:cs typeface="Times New Roman"/>
              </a:rPr>
              <a:t>Electronic</a:t>
            </a:r>
            <a:r>
              <a:rPr dirty="0" sz="4200" spc="-15" b="1">
                <a:latin typeface="Times New Roman"/>
                <a:cs typeface="Times New Roman"/>
              </a:rPr>
              <a:t> </a:t>
            </a:r>
            <a:r>
              <a:rPr dirty="0" sz="4200" spc="-70" b="1">
                <a:latin typeface="Times New Roman"/>
                <a:cs typeface="Times New Roman"/>
              </a:rPr>
              <a:t>Media…?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6559"/>
            <a:ext cx="214629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4250" y="1633220"/>
            <a:ext cx="25374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Voice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0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40" y="2736850"/>
            <a:ext cx="4442460" cy="158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Country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900"/>
              </a:buClr>
              <a:buFont typeface="UnDotum"/>
              <a:buChar char=""/>
            </a:pPr>
            <a:endParaRPr sz="4400">
              <a:latin typeface="Arial"/>
              <a:cs typeface="Arial"/>
            </a:endParaRPr>
          </a:p>
          <a:p>
            <a:pPr marL="393700" indent="-342900">
              <a:lnSpc>
                <a:spcPct val="100000"/>
              </a:lnSpc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Cultural</a:t>
            </a:r>
            <a:r>
              <a:rPr dirty="0" sz="30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800036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65" b="1">
                <a:latin typeface="Times New Roman"/>
                <a:cs typeface="Times New Roman"/>
              </a:rPr>
              <a:t>Negative </a:t>
            </a:r>
            <a:r>
              <a:rPr dirty="0" sz="4200" b="1">
                <a:latin typeface="Times New Roman"/>
                <a:cs typeface="Times New Roman"/>
              </a:rPr>
              <a:t>Role </a:t>
            </a:r>
            <a:r>
              <a:rPr dirty="0" sz="4200" spc="-30" b="1">
                <a:latin typeface="Times New Roman"/>
                <a:cs typeface="Times New Roman"/>
              </a:rPr>
              <a:t>of </a:t>
            </a:r>
            <a:r>
              <a:rPr dirty="0" sz="4200" spc="-10" b="1">
                <a:latin typeface="Times New Roman"/>
                <a:cs typeface="Times New Roman"/>
              </a:rPr>
              <a:t>Electronic</a:t>
            </a:r>
            <a:r>
              <a:rPr dirty="0" sz="4200" spc="-85" b="1">
                <a:latin typeface="Times New Roman"/>
                <a:cs typeface="Times New Roman"/>
              </a:rPr>
              <a:t> </a:t>
            </a:r>
            <a:r>
              <a:rPr dirty="0" sz="4200" spc="-75" b="1">
                <a:latin typeface="Times New Roman"/>
                <a:cs typeface="Times New Roman"/>
              </a:rPr>
              <a:t>Media: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140" y="1633220"/>
            <a:ext cx="6359525" cy="268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Personal Interest.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900"/>
              </a:buClr>
              <a:buFont typeface="UnDotum"/>
              <a:buChar char=""/>
            </a:pPr>
            <a:endParaRPr sz="4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People</a:t>
            </a:r>
            <a:r>
              <a:rPr dirty="0" sz="3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Likes.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900"/>
              </a:buClr>
              <a:buFont typeface="UnDotum"/>
              <a:buChar char=""/>
            </a:pPr>
            <a:endParaRPr sz="4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No Rules and Regulation of</a:t>
            </a:r>
            <a:r>
              <a:rPr dirty="0" sz="3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Media.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381000"/>
            <a:ext cx="80772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11150"/>
            <a:ext cx="389572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5">
                <a:solidFill>
                  <a:srgbClr val="FFBF00"/>
                </a:solidFill>
                <a:latin typeface="Times New Roman"/>
                <a:cs typeface="Times New Roman"/>
              </a:rPr>
              <a:t>SOCIAL</a:t>
            </a:r>
            <a:r>
              <a:rPr dirty="0" sz="4200" spc="-90">
                <a:solidFill>
                  <a:srgbClr val="FFBF00"/>
                </a:solidFill>
                <a:latin typeface="Times New Roman"/>
                <a:cs typeface="Times New Roman"/>
              </a:rPr>
              <a:t> </a:t>
            </a:r>
            <a:r>
              <a:rPr dirty="0" sz="4200" spc="-35">
                <a:solidFill>
                  <a:srgbClr val="FFBF00"/>
                </a:solidFill>
                <a:latin typeface="Times New Roman"/>
                <a:cs typeface="Times New Roman"/>
              </a:rPr>
              <a:t>MEDIA: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569" y="1633220"/>
            <a:ext cx="752855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best thing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you can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trust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facts on social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media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Facebook,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twitter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popular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social  network.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44678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2520" algn="l"/>
              </a:tabLst>
            </a:pPr>
            <a:r>
              <a:rPr dirty="0" sz="4200" spc="-190"/>
              <a:t>Why	</a:t>
            </a:r>
            <a:r>
              <a:rPr dirty="0" sz="4200" spc="-165"/>
              <a:t>Social</a:t>
            </a:r>
            <a:r>
              <a:rPr dirty="0" sz="4200" spc="-70"/>
              <a:t> </a:t>
            </a:r>
            <a:r>
              <a:rPr dirty="0" sz="4200" spc="-155"/>
              <a:t>Media…?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85140" y="1633220"/>
            <a:ext cx="5928995" cy="2689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Personal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Interest.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900"/>
              </a:buClr>
              <a:buFont typeface="UnDotum"/>
              <a:buChar char=""/>
            </a:pPr>
            <a:endParaRPr sz="4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Source of Sharing</a:t>
            </a:r>
            <a:r>
              <a:rPr dirty="0" sz="3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News.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C9900"/>
              </a:buClr>
              <a:buFont typeface="UnDotum"/>
              <a:buChar char=""/>
            </a:pPr>
            <a:endParaRPr sz="4400">
              <a:latin typeface="Arial"/>
              <a:cs typeface="Arial"/>
            </a:endParaRPr>
          </a:p>
          <a:p>
            <a:pPr marL="406400" indent="-342900">
              <a:lnSpc>
                <a:spcPct val="100000"/>
              </a:lnSpc>
              <a:buClr>
                <a:srgbClr val="CC9900"/>
              </a:buClr>
              <a:buSzPct val="65000"/>
              <a:buFont typeface="UnDotum"/>
              <a:buChar char=""/>
              <a:tabLst>
                <a:tab pos="405765" algn="l"/>
                <a:tab pos="4064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In Touch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30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Other.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998720"/>
            <a:ext cx="214629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944109"/>
            <a:ext cx="610997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541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Media Is Very Easy For Real  Updating.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1620"/>
            <a:ext cx="6724015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84730" algn="l"/>
              </a:tabLst>
            </a:pPr>
            <a:r>
              <a:rPr dirty="0" sz="4200" spc="-45"/>
              <a:t>Electronic	</a:t>
            </a:r>
            <a:r>
              <a:rPr dirty="0" sz="4200" spc="-145"/>
              <a:t>Media </a:t>
            </a:r>
            <a:r>
              <a:rPr dirty="0" sz="4200" spc="-10"/>
              <a:t>Is </a:t>
            </a:r>
            <a:r>
              <a:rPr dirty="0" sz="4200" spc="-20"/>
              <a:t>Exposed </a:t>
            </a:r>
            <a:r>
              <a:rPr dirty="0" sz="4200" spc="-300"/>
              <a:t>By  </a:t>
            </a:r>
            <a:r>
              <a:rPr dirty="0" sz="4200" spc="-165"/>
              <a:t>Social</a:t>
            </a:r>
            <a:r>
              <a:rPr dirty="0" sz="4200" spc="-5"/>
              <a:t> </a:t>
            </a:r>
            <a:r>
              <a:rPr dirty="0" sz="4200" spc="-165"/>
              <a:t>Media: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279400" y="2362200"/>
            <a:ext cx="4292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5659" y="2362200"/>
            <a:ext cx="426974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762000"/>
            <a:ext cx="80772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25" b="1">
                <a:latin typeface="Times New Roman"/>
                <a:cs typeface="Times New Roman"/>
              </a:rPr>
              <a:t>Check </a:t>
            </a:r>
            <a:r>
              <a:rPr dirty="0" sz="4400" spc="55" b="1">
                <a:latin typeface="Times New Roman"/>
                <a:cs typeface="Times New Roman"/>
              </a:rPr>
              <a:t>The </a:t>
            </a:r>
            <a:r>
              <a:rPr dirty="0" sz="4400" spc="-65" b="1">
                <a:latin typeface="Times New Roman"/>
                <a:cs typeface="Times New Roman"/>
              </a:rPr>
              <a:t>Status </a:t>
            </a:r>
            <a:r>
              <a:rPr dirty="0" sz="4400" spc="-25" b="1">
                <a:latin typeface="Times New Roman"/>
                <a:cs typeface="Times New Roman"/>
              </a:rPr>
              <a:t>of </a:t>
            </a:r>
            <a:r>
              <a:rPr dirty="0" sz="4400" spc="-150" b="1">
                <a:latin typeface="Times New Roman"/>
                <a:cs typeface="Times New Roman"/>
              </a:rPr>
              <a:t>Any  </a:t>
            </a:r>
            <a:r>
              <a:rPr dirty="0" sz="4400" spc="-35" b="1">
                <a:latin typeface="Times New Roman"/>
                <a:cs typeface="Times New Roman"/>
              </a:rPr>
              <a:t>Politician: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1676400"/>
            <a:ext cx="83820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57511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7740" algn="l"/>
                <a:tab pos="2427605" algn="l"/>
              </a:tabLst>
            </a:pPr>
            <a:r>
              <a:rPr dirty="0" sz="4200" spc="-25"/>
              <a:t>The	</a:t>
            </a:r>
            <a:r>
              <a:rPr dirty="0" sz="4200" spc="-60"/>
              <a:t>Power	</a:t>
            </a:r>
            <a:r>
              <a:rPr dirty="0" sz="4200" spc="-5"/>
              <a:t>of </a:t>
            </a:r>
            <a:r>
              <a:rPr dirty="0" sz="4200" spc="-165"/>
              <a:t>Social</a:t>
            </a:r>
            <a:r>
              <a:rPr dirty="0" sz="4200" spc="-55"/>
              <a:t> </a:t>
            </a:r>
            <a:r>
              <a:rPr dirty="0" sz="4200" spc="-165"/>
              <a:t>Media: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457200" y="1371600"/>
            <a:ext cx="822960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Facebook, YouTube </a:t>
            </a:r>
            <a:r>
              <a:rPr dirty="0" spc="-40"/>
              <a:t>and </a:t>
            </a:r>
            <a:r>
              <a:rPr dirty="0" spc="-60"/>
              <a:t>Twitter </a:t>
            </a:r>
            <a:r>
              <a:rPr dirty="0" spc="-30"/>
              <a:t>that, </a:t>
            </a:r>
            <a:r>
              <a:rPr dirty="0" spc="-10"/>
              <a:t>for </a:t>
            </a:r>
            <a:r>
              <a:rPr dirty="0" spc="-15"/>
              <a:t>the  </a:t>
            </a:r>
            <a:r>
              <a:rPr dirty="0" spc="-45"/>
              <a:t>First </a:t>
            </a:r>
            <a:r>
              <a:rPr dirty="0" spc="-85"/>
              <a:t>Time, </a:t>
            </a:r>
            <a:r>
              <a:rPr dirty="0" spc="-50"/>
              <a:t>Gave </a:t>
            </a:r>
            <a:r>
              <a:rPr dirty="0" spc="-105"/>
              <a:t>Voice </a:t>
            </a:r>
            <a:r>
              <a:rPr dirty="0" spc="35"/>
              <a:t>to </a:t>
            </a:r>
            <a:r>
              <a:rPr dirty="0" spc="-25"/>
              <a:t>The </a:t>
            </a:r>
            <a:r>
              <a:rPr dirty="0" spc="-50"/>
              <a:t>People </a:t>
            </a:r>
            <a:r>
              <a:rPr dirty="0" spc="-5"/>
              <a:t>of  </a:t>
            </a:r>
            <a:r>
              <a:rPr dirty="0" spc="-65"/>
              <a:t>Egypt.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38400"/>
            <a:ext cx="41910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9200" y="2438400"/>
            <a:ext cx="3733800" cy="3581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65881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 b="1">
                <a:latin typeface="Times New Roman"/>
                <a:cs typeface="Times New Roman"/>
              </a:rPr>
              <a:t>WHAT </a:t>
            </a:r>
            <a:r>
              <a:rPr dirty="0" sz="4200" spc="-85" b="1">
                <a:latin typeface="Times New Roman"/>
                <a:cs typeface="Times New Roman"/>
              </a:rPr>
              <a:t>IS </a:t>
            </a:r>
            <a:r>
              <a:rPr dirty="0" sz="4200" spc="-125" b="1">
                <a:latin typeface="Times New Roman"/>
                <a:cs typeface="Times New Roman"/>
              </a:rPr>
              <a:t>SOCIAL</a:t>
            </a:r>
            <a:r>
              <a:rPr dirty="0" sz="4200" spc="105" b="1">
                <a:latin typeface="Times New Roman"/>
                <a:cs typeface="Times New Roman"/>
              </a:rPr>
              <a:t> </a:t>
            </a:r>
            <a:r>
              <a:rPr dirty="0" sz="4200" spc="-55" b="1">
                <a:latin typeface="Times New Roman"/>
                <a:cs typeface="Times New Roman"/>
              </a:rPr>
              <a:t>MEDIA?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633220"/>
            <a:ext cx="8134984" cy="497332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3700" marR="520700" indent="-342900">
              <a:lnSpc>
                <a:spcPts val="3590"/>
              </a:lnSpc>
              <a:spcBef>
                <a:spcPts val="22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Social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media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are online communications in  which</a:t>
            </a:r>
            <a:r>
              <a:rPr dirty="0" sz="3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individuals</a:t>
            </a:r>
            <a:endParaRPr sz="3000">
              <a:latin typeface="Arial"/>
              <a:cs typeface="Arial"/>
            </a:endParaRPr>
          </a:p>
          <a:p>
            <a:pPr marL="393700" marR="43180" indent="-342900">
              <a:lnSpc>
                <a:spcPct val="1000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shift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flexibly between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the role of audience and 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author.</a:t>
            </a:r>
            <a:endParaRPr sz="3000">
              <a:latin typeface="Arial"/>
              <a:cs typeface="Arial"/>
            </a:endParaRPr>
          </a:p>
          <a:p>
            <a:pPr marL="393700" marR="1054735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this, they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use social software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enables anyone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endParaRPr sz="3000">
              <a:latin typeface="Arial"/>
              <a:cs typeface="Arial"/>
            </a:endParaRPr>
          </a:p>
          <a:p>
            <a:pPr marL="393700" marR="1645285" indent="-342900">
              <a:lnSpc>
                <a:spcPct val="100000"/>
              </a:lnSpc>
              <a:spcBef>
                <a:spcPts val="74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of html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coding,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to create,  comment on, and</a:t>
            </a:r>
            <a:r>
              <a:rPr dirty="0" sz="3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share</a:t>
            </a:r>
            <a:endParaRPr sz="3000">
              <a:latin typeface="Arial"/>
              <a:cs typeface="Arial"/>
            </a:endParaRPr>
          </a:p>
          <a:p>
            <a:pPr marL="393700" marR="925194" indent="-342900">
              <a:lnSpc>
                <a:spcPct val="100000"/>
              </a:lnSpc>
              <a:spcBef>
                <a:spcPts val="75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content and to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communities around  shared</a:t>
            </a:r>
            <a:r>
              <a:rPr dirty="0" sz="3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interests.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  <a:path w="7924800" h="914400">
                <a:moveTo>
                  <a:pt x="0" y="0"/>
                </a:moveTo>
                <a:lnTo>
                  <a:pt x="0" y="0"/>
                </a:lnTo>
              </a:path>
              <a:path w="7924800" h="914400">
                <a:moveTo>
                  <a:pt x="7924800" y="914400"/>
                </a:moveTo>
                <a:lnTo>
                  <a:pt x="7924800" y="914400"/>
                </a:lnTo>
              </a:path>
            </a:pathLst>
          </a:custGeom>
          <a:ln w="2551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3962400"/>
            <a:ext cx="6511290" cy="0"/>
          </a:xfrm>
          <a:custGeom>
            <a:avLst/>
            <a:gdLst/>
            <a:ahLst/>
            <a:cxnLst/>
            <a:rect l="l" t="t" r="r" b="b"/>
            <a:pathLst>
              <a:path w="6511290" h="0">
                <a:moveTo>
                  <a:pt x="0" y="0"/>
                </a:moveTo>
                <a:lnTo>
                  <a:pt x="651129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470" y="1557020"/>
            <a:ext cx="4788535" cy="2310130"/>
          </a:xfrm>
          <a:prstGeom prst="rect"/>
        </p:spPr>
        <p:txBody>
          <a:bodyPr wrap="square" lIns="0" tIns="38735" rIns="0" bIns="0" rtlCol="0" vert="horz">
            <a:spAutoFit/>
          </a:bodyPr>
          <a:lstStyle/>
          <a:p>
            <a:pPr marL="562610" marR="1626235" indent="-549910">
              <a:lnSpc>
                <a:spcPts val="5990"/>
              </a:lnSpc>
              <a:spcBef>
                <a:spcPts val="305"/>
              </a:spcBef>
            </a:pPr>
            <a:r>
              <a:rPr dirty="0" sz="5000" spc="-135"/>
              <a:t>Cyber </a:t>
            </a:r>
            <a:r>
              <a:rPr dirty="0" sz="5000" spc="-120"/>
              <a:t>Crime  </a:t>
            </a:r>
            <a:r>
              <a:rPr dirty="0" sz="5000" spc="-245"/>
              <a:t>&amp;</a:t>
            </a:r>
            <a:endParaRPr sz="5000"/>
          </a:p>
          <a:p>
            <a:pPr marL="1880870">
              <a:lnSpc>
                <a:spcPts val="5800"/>
              </a:lnSpc>
            </a:pPr>
            <a:r>
              <a:rPr dirty="0" sz="5000" spc="-135"/>
              <a:t>Cyber</a:t>
            </a:r>
            <a:r>
              <a:rPr dirty="0" sz="5000" spc="-90"/>
              <a:t> </a:t>
            </a:r>
            <a:r>
              <a:rPr dirty="0" sz="5000" spc="-215"/>
              <a:t>Laws</a:t>
            </a:r>
            <a:endParaRPr sz="5000"/>
          </a:p>
        </p:txBody>
      </p:sp>
    </p:spTree>
  </p:cSld>
  <p:clrMapOvr>
    <a:masterClrMapping/>
  </p:clrMapOvr>
  <p:transition spd="fast"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66128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</a:tabLst>
            </a:pPr>
            <a:r>
              <a:rPr dirty="0" sz="4200" spc="-145"/>
              <a:t>C</a:t>
            </a:r>
            <a:r>
              <a:rPr dirty="0" sz="4200" spc="-350"/>
              <a:t>y</a:t>
            </a:r>
            <a:r>
              <a:rPr dirty="0" sz="4200" spc="40"/>
              <a:t>b</a:t>
            </a:r>
            <a:r>
              <a:rPr dirty="0" sz="4200" spc="-70"/>
              <a:t>e</a:t>
            </a:r>
            <a:r>
              <a:rPr dirty="0" sz="4200" spc="-50"/>
              <a:t>r</a:t>
            </a:r>
            <a:r>
              <a:rPr dirty="0" sz="4200"/>
              <a:t>	</a:t>
            </a:r>
            <a:r>
              <a:rPr dirty="0" sz="4200" spc="-145"/>
              <a:t>C</a:t>
            </a:r>
            <a:r>
              <a:rPr dirty="0" sz="4200" spc="5"/>
              <a:t>r</a:t>
            </a:r>
            <a:r>
              <a:rPr dirty="0" sz="4200" spc="-225"/>
              <a:t>i</a:t>
            </a:r>
            <a:r>
              <a:rPr dirty="0" sz="4200" spc="-80"/>
              <a:t>me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8025130" cy="26073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0" marR="30480" indent="-342900">
              <a:lnSpc>
                <a:spcPts val="3590"/>
              </a:lnSpc>
              <a:spcBef>
                <a:spcPts val="22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Activity in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computers or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tool,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target,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place of criminal</a:t>
            </a:r>
            <a:r>
              <a:rPr dirty="0" sz="30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activity.</a:t>
            </a:r>
            <a:endParaRPr sz="3000">
              <a:latin typeface="Arial"/>
              <a:cs typeface="Arial"/>
            </a:endParaRPr>
          </a:p>
          <a:p>
            <a:pPr marL="381000" marR="427355" indent="-342900">
              <a:lnSpc>
                <a:spcPct val="100000"/>
              </a:lnSpc>
              <a:spcBef>
                <a:spcPts val="222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crime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also stated as any use of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a  computer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as an instrument to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further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illegal  ends,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3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4356100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" y="4833620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" y="5312409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5230" y="4213860"/>
            <a:ext cx="2614295" cy="1461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Committing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fraud  Stealing identities  Violating</a:t>
            </a:r>
            <a:r>
              <a:rPr dirty="0" sz="2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privacy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633220"/>
            <a:ext cx="7801609" cy="2956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0" marR="245745" indent="-342900">
              <a:lnSpc>
                <a:spcPct val="99900"/>
              </a:lnSpc>
              <a:spcBef>
                <a:spcPts val="10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It is also include traditional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crimes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in which </a:t>
            </a:r>
            <a:r>
              <a:rPr dirty="0" sz="3000" spc="-5">
                <a:solidFill>
                  <a:srgbClr val="FF0000"/>
                </a:solidFill>
                <a:latin typeface="Arial"/>
                <a:cs typeface="Arial"/>
              </a:rPr>
              <a:t> computers or </a:t>
            </a:r>
            <a:r>
              <a:rPr dirty="0" sz="3000" spc="-10">
                <a:solidFill>
                  <a:srgbClr val="FF0000"/>
                </a:solidFill>
                <a:latin typeface="Arial"/>
                <a:cs typeface="Arial"/>
              </a:rPr>
              <a:t>networks </a:t>
            </a:r>
            <a:r>
              <a:rPr dirty="0" sz="3000" spc="-5">
                <a:solidFill>
                  <a:srgbClr val="FF0000"/>
                </a:solidFill>
                <a:latin typeface="Arial"/>
                <a:cs typeface="Arial"/>
              </a:rPr>
              <a:t>are used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enable 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the illicit</a:t>
            </a:r>
            <a:r>
              <a:rPr dirty="0" sz="3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activity.</a:t>
            </a:r>
            <a:endParaRPr sz="3000">
              <a:latin typeface="Arial"/>
              <a:cs typeface="Arial"/>
            </a:endParaRPr>
          </a:p>
          <a:p>
            <a:pPr algn="just" marL="381000" marR="30480" indent="-342900">
              <a:lnSpc>
                <a:spcPts val="3590"/>
              </a:lnSpc>
              <a:spcBef>
                <a:spcPts val="88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As the computer has become central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commerce, entertainment, and</a:t>
            </a:r>
            <a:r>
              <a:rPr dirty="0" sz="3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government.</a:t>
            </a:r>
            <a:endParaRPr sz="3000">
              <a:latin typeface="Arial"/>
              <a:cs typeface="Arial"/>
            </a:endParaRPr>
          </a:p>
          <a:p>
            <a:pPr algn="just" marL="381000" indent="-342900">
              <a:lnSpc>
                <a:spcPct val="100000"/>
              </a:lnSpc>
              <a:spcBef>
                <a:spcPts val="630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Cyber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crime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has grown in</a:t>
            </a:r>
            <a:r>
              <a:rPr dirty="0" sz="30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importance.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1633220"/>
            <a:ext cx="2429510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baseline="17676" sz="3300" spc="-772">
                <a:solidFill>
                  <a:srgbClr val="CC9900"/>
                </a:solidFill>
                <a:latin typeface="UnDotum"/>
                <a:cs typeface="UnDotum"/>
              </a:rPr>
              <a:t>	</a:t>
            </a:r>
            <a:r>
              <a:rPr dirty="0" sz="3400" spc="-10">
                <a:latin typeface="Arial"/>
                <a:cs typeface="Arial"/>
              </a:rPr>
              <a:t>Examples: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110" y="2567939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3046729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" y="3524250"/>
            <a:ext cx="2038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50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230" y="2425699"/>
            <a:ext cx="7254240" cy="264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E-mail account of a </a:t>
            </a:r>
            <a:r>
              <a:rPr dirty="0" sz="2600">
                <a:solidFill>
                  <a:srgbClr val="FF0000"/>
                </a:solidFill>
                <a:latin typeface="Arial"/>
                <a:cs typeface="Arial"/>
              </a:rPr>
              <a:t>Federal </a:t>
            </a:r>
            <a:r>
              <a:rPr dirty="0" sz="2600" spc="-5">
                <a:solidFill>
                  <a:srgbClr val="FF0000"/>
                </a:solidFill>
                <a:latin typeface="Arial"/>
                <a:cs typeface="Arial"/>
              </a:rPr>
              <a:t>Minister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hacked. 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Credit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cards frauds reach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alarming</a:t>
            </a:r>
            <a:r>
              <a:rPr dirty="0" sz="26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level.</a:t>
            </a:r>
            <a:endParaRPr sz="2600">
              <a:latin typeface="Arial"/>
              <a:cs typeface="Arial"/>
            </a:endParaRPr>
          </a:p>
          <a:p>
            <a:pPr marL="12700" marR="490855">
              <a:lnSpc>
                <a:spcPct val="99900"/>
              </a:lnSpc>
              <a:spcBef>
                <a:spcPts val="655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Financial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institutions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the favorite targets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of  Cyber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criminals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---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worst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effecting the  technological and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progress in the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area of e –  Commerce.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4618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</a:tabLst>
            </a:pPr>
            <a:r>
              <a:rPr dirty="0" sz="4200" spc="-145"/>
              <a:t>C</a:t>
            </a:r>
            <a:r>
              <a:rPr dirty="0" sz="4200" spc="-350"/>
              <a:t>y</a:t>
            </a:r>
            <a:r>
              <a:rPr dirty="0" sz="4200" spc="40"/>
              <a:t>b</a:t>
            </a:r>
            <a:r>
              <a:rPr dirty="0" sz="4200" spc="-70"/>
              <a:t>e</a:t>
            </a:r>
            <a:r>
              <a:rPr dirty="0" sz="4200" spc="-50"/>
              <a:t>r</a:t>
            </a:r>
            <a:r>
              <a:rPr dirty="0" sz="4200"/>
              <a:t>	</a:t>
            </a:r>
            <a:r>
              <a:rPr dirty="0" sz="4200" spc="-170"/>
              <a:t>L</a:t>
            </a:r>
            <a:r>
              <a:rPr dirty="0" sz="4200" spc="-170"/>
              <a:t>a</a:t>
            </a:r>
            <a:r>
              <a:rPr dirty="0" sz="4200" spc="-175"/>
              <a:t>ws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80210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951479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633220"/>
            <a:ext cx="7361555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legal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issues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related to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use of communications 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technology, particularly </a:t>
            </a:r>
            <a:r>
              <a:rPr dirty="0" sz="2600">
                <a:solidFill>
                  <a:srgbClr val="FF0000"/>
                </a:solidFill>
                <a:latin typeface="Arial"/>
                <a:cs typeface="Arial"/>
              </a:rPr>
              <a:t>"cyberspace",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i.e. the  Internet.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It is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intersection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many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legal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fields,</a:t>
            </a:r>
            <a:r>
              <a:rPr dirty="0" sz="26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like: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" y="3418839"/>
            <a:ext cx="1765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3823970"/>
            <a:ext cx="1765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3299460"/>
            <a:ext cx="2540635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Intellectual property,  Privacy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239259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839" y="4192270"/>
            <a:ext cx="7552690" cy="81661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210"/>
              </a:spcBef>
            </a:pP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Cyber laws is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an attempt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apply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laws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designed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for  the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physical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world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human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activity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484886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8585" algn="l"/>
                <a:tab pos="2581910" algn="l"/>
              </a:tabLst>
            </a:pPr>
            <a:r>
              <a:rPr dirty="0" sz="4200" spc="-114"/>
              <a:t>Cyber	</a:t>
            </a:r>
            <a:r>
              <a:rPr dirty="0" sz="4200" spc="-170"/>
              <a:t>Laws	</a:t>
            </a:r>
            <a:r>
              <a:rPr dirty="0" sz="4200" spc="-85"/>
              <a:t>in</a:t>
            </a:r>
            <a:r>
              <a:rPr dirty="0" sz="4200" spc="-70"/>
              <a:t> </a:t>
            </a:r>
            <a:r>
              <a:rPr dirty="0" sz="4200" spc="-85"/>
              <a:t>Pakistan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80210"/>
            <a:ext cx="189230" cy="12407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11550"/>
            <a:ext cx="189230" cy="76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1551939"/>
            <a:ext cx="7631430" cy="2811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10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are different law are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promulgated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Pakistan.  These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laws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deal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crime of</a:t>
            </a:r>
            <a:r>
              <a:rPr dirty="0" sz="2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Internet</a:t>
            </a:r>
            <a:endParaRPr sz="2600">
              <a:latin typeface="Arial"/>
              <a:cs typeface="Arial"/>
            </a:endParaRPr>
          </a:p>
          <a:p>
            <a:pPr marL="12700" marR="167640">
              <a:lnSpc>
                <a:spcPct val="100000"/>
              </a:lnSpc>
              <a:spcBef>
                <a:spcPts val="650"/>
              </a:spcBef>
            </a:pP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These deal 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dimensions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related to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computer  &amp;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 networks.</a:t>
            </a:r>
            <a:endParaRPr sz="2600">
              <a:latin typeface="Arial"/>
              <a:cs typeface="Arial"/>
            </a:endParaRPr>
          </a:p>
          <a:p>
            <a:pPr marL="12700" marR="3276600">
              <a:lnSpc>
                <a:spcPct val="120500"/>
              </a:lnSpc>
              <a:spcBef>
                <a:spcPts val="10"/>
              </a:spcBef>
            </a:pP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them are </a:t>
            </a:r>
            <a:r>
              <a:rPr dirty="0" sz="2600" spc="5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known.  </a:t>
            </a:r>
            <a:r>
              <a:rPr dirty="0" sz="2600">
                <a:solidFill>
                  <a:srgbClr val="FFFFFF"/>
                </a:solidFill>
                <a:latin typeface="Arial"/>
                <a:cs typeface="Arial"/>
              </a:rPr>
              <a:t>They</a:t>
            </a:r>
            <a:r>
              <a:rPr dirty="0" sz="2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Arial"/>
                <a:cs typeface="Arial"/>
              </a:rPr>
              <a:t>are: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" y="4457700"/>
            <a:ext cx="1765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4862829"/>
            <a:ext cx="1765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4338320"/>
            <a:ext cx="4855210" cy="83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Electronic Transaction Ordinance 2002  Electronic </a:t>
            </a:r>
            <a:r>
              <a:rPr dirty="0" sz="2200">
                <a:solidFill>
                  <a:srgbClr val="FF0000"/>
                </a:solidFill>
                <a:latin typeface="Arial"/>
                <a:cs typeface="Arial"/>
              </a:rPr>
              <a:t>/ </a:t>
            </a:r>
            <a:r>
              <a:rPr dirty="0" sz="2200" spc="-10">
                <a:solidFill>
                  <a:srgbClr val="FF0000"/>
                </a:solidFill>
                <a:latin typeface="Arial"/>
                <a:cs typeface="Arial"/>
              </a:rPr>
              <a:t>Cyber </a:t>
            </a:r>
            <a:r>
              <a:rPr dirty="0" sz="2200" spc="-5">
                <a:solidFill>
                  <a:srgbClr val="FF0000"/>
                </a:solidFill>
                <a:latin typeface="Arial"/>
                <a:cs typeface="Arial"/>
              </a:rPr>
              <a:t>Crime Bill 2007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7340"/>
            <a:ext cx="742823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40"/>
              <a:t>Electronic </a:t>
            </a:r>
            <a:r>
              <a:rPr dirty="0" sz="3800" spc="-50"/>
              <a:t>Transaction </a:t>
            </a:r>
            <a:r>
              <a:rPr dirty="0" sz="3800" spc="-30"/>
              <a:t>Ordinance</a:t>
            </a:r>
            <a:r>
              <a:rPr dirty="0" sz="3800" spc="65"/>
              <a:t> </a:t>
            </a:r>
            <a:r>
              <a:rPr dirty="0" sz="3800" spc="-120"/>
              <a:t>2002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19018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dirty="0" baseline="18518" sz="2700" spc="-622">
                <a:solidFill>
                  <a:srgbClr val="CC9900"/>
                </a:solidFill>
                <a:latin typeface="UnDotum"/>
                <a:cs typeface="UnDotum"/>
              </a:rPr>
              <a:t>	</a:t>
            </a:r>
            <a:r>
              <a:rPr dirty="0" sz="2800" spc="-5">
                <a:solidFill>
                  <a:srgbClr val="FFFF00"/>
                </a:solidFill>
                <a:latin typeface="Arial"/>
                <a:cs typeface="Arial"/>
              </a:rPr>
              <a:t>Overview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2189479"/>
            <a:ext cx="1905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55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110" y="3362960"/>
            <a:ext cx="1905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55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0110" y="4536440"/>
            <a:ext cx="1905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55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110" y="5344159"/>
            <a:ext cx="190500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55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4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2136140"/>
            <a:ext cx="7285990" cy="3910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Electronic Transactions Ordinance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(ETO),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2002,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IT-relevant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legislation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created by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national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lawmakers.</a:t>
            </a:r>
            <a:endParaRPr sz="2400">
              <a:latin typeface="Arial"/>
              <a:cs typeface="Arial"/>
            </a:endParaRPr>
          </a:p>
          <a:p>
            <a:pPr marL="12700" marR="20193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first step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solid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foundation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legal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sanctity  and protection for Pakistani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e-Commerce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locally and 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globally.</a:t>
            </a:r>
            <a:endParaRPr sz="2400">
              <a:latin typeface="Arial"/>
              <a:cs typeface="Arial"/>
            </a:endParaRPr>
          </a:p>
          <a:p>
            <a:pPr marL="12700" marR="1257300">
              <a:lnSpc>
                <a:spcPct val="100000"/>
              </a:lnSpc>
              <a:spcBef>
                <a:spcPts val="600"/>
              </a:spcBef>
            </a:pP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Laid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foundation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for comprehensive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Legal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Infrastructure.</a:t>
            </a:r>
            <a:endParaRPr sz="2400">
              <a:latin typeface="Arial"/>
              <a:cs typeface="Arial"/>
            </a:endParaRPr>
          </a:p>
          <a:p>
            <a:pPr marL="12700" marR="492759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heavily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taken from foreign law related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cyber 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crime.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05759"/>
            <a:ext cx="702627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FFFF00"/>
                </a:solidFill>
              </a:rPr>
              <a:t>Electronic/Cyber </a:t>
            </a:r>
            <a:r>
              <a:rPr dirty="0" sz="4200" spc="-100">
                <a:solidFill>
                  <a:srgbClr val="FFFF00"/>
                </a:solidFill>
              </a:rPr>
              <a:t>Crime </a:t>
            </a:r>
            <a:r>
              <a:rPr dirty="0" sz="4200" spc="-220">
                <a:solidFill>
                  <a:srgbClr val="FFFF00"/>
                </a:solidFill>
              </a:rPr>
              <a:t>Bill</a:t>
            </a:r>
            <a:r>
              <a:rPr dirty="0" sz="4200" spc="35">
                <a:solidFill>
                  <a:srgbClr val="FFFF00"/>
                </a:solidFill>
              </a:rPr>
              <a:t> </a:t>
            </a:r>
            <a:r>
              <a:rPr dirty="0" sz="4200" spc="-140">
                <a:solidFill>
                  <a:srgbClr val="FFFF00"/>
                </a:solidFill>
              </a:rPr>
              <a:t>2007</a:t>
            </a:r>
            <a:endParaRPr sz="4200"/>
          </a:p>
        </p:txBody>
      </p:sp>
    </p:spTree>
  </p:cSld>
  <p:clrMapOvr>
    <a:masterClrMapping/>
  </p:clrMapOvr>
  <p:transition spd="fast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040889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60">
                <a:solidFill>
                  <a:srgbClr val="FFFF00"/>
                </a:solidFill>
              </a:rPr>
              <a:t>O</a:t>
            </a:r>
            <a:r>
              <a:rPr dirty="0" sz="4200" spc="35">
                <a:solidFill>
                  <a:srgbClr val="FFFF00"/>
                </a:solidFill>
              </a:rPr>
              <a:t>v</a:t>
            </a:r>
            <a:r>
              <a:rPr dirty="0" sz="4200" spc="-110">
                <a:solidFill>
                  <a:srgbClr val="FFFF00"/>
                </a:solidFill>
              </a:rPr>
              <a:t>e</a:t>
            </a:r>
            <a:r>
              <a:rPr dirty="0" sz="4200" spc="-145">
                <a:solidFill>
                  <a:srgbClr val="FFFF00"/>
                </a:solidFill>
              </a:rPr>
              <a:t>rview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5940" y="1640840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437129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32150"/>
            <a:ext cx="18923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41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8419" rIns="0" bIns="0" rtlCol="0" vert="horz">
            <a:spAutoFit/>
          </a:bodyPr>
          <a:lstStyle/>
          <a:p>
            <a:pPr marL="12700" marR="69215">
              <a:lnSpc>
                <a:spcPts val="2800"/>
              </a:lnSpc>
              <a:spcBef>
                <a:spcPts val="459"/>
              </a:spcBef>
            </a:pPr>
            <a:r>
              <a:rPr dirty="0" spc="-5"/>
              <a:t>“Prevention </a:t>
            </a:r>
            <a:r>
              <a:rPr dirty="0"/>
              <a:t>of </a:t>
            </a:r>
            <a:r>
              <a:rPr dirty="0" spc="-5"/>
              <a:t>Electronic </a:t>
            </a:r>
            <a:r>
              <a:rPr dirty="0"/>
              <a:t>Crimes </a:t>
            </a:r>
            <a:r>
              <a:rPr dirty="0" spc="-5"/>
              <a:t>Ordinance, </a:t>
            </a:r>
            <a:r>
              <a:rPr dirty="0"/>
              <a:t>2007″  </a:t>
            </a:r>
            <a:r>
              <a:rPr dirty="0" spc="-5"/>
              <a:t>is in </a:t>
            </a:r>
            <a:r>
              <a:rPr dirty="0"/>
              <a:t>force</a:t>
            </a:r>
            <a:r>
              <a:rPr dirty="0" spc="10"/>
              <a:t> </a:t>
            </a:r>
            <a:r>
              <a:rPr dirty="0"/>
              <a:t>now</a:t>
            </a:r>
          </a:p>
          <a:p>
            <a:pPr marL="12700" marR="5080">
              <a:lnSpc>
                <a:spcPts val="2810"/>
              </a:lnSpc>
              <a:spcBef>
                <a:spcPts val="650"/>
              </a:spcBef>
            </a:pPr>
            <a:r>
              <a:rPr dirty="0" spc="-5">
                <a:solidFill>
                  <a:srgbClr val="FFFFFF"/>
                </a:solidFill>
              </a:rPr>
              <a:t>It </a:t>
            </a:r>
            <a:r>
              <a:rPr dirty="0" spc="-10">
                <a:solidFill>
                  <a:srgbClr val="FFFFFF"/>
                </a:solidFill>
              </a:rPr>
              <a:t>was </a:t>
            </a:r>
            <a:r>
              <a:rPr dirty="0">
                <a:solidFill>
                  <a:srgbClr val="FFFFFF"/>
                </a:solidFill>
              </a:rPr>
              <a:t>promulgated by the President </a:t>
            </a:r>
            <a:r>
              <a:rPr dirty="0" spc="5">
                <a:solidFill>
                  <a:srgbClr val="FFFFFF"/>
                </a:solidFill>
              </a:rPr>
              <a:t>of </a:t>
            </a:r>
            <a:r>
              <a:rPr dirty="0" spc="-5">
                <a:solidFill>
                  <a:srgbClr val="FFFFFF"/>
                </a:solidFill>
              </a:rPr>
              <a:t>Pakistan </a:t>
            </a:r>
            <a:r>
              <a:rPr dirty="0" spc="5">
                <a:solidFill>
                  <a:srgbClr val="FFFFFF"/>
                </a:solidFill>
              </a:rPr>
              <a:t>on  </a:t>
            </a:r>
            <a:r>
              <a:rPr dirty="0" spc="-5">
                <a:solidFill>
                  <a:srgbClr val="FFFFFF"/>
                </a:solidFill>
              </a:rPr>
              <a:t>the </a:t>
            </a:r>
            <a:r>
              <a:rPr dirty="0">
                <a:solidFill>
                  <a:srgbClr val="00AFEF"/>
                </a:solidFill>
              </a:rPr>
              <a:t>31st December,</a:t>
            </a:r>
            <a:r>
              <a:rPr dirty="0" spc="-15">
                <a:solidFill>
                  <a:srgbClr val="00AFEF"/>
                </a:solidFill>
              </a:rPr>
              <a:t> </a:t>
            </a:r>
            <a:r>
              <a:rPr dirty="0">
                <a:solidFill>
                  <a:srgbClr val="00AFEF"/>
                </a:solidFill>
              </a:rPr>
              <a:t>2007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>
                <a:solidFill>
                  <a:srgbClr val="FFFFFF"/>
                </a:solidFill>
              </a:rPr>
              <a:t>The </a:t>
            </a:r>
            <a:r>
              <a:rPr dirty="0" spc="-5">
                <a:solidFill>
                  <a:srgbClr val="FFFFFF"/>
                </a:solidFill>
              </a:rPr>
              <a:t>bill deals </a:t>
            </a:r>
            <a:r>
              <a:rPr dirty="0" spc="-10">
                <a:solidFill>
                  <a:srgbClr val="FFFFFF"/>
                </a:solidFill>
              </a:rPr>
              <a:t>with </a:t>
            </a:r>
            <a:r>
              <a:rPr dirty="0" spc="-5">
                <a:solidFill>
                  <a:srgbClr val="FFFFFF"/>
                </a:solidFill>
              </a:rPr>
              <a:t>the electronic </a:t>
            </a:r>
            <a:r>
              <a:rPr dirty="0">
                <a:solidFill>
                  <a:srgbClr val="FFFFFF"/>
                </a:solidFill>
              </a:rPr>
              <a:t>crimes</a:t>
            </a:r>
            <a:r>
              <a:rPr dirty="0" spc="35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included: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0110" y="3666489"/>
            <a:ext cx="176530" cy="208216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1300" spc="-114">
                <a:solidFill>
                  <a:srgbClr val="3A802E"/>
                </a:solidFill>
                <a:latin typeface="UnDotum"/>
                <a:cs typeface="UnDotum"/>
              </a:rPr>
              <a:t>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5230" y="3578859"/>
            <a:ext cx="3631565" cy="2254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668780">
              <a:lnSpc>
                <a:spcPct val="110800"/>
              </a:lnSpc>
              <a:spcBef>
                <a:spcPts val="105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Cyber terrorism  Data damage  Electronic</a:t>
            </a:r>
            <a:r>
              <a:rPr dirty="0" sz="2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fraud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10600"/>
              </a:lnSpc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Unauthorized </a:t>
            </a:r>
            <a:r>
              <a:rPr dirty="0" sz="2200">
                <a:solidFill>
                  <a:srgbClr val="FFFFFF"/>
                </a:solidFill>
                <a:latin typeface="Arial"/>
                <a:cs typeface="Arial"/>
              </a:rPr>
              <a:t>access to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code  Cyber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stalking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2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Arial"/>
                <a:cs typeface="Arial"/>
              </a:rPr>
              <a:t>Spaming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658812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 b="1">
                <a:latin typeface="Times New Roman"/>
                <a:cs typeface="Times New Roman"/>
              </a:rPr>
              <a:t>WHAT </a:t>
            </a:r>
            <a:r>
              <a:rPr dirty="0" sz="4200" spc="-85" b="1">
                <a:latin typeface="Times New Roman"/>
                <a:cs typeface="Times New Roman"/>
              </a:rPr>
              <a:t>IS </a:t>
            </a:r>
            <a:r>
              <a:rPr dirty="0" sz="4200" spc="-125" b="1">
                <a:latin typeface="Times New Roman"/>
                <a:cs typeface="Times New Roman"/>
              </a:rPr>
              <a:t>SOCIAL</a:t>
            </a:r>
            <a:r>
              <a:rPr dirty="0" sz="4200" spc="105" b="1">
                <a:latin typeface="Times New Roman"/>
                <a:cs typeface="Times New Roman"/>
              </a:rPr>
              <a:t> </a:t>
            </a:r>
            <a:r>
              <a:rPr dirty="0" sz="4200" spc="-55" b="1">
                <a:latin typeface="Times New Roman"/>
                <a:cs typeface="Times New Roman"/>
              </a:rPr>
              <a:t>MEDIA?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86559"/>
            <a:ext cx="214629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633220"/>
            <a:ext cx="6142990" cy="9385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225"/>
              </a:spcBef>
              <a:buChar char="•"/>
              <a:tabLst>
                <a:tab pos="25146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Social networking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sites</a:t>
            </a:r>
            <a:r>
              <a:rPr dirty="0" sz="30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(Facebook,  LinkedIn,</a:t>
            </a:r>
            <a:r>
              <a:rPr dirty="0" sz="3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Twitter)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47390"/>
            <a:ext cx="214629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4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192779"/>
            <a:ext cx="650748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•"/>
              <a:tabLst>
                <a:tab pos="25146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Photos/Video/Music (flickr, YouTube,  last.fm)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87500"/>
            <a:ext cx="7968615" cy="3961129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just" marL="381000" marR="517525" indent="-342900">
              <a:lnSpc>
                <a:spcPct val="89900"/>
              </a:lnSpc>
              <a:spcBef>
                <a:spcPts val="459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It offers penalties ranging from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six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months  imprisonment to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capital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punishment for</a:t>
            </a:r>
            <a:r>
              <a:rPr dirty="0" sz="30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17 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dirty="0" sz="3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crimes</a:t>
            </a:r>
            <a:endParaRPr sz="3000">
              <a:latin typeface="Arial"/>
              <a:cs typeface="Arial"/>
            </a:endParaRPr>
          </a:p>
          <a:p>
            <a:pPr marL="381000" marR="141605" indent="-342900">
              <a:lnSpc>
                <a:spcPct val="89900"/>
              </a:lnSpc>
              <a:spcBef>
                <a:spcPts val="75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apply to every person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who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commits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offence,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irrespective of his nationality or  citizenship.</a:t>
            </a:r>
            <a:endParaRPr sz="3000">
              <a:latin typeface="Arial"/>
              <a:cs typeface="Arial"/>
            </a:endParaRPr>
          </a:p>
          <a:p>
            <a:pPr marL="381000" marR="30480" indent="-342900">
              <a:lnSpc>
                <a:spcPct val="89900"/>
              </a:lnSpc>
              <a:spcBef>
                <a:spcPts val="75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It gives exclusive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powers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to the Federal  Investigation Agency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(FIA)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to investigate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and  charge cases against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3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crimes.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7012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Pu</a:t>
            </a:r>
            <a:r>
              <a:rPr dirty="0" sz="4200" spc="5"/>
              <a:t>n</a:t>
            </a:r>
            <a:r>
              <a:rPr dirty="0" sz="4200" spc="-225"/>
              <a:t>i</a:t>
            </a:r>
            <a:r>
              <a:rPr dirty="0" sz="4200" spc="-100"/>
              <a:t>s</a:t>
            </a:r>
            <a:r>
              <a:rPr dirty="0" sz="4200" spc="40"/>
              <a:t>h</a:t>
            </a:r>
            <a:r>
              <a:rPr dirty="0" sz="4200" spc="-45"/>
              <a:t>me</a:t>
            </a:r>
            <a:r>
              <a:rPr dirty="0" sz="4200" spc="-30"/>
              <a:t>n</a:t>
            </a:r>
            <a:r>
              <a:rPr dirty="0" sz="4200" spc="45"/>
              <a:t>t</a:t>
            </a:r>
            <a:r>
              <a:rPr dirty="0" sz="4200" spc="-105"/>
              <a:t>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10540" y="1633220"/>
            <a:ext cx="7879080" cy="24041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81000" marR="30480" indent="-342900">
              <a:lnSpc>
                <a:spcPts val="3590"/>
              </a:lnSpc>
              <a:spcBef>
                <a:spcPts val="22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Under this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law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there are defined</a:t>
            </a:r>
            <a:r>
              <a:rPr dirty="0" sz="30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punishment  for the</a:t>
            </a:r>
            <a:r>
              <a:rPr dirty="0" sz="3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offence.</a:t>
            </a:r>
            <a:endParaRPr sz="3000">
              <a:latin typeface="Arial"/>
              <a:cs typeface="Arial"/>
            </a:endParaRPr>
          </a:p>
          <a:p>
            <a:pPr marL="381000" marR="160020" indent="-342900">
              <a:lnSpc>
                <a:spcPct val="99900"/>
              </a:lnSpc>
              <a:spcBef>
                <a:spcPts val="635"/>
              </a:spcBef>
              <a:buClr>
                <a:srgbClr val="CC9900"/>
              </a:buClr>
              <a:buSzPct val="6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respective offence under this law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has 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its distinctive punishment </a:t>
            </a:r>
            <a:r>
              <a:rPr dirty="0" sz="3000" spc="-1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dirty="0" sz="300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be  imprisonment or</a:t>
            </a:r>
            <a:r>
              <a:rPr dirty="0" sz="3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Arial"/>
                <a:cs typeface="Arial"/>
              </a:rPr>
              <a:t>fine.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563753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 b="1">
                <a:latin typeface="Times New Roman"/>
                <a:cs typeface="Times New Roman"/>
              </a:rPr>
              <a:t>WHAT </a:t>
            </a:r>
            <a:r>
              <a:rPr dirty="0" sz="4200" spc="-85" b="1">
                <a:latin typeface="Times New Roman"/>
                <a:cs typeface="Times New Roman"/>
              </a:rPr>
              <a:t>IS</a:t>
            </a:r>
            <a:r>
              <a:rPr dirty="0" sz="4200" spc="5" b="1">
                <a:latin typeface="Times New Roman"/>
                <a:cs typeface="Times New Roman"/>
              </a:rPr>
              <a:t> </a:t>
            </a:r>
            <a:r>
              <a:rPr dirty="0" sz="4200" spc="-105" b="1">
                <a:latin typeface="Times New Roman"/>
                <a:cs typeface="Times New Roman"/>
              </a:rPr>
              <a:t>FACEBOOK?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981200"/>
            <a:ext cx="69342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519430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70" b="1">
                <a:latin typeface="Times New Roman"/>
                <a:cs typeface="Times New Roman"/>
              </a:rPr>
              <a:t>WHAT </a:t>
            </a:r>
            <a:r>
              <a:rPr dirty="0" sz="4200" spc="-85" b="1">
                <a:latin typeface="Times New Roman"/>
                <a:cs typeface="Times New Roman"/>
              </a:rPr>
              <a:t>IS</a:t>
            </a:r>
            <a:r>
              <a:rPr dirty="0" sz="4200" spc="15" b="1">
                <a:latin typeface="Times New Roman"/>
                <a:cs typeface="Times New Roman"/>
              </a:rPr>
              <a:t> </a:t>
            </a:r>
            <a:r>
              <a:rPr dirty="0" sz="4200" spc="-60" b="1">
                <a:latin typeface="Times New Roman"/>
                <a:cs typeface="Times New Roman"/>
              </a:rPr>
              <a:t>TWITTER?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300" y="3185160"/>
            <a:ext cx="5867400" cy="1361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800" y="0"/>
                </a:lnTo>
              </a:path>
              <a:path w="7924800" h="914400">
                <a:moveTo>
                  <a:pt x="0" y="0"/>
                </a:moveTo>
                <a:lnTo>
                  <a:pt x="0" y="0"/>
                </a:lnTo>
              </a:path>
              <a:path w="7924800" h="914400">
                <a:moveTo>
                  <a:pt x="7924800" y="914400"/>
                </a:moveTo>
                <a:lnTo>
                  <a:pt x="7924800" y="914400"/>
                </a:lnTo>
              </a:path>
            </a:pathLst>
          </a:custGeom>
          <a:ln w="2551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81200" y="3962400"/>
            <a:ext cx="6511290" cy="0"/>
          </a:xfrm>
          <a:custGeom>
            <a:avLst/>
            <a:gdLst/>
            <a:ahLst/>
            <a:cxnLst/>
            <a:rect l="l" t="t" r="r" b="b"/>
            <a:pathLst>
              <a:path w="6511290" h="0">
                <a:moveTo>
                  <a:pt x="0" y="0"/>
                </a:moveTo>
                <a:lnTo>
                  <a:pt x="6511290" y="0"/>
                </a:lnTo>
              </a:path>
            </a:pathLst>
          </a:custGeom>
          <a:ln w="19048">
            <a:solidFill>
              <a:srgbClr val="CC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557020"/>
            <a:ext cx="381127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70" b="1">
                <a:latin typeface="Times New Roman"/>
                <a:cs typeface="Times New Roman"/>
              </a:rPr>
              <a:t>F</a:t>
            </a:r>
            <a:r>
              <a:rPr dirty="0" sz="5400" spc="-135" b="1">
                <a:latin typeface="Times New Roman"/>
                <a:cs typeface="Times New Roman"/>
              </a:rPr>
              <a:t>AC</a:t>
            </a:r>
            <a:r>
              <a:rPr dirty="0" sz="5400" spc="-130" b="1">
                <a:latin typeface="Times New Roman"/>
                <a:cs typeface="Times New Roman"/>
              </a:rPr>
              <a:t>E</a:t>
            </a:r>
            <a:r>
              <a:rPr dirty="0" sz="5400" spc="50" b="1">
                <a:latin typeface="Times New Roman"/>
                <a:cs typeface="Times New Roman"/>
              </a:rPr>
              <a:t>B</a:t>
            </a:r>
            <a:r>
              <a:rPr dirty="0" sz="5400" spc="65" b="1">
                <a:latin typeface="Times New Roman"/>
                <a:cs typeface="Times New Roman"/>
              </a:rPr>
              <a:t>O</a:t>
            </a:r>
            <a:r>
              <a:rPr dirty="0" sz="5400" spc="-240" b="1">
                <a:latin typeface="Times New Roman"/>
                <a:cs typeface="Times New Roman"/>
              </a:rPr>
              <a:t>OK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fast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9609" y="4495800"/>
            <a:ext cx="337439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311150"/>
            <a:ext cx="29737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0" b="1"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1633220"/>
            <a:ext cx="6841490" cy="2767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480695" indent="-342900">
              <a:lnSpc>
                <a:spcPct val="100000"/>
              </a:lnSpc>
              <a:spcBef>
                <a:spcPts val="100"/>
              </a:spcBef>
              <a:buClr>
                <a:srgbClr val="CC9900"/>
              </a:buClr>
              <a:buSzPct val="6406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“the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facebook.com” – 2004,</a:t>
            </a:r>
            <a:r>
              <a:rPr dirty="0" sz="3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Mark  Zuckerberg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790"/>
              </a:spcBef>
              <a:buClr>
                <a:srgbClr val="CC9900"/>
              </a:buClr>
              <a:buSzPct val="6406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Winklevosses’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lawsuit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CC9900"/>
              </a:buClr>
              <a:buSzPct val="6406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2006 – everyone over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age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3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32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800"/>
              </a:spcBef>
              <a:buClr>
                <a:srgbClr val="CC9900"/>
              </a:buClr>
              <a:buSzPct val="64062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800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million active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37820"/>
            <a:ext cx="297370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80" b="1"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3129" y="2251709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129" y="3058159"/>
            <a:ext cx="176530" cy="1147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3129" y="4749800"/>
            <a:ext cx="1765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365">
                <a:solidFill>
                  <a:srgbClr val="CC9900"/>
                </a:solidFill>
                <a:latin typeface="UnDotum"/>
                <a:cs typeface="UnDotum"/>
              </a:rPr>
              <a:t></a:t>
            </a:r>
            <a:endParaRPr sz="15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6029" y="2207259"/>
            <a:ext cx="2884805" cy="3620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291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#1 visited</a:t>
            </a:r>
            <a:r>
              <a:rPr dirty="0" sz="24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website  worldwide</a:t>
            </a:r>
            <a:endParaRPr sz="2400">
              <a:latin typeface="Arial"/>
              <a:cs typeface="Arial"/>
            </a:endParaRPr>
          </a:p>
          <a:p>
            <a:pPr marL="12700" marR="191135">
              <a:lnSpc>
                <a:spcPct val="1208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Free account  Access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12700" marR="191135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Control own</a:t>
            </a:r>
            <a:r>
              <a:rPr dirty="0" sz="24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privacy  settings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Communication </a:t>
            </a: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pictures, videos,</a:t>
            </a:r>
            <a:r>
              <a:rPr dirty="0" sz="24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blog  </a:t>
            </a: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feeds, </a:t>
            </a:r>
            <a:r>
              <a:rPr dirty="0" sz="2400" spc="-10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447800"/>
            <a:ext cx="4052570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fast"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2021-06-22T14:37:00Z</dcterms:created>
  <dcterms:modified xsi:type="dcterms:W3CDTF">2021-06-22T14:37:00Z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2014-05-27T00:00:00Z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2021-06-22T00:00:00Z</vt:filetime>
  </property>
</Properties>
</file>