
<file path=[Content_Types].xml><?xml version="1.0" encoding="utf-8"?>
<Types xmlns="http://schemas.openxmlformats.org/package/2006/content-types">
  <Default Extension="jpg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6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th1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" name="Path2"/>
          <p:cNvSpPr/>
          <p:nvPr/>
        </p:nvSpPr>
        <p:spPr>
          <a:xfrm>
            <a:off x="8151876" y="1685544"/>
            <a:ext cx="3275076" cy="4408932"/>
          </a:xfrm>
          <a:custGeom>
            <a:avLst/>
            <a:gdLst/>
            <a:ahLst/>
            <a:cxnLst/>
            <a:rect l="l" t="t" r="r" b="b"/>
            <a:pathLst>
              <a:path w="3275076" h="4408932">
                <a:moveTo>
                  <a:pt x="2869311" y="0"/>
                </a:moveTo>
                <a:lnTo>
                  <a:pt x="3275076" y="0"/>
                </a:lnTo>
                <a:lnTo>
                  <a:pt x="3275076" y="4408932"/>
                </a:lnTo>
                <a:lnTo>
                  <a:pt x="0" y="4408932"/>
                </a:lnTo>
                <a:lnTo>
                  <a:pt x="0" y="4023589"/>
                </a:lnTo>
                <a:lnTo>
                  <a:pt x="2869311" y="4024033"/>
                </a:lnTo>
                <a:lnTo>
                  <a:pt x="2869311" y="0"/>
                </a:lnTo>
                <a:close/>
              </a:path>
            </a:pathLst>
          </a:custGeom>
          <a:solidFill>
            <a:srgbClr val="191B0E">
              <a:alpha val="100000"/>
            </a:srgbClr>
          </a:solidFill>
          <a:ln w="0" cap="sq">
            <a:solidFill>
              <a:srgbClr val="191B0E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" name="Path3"/>
          <p:cNvSpPr/>
          <p:nvPr/>
        </p:nvSpPr>
        <p:spPr>
          <a:xfrm>
            <a:off x="752856" y="743712"/>
            <a:ext cx="3275711" cy="4408932"/>
          </a:xfrm>
          <a:custGeom>
            <a:avLst/>
            <a:gdLst/>
            <a:ahLst/>
            <a:cxnLst/>
            <a:rect l="l" t="t" r="r" b="b"/>
            <a:pathLst>
              <a:path w="3275711" h="4408932">
                <a:moveTo>
                  <a:pt x="405701" y="4408932"/>
                </a:moveTo>
                <a:lnTo>
                  <a:pt x="0" y="4408932"/>
                </a:lnTo>
                <a:lnTo>
                  <a:pt x="0" y="0"/>
                </a:lnTo>
                <a:lnTo>
                  <a:pt x="3274441" y="0"/>
                </a:lnTo>
                <a:cubicBezTo>
                  <a:pt x="3275711" y="133096"/>
                  <a:pt x="3273806" y="252603"/>
                  <a:pt x="3275076" y="385826"/>
                </a:cubicBezTo>
                <a:lnTo>
                  <a:pt x="405701" y="384429"/>
                </a:lnTo>
                <a:lnTo>
                  <a:pt x="405701" y="4408932"/>
                </a:lnTo>
                <a:close/>
              </a:path>
            </a:pathLst>
          </a:custGeom>
          <a:solidFill>
            <a:srgbClr val="191B0E">
              <a:alpha val="100000"/>
            </a:srgbClr>
          </a:solidFill>
          <a:ln w="0" cap="sq">
            <a:solidFill>
              <a:srgbClr val="191B0E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" name="Text Box4"/>
          <p:cNvSpPr txBox="1"/>
          <p:nvPr/>
        </p:nvSpPr>
        <p:spPr>
          <a:xfrm>
            <a:off x="4033139" y="1816024"/>
            <a:ext cx="4165248" cy="1012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973"/>
              </a:lnSpc>
            </a:pPr>
            <a:r>
              <a:rPr lang="en-US" altLang="zh-CN" sz="7200" spc="-4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CAPSTONE</a:t>
            </a:r>
            <a:endParaRPr lang="en-US" altLang="zh-CN" sz="72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5" name="Text Box5"/>
          <p:cNvSpPr txBox="1"/>
          <p:nvPr/>
        </p:nvSpPr>
        <p:spPr>
          <a:xfrm>
            <a:off x="3165602" y="2793162"/>
            <a:ext cx="5902272" cy="101257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7973"/>
              </a:lnSpc>
            </a:pPr>
            <a:r>
              <a:rPr lang="en-US" altLang="zh-CN" sz="7200" spc="-7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PRESENTATION</a:t>
            </a:r>
            <a:endParaRPr lang="en-US" altLang="zh-CN" sz="72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6" name="Text Box6"/>
          <p:cNvSpPr txBox="1"/>
          <p:nvPr/>
        </p:nvSpPr>
        <p:spPr>
          <a:xfrm>
            <a:off x="3529584" y="4003713"/>
            <a:ext cx="5171008" cy="29523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325"/>
              </a:lnSpc>
            </a:pPr>
            <a:r>
              <a:rPr lang="en-US" altLang="zh-CN" sz="21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Analyzing</a:t>
            </a:r>
            <a:r>
              <a:rPr lang="en-US" altLang="zh-CN" sz="21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1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Safest</a:t>
            </a:r>
            <a:r>
              <a:rPr lang="en-US" altLang="zh-CN" sz="21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1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Neighbourhood</a:t>
            </a:r>
            <a:r>
              <a:rPr lang="en-US" altLang="zh-CN" sz="2100" spc="-3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1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1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1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endParaRPr lang="en-US" altLang="zh-CN" sz="2100" dirty="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4781423" y="4290743"/>
            <a:ext cx="2954083" cy="3411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325"/>
              </a:lnSpc>
            </a:pPr>
            <a:r>
              <a:rPr lang="en-US" altLang="zh-CN" sz="21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By:</a:t>
            </a:r>
            <a:r>
              <a:rPr lang="en-US" altLang="zh-CN" sz="21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1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Deepak Sharma</a:t>
            </a:r>
            <a:endParaRPr lang="en-US" altLang="zh-CN" sz="2100" dirty="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8" name="Text Box8"/>
          <p:cNvSpPr txBox="1"/>
          <p:nvPr/>
        </p:nvSpPr>
        <p:spPr>
          <a:xfrm>
            <a:off x="5338572" y="4655985"/>
            <a:ext cx="1551090" cy="34118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325"/>
              </a:lnSpc>
            </a:pPr>
            <a:r>
              <a:rPr lang="en-US" altLang="zh-CN" sz="21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Feb </a:t>
            </a:r>
            <a:r>
              <a:rPr lang="en-US" altLang="zh-CN" sz="21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01/2020</a:t>
            </a:r>
            <a:endParaRPr lang="en-US" altLang="zh-CN" sz="2100" dirty="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th57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8" name="Image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59" name="Image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815068"/>
            <a:ext cx="8399118" cy="4242884"/>
          </a:xfrm>
          <a:prstGeom prst="rect">
            <a:avLst/>
          </a:prstGeom>
          <a:noFill/>
        </p:spPr>
      </p:pic>
      <p:sp>
        <p:nvSpPr>
          <p:cNvPr id="60" name="Text Box60"/>
          <p:cNvSpPr txBox="1"/>
          <p:nvPr/>
        </p:nvSpPr>
        <p:spPr>
          <a:xfrm>
            <a:off x="1463294" y="686757"/>
            <a:ext cx="8782884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44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4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-2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West</a:t>
            </a:r>
            <a:r>
              <a:rPr lang="en-US" altLang="zh-CN" sz="44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Side</a:t>
            </a:r>
            <a:r>
              <a:rPr lang="en-US" altLang="zh-CN" sz="4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ath61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2" name="Image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63" name="Image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2" y="3662066"/>
            <a:ext cx="8986276" cy="2392786"/>
          </a:xfrm>
          <a:prstGeom prst="rect">
            <a:avLst/>
          </a:prstGeom>
          <a:noFill/>
        </p:spPr>
      </p:pic>
      <p:sp>
        <p:nvSpPr>
          <p:cNvPr id="64" name="Text Box64"/>
          <p:cNvSpPr txBox="1"/>
          <p:nvPr/>
        </p:nvSpPr>
        <p:spPr>
          <a:xfrm>
            <a:off x="1463294" y="686757"/>
            <a:ext cx="2209334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Modeling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65" name="Text Box65"/>
          <p:cNvSpPr txBox="1"/>
          <p:nvPr/>
        </p:nvSpPr>
        <p:spPr>
          <a:xfrm>
            <a:off x="1463294" y="1656630"/>
            <a:ext cx="9165900" cy="17146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2250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000" spc="13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By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connecting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FourSquare</a:t>
            </a:r>
            <a:r>
              <a:rPr lang="en-US" altLang="zh-CN" sz="2000" spc="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API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using</a:t>
            </a:r>
            <a:r>
              <a:rPr lang="en-US" altLang="zh-CN" sz="2000" spc="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final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dataset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along</a:t>
            </a:r>
            <a:r>
              <a:rPr lang="en-US" altLang="zh-CN" sz="20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latitude</a:t>
            </a:r>
            <a:r>
              <a:rPr lang="en-US" altLang="zh-CN" sz="2000" spc="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longitude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2000" spc="-4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West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Side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all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within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500-meter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radius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each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3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found.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returns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response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json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format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containing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all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each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3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which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converted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pandas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frame.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frame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contains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all</a:t>
            </a:r>
            <a:r>
              <a:rPr lang="en-US" altLang="zh-CN" sz="2000" spc="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along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their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coordinates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category.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ath66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7" name="Image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68" name="Image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980989"/>
            <a:ext cx="7390728" cy="3477905"/>
          </a:xfrm>
          <a:prstGeom prst="rect">
            <a:avLst/>
          </a:prstGeom>
          <a:noFill/>
        </p:spPr>
      </p:pic>
      <p:sp>
        <p:nvSpPr>
          <p:cNvPr id="69" name="Text Box69"/>
          <p:cNvSpPr txBox="1"/>
          <p:nvPr/>
        </p:nvSpPr>
        <p:spPr>
          <a:xfrm>
            <a:off x="1463294" y="686757"/>
            <a:ext cx="1525579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Result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1463294" y="1656630"/>
            <a:ext cx="9450636" cy="11416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2247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000" spc="13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Each</a:t>
            </a:r>
            <a:r>
              <a:rPr lang="en-US" altLang="zh-CN" sz="20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cluster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color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coded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ease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presentation,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can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noted</a:t>
            </a:r>
            <a:r>
              <a:rPr lang="en-US" altLang="zh-CN" sz="2000" spc="-3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that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majority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4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falls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red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cluster</a:t>
            </a:r>
            <a:r>
              <a:rPr lang="en-US" altLang="zh-CN" sz="20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which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belongs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first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cluster.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Remaining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3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part</a:t>
            </a:r>
            <a:r>
              <a:rPr lang="en-US" altLang="zh-CN" sz="2000" spc="-2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remaining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four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clusters</a:t>
            </a:r>
            <a:r>
              <a:rPr lang="en-US" altLang="zh-CN" sz="2000" spc="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has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been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represented</a:t>
            </a:r>
            <a:r>
              <a:rPr lang="en-US" altLang="zh-CN" sz="2000" spc="-3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different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colors.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ath71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2" name="Image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73" name="Image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2" y="2385151"/>
            <a:ext cx="9529834" cy="3245890"/>
          </a:xfrm>
          <a:prstGeom prst="rect">
            <a:avLst/>
          </a:prstGeom>
          <a:noFill/>
        </p:spPr>
      </p:pic>
      <p:sp>
        <p:nvSpPr>
          <p:cNvPr id="74" name="Text Box74"/>
          <p:cNvSpPr txBox="1"/>
          <p:nvPr/>
        </p:nvSpPr>
        <p:spPr>
          <a:xfrm>
            <a:off x="1463294" y="686757"/>
            <a:ext cx="1525579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Result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75" name="Text Box75"/>
          <p:cNvSpPr txBox="1"/>
          <p:nvPr/>
        </p:nvSpPr>
        <p:spPr>
          <a:xfrm>
            <a:off x="1463294" y="1656630"/>
            <a:ext cx="6595092" cy="2817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18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000" spc="13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Cluster</a:t>
            </a:r>
            <a:r>
              <a:rPr lang="en-US" altLang="zh-CN" sz="2000" spc="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contains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following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ath76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7" name="Image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sp>
        <p:nvSpPr>
          <p:cNvPr id="78" name="Text Box78"/>
          <p:cNvSpPr txBox="1"/>
          <p:nvPr/>
        </p:nvSpPr>
        <p:spPr>
          <a:xfrm>
            <a:off x="1463294" y="686757"/>
            <a:ext cx="2591050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Discussion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79" name="Text Box79"/>
          <p:cNvSpPr txBox="1"/>
          <p:nvPr/>
        </p:nvSpPr>
        <p:spPr>
          <a:xfrm>
            <a:off x="1463294" y="1656630"/>
            <a:ext cx="9367598" cy="257447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2252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000" spc="13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objective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project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help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stakeholders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identify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one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safest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boroughs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Vancouver,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appropriate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4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set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up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commercial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establishment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especially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liquor</a:t>
            </a:r>
            <a:r>
              <a:rPr lang="en-US" altLang="zh-CN" sz="2000" spc="2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store.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has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been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achieved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by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first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analyzing</a:t>
            </a:r>
            <a:r>
              <a:rPr lang="en-US" altLang="zh-CN" sz="2000" spc="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identify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considerable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number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2000" spc="-5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any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business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</a:t>
            </a:r>
            <a:r>
              <a:rPr lang="en-US" altLang="zh-CN" sz="2000" spc="-2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viable.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After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selecting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imperative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choose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right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2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where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liquor</a:t>
            </a:r>
            <a:r>
              <a:rPr lang="en-US" altLang="zh-CN" sz="2000" spc="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shops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were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not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among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close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proximity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each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other.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achieved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by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grouping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2000" spc="-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clusters</a:t>
            </a:r>
            <a:r>
              <a:rPr lang="en-US" altLang="zh-CN" sz="2000" spc="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assist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stakeholders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by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providing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them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relevant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about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safety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given</a:t>
            </a:r>
            <a:r>
              <a:rPr lang="en-US" altLang="zh-CN" sz="2000" spc="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ath80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81" name="Image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sp>
        <p:nvSpPr>
          <p:cNvPr id="82" name="Text Box82"/>
          <p:cNvSpPr txBox="1"/>
          <p:nvPr/>
        </p:nvSpPr>
        <p:spPr>
          <a:xfrm>
            <a:off x="1463294" y="686757"/>
            <a:ext cx="2630674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Conclusion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83" name="Text Box83"/>
          <p:cNvSpPr txBox="1"/>
          <p:nvPr/>
        </p:nvSpPr>
        <p:spPr>
          <a:xfrm>
            <a:off x="1463294" y="1656630"/>
            <a:ext cx="9417228" cy="171468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2250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000" spc="13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project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has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explored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understand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different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types</a:t>
            </a:r>
            <a:r>
              <a:rPr lang="en-US" altLang="zh-CN" sz="2000" spc="-2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crimes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rate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all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2000" spc="-4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Then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categorized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different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boroughs,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helped</a:t>
            </a:r>
            <a:r>
              <a:rPr lang="en-US" altLang="zh-CN" sz="2000" spc="-3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identify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safest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Once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confirmed,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number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2000" spc="-4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consideration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also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were</a:t>
            </a:r>
            <a:r>
              <a:rPr lang="en-US" altLang="zh-CN" sz="2000" spc="-2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significantly</a:t>
            </a:r>
            <a:r>
              <a:rPr lang="en-US" altLang="zh-CN" sz="2000" spc="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reduced.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Also,</a:t>
            </a:r>
            <a:r>
              <a:rPr lang="en-US" altLang="zh-CN" sz="2000" spc="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there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further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shortlist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2000" spc="-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based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common</a:t>
            </a:r>
            <a:r>
              <a:rPr lang="en-US" altLang="zh-CN" sz="2000" spc="-2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choose</a:t>
            </a:r>
            <a:r>
              <a:rPr lang="en-US" altLang="zh-CN" sz="2000" spc="-2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3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which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best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resolves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business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problem.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th9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0" name="Image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sp>
        <p:nvSpPr>
          <p:cNvPr id="11" name="Text Box11"/>
          <p:cNvSpPr txBox="1"/>
          <p:nvPr/>
        </p:nvSpPr>
        <p:spPr>
          <a:xfrm>
            <a:off x="1463294" y="686757"/>
            <a:ext cx="2877707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Introduction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12" name="Text Box12"/>
          <p:cNvSpPr txBox="1"/>
          <p:nvPr/>
        </p:nvSpPr>
        <p:spPr>
          <a:xfrm>
            <a:off x="1463294" y="2327174"/>
            <a:ext cx="2025015" cy="3374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400" spc="97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Background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13" name="Text Box13"/>
          <p:cNvSpPr txBox="1"/>
          <p:nvPr/>
        </p:nvSpPr>
        <p:spPr>
          <a:xfrm>
            <a:off x="1463294" y="2822872"/>
            <a:ext cx="9454708" cy="28609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53"/>
              </a:lnSpc>
            </a:pP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spc="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coastal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seaport</a:t>
            </a:r>
            <a:r>
              <a:rPr lang="en-US" altLang="zh-CN" sz="2000" spc="-3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city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western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Canada,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located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Lower</a:t>
            </a:r>
            <a:r>
              <a:rPr lang="en-US" altLang="zh-CN" sz="2000" spc="-3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Mainland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region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British</a:t>
            </a:r>
            <a:r>
              <a:rPr lang="en-US" altLang="zh-CN" sz="2000" spc="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Columbia.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Greater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had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population</a:t>
            </a:r>
            <a:r>
              <a:rPr lang="en-US" altLang="zh-CN" sz="20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2,463,431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as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2016,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making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third-largest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metropolitan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Canada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[1].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exception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crimes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different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forms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which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prevalent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other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metropolitan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cities.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Criminal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activity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spc="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ongoing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practice</a:t>
            </a:r>
            <a:r>
              <a:rPr lang="en-US" altLang="zh-CN" sz="2000" spc="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by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offenders</a:t>
            </a:r>
            <a:r>
              <a:rPr lang="en-US" altLang="zh-CN" sz="2000" spc="-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causing</a:t>
            </a:r>
            <a:r>
              <a:rPr lang="en-US" altLang="zh-CN" sz="2000" spc="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disruption</a:t>
            </a:r>
            <a:r>
              <a:rPr lang="en-US" altLang="zh-CN" sz="20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public</a:t>
            </a:r>
            <a:r>
              <a:rPr lang="en-US" altLang="zh-CN" sz="20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peace,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business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owners.</a:t>
            </a:r>
            <a:r>
              <a:rPr lang="en-US" altLang="zh-CN" sz="2000" spc="-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Therefore,</a:t>
            </a:r>
            <a:r>
              <a:rPr lang="en-US" altLang="zh-CN" sz="2000" spc="-2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important</a:t>
            </a:r>
            <a:r>
              <a:rPr lang="en-US" altLang="zh-CN" sz="2000" spc="-2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consider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rate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area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before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opening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business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establishment.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project,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very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issue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finding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3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analyzed.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purpose,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City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finding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safest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5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within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analyzed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resolve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business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problem.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h14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5" name="Image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sp>
        <p:nvSpPr>
          <p:cNvPr id="16" name="Text Box16"/>
          <p:cNvSpPr txBox="1"/>
          <p:nvPr/>
        </p:nvSpPr>
        <p:spPr>
          <a:xfrm>
            <a:off x="1463294" y="686757"/>
            <a:ext cx="2877707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Introduction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17" name="Text Box17"/>
          <p:cNvSpPr txBox="1"/>
          <p:nvPr/>
        </p:nvSpPr>
        <p:spPr>
          <a:xfrm>
            <a:off x="1463294" y="2327174"/>
            <a:ext cx="1549527" cy="3374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400" spc="97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Problem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18" name="Text Box18"/>
          <p:cNvSpPr txBox="1"/>
          <p:nvPr/>
        </p:nvSpPr>
        <p:spPr>
          <a:xfrm>
            <a:off x="1463294" y="2822872"/>
            <a:ext cx="9284634" cy="28609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253"/>
              </a:lnSpc>
            </a:pP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aim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project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spc="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secure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location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opening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commercial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establishments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Canada.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Specifically,</a:t>
            </a:r>
            <a:r>
              <a:rPr lang="en-US" altLang="zh-CN" sz="2000" spc="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report</a:t>
            </a:r>
            <a:r>
              <a:rPr lang="en-US" altLang="zh-CN" sz="2000" spc="-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catered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towards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individuals</a:t>
            </a:r>
            <a:r>
              <a:rPr lang="en-US" altLang="zh-CN" sz="2000" spc="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that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interested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opening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any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business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place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like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liquor</a:t>
            </a:r>
            <a:r>
              <a:rPr lang="en-US" altLang="zh-CN" sz="2000" spc="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store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City,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Canada.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first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step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choose</a:t>
            </a:r>
            <a:r>
              <a:rPr lang="en-US" altLang="zh-CN" sz="2000" spc="-2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safest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by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analyzing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opening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liquor</a:t>
            </a:r>
            <a:r>
              <a:rPr lang="en-US" altLang="zh-CN" sz="2000" spc="2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store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short</a:t>
            </a:r>
            <a:r>
              <a:rPr lang="en-US" altLang="zh-CN" sz="2000" spc="-4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listing</a:t>
            </a:r>
            <a:r>
              <a:rPr lang="en-US" altLang="zh-CN" sz="2000" spc="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20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neighborhood,</a:t>
            </a:r>
            <a:r>
              <a:rPr lang="en-US" altLang="zh-CN" sz="2000" spc="-3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where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liquor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stores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not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amongst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most</a:t>
            </a:r>
            <a:r>
              <a:rPr lang="en-US" altLang="zh-CN" sz="2000" spc="-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common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yet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as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close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city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as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possible.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science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tools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used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analyze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focus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on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safest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explore</a:t>
            </a:r>
            <a:r>
              <a:rPr lang="en-US" altLang="zh-CN" sz="2000" spc="-2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its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2000" spc="-4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10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most</a:t>
            </a:r>
            <a:r>
              <a:rPr lang="en-US" altLang="zh-CN" sz="2000" spc="-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common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each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neighborhood.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Then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best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2000" spc="-4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where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liquor</a:t>
            </a:r>
            <a:r>
              <a:rPr lang="en-US" altLang="zh-CN" sz="2000" spc="2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stores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not</a:t>
            </a:r>
            <a:r>
              <a:rPr lang="en-US" altLang="zh-CN" sz="2000" spc="-3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amongst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most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common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selected.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th19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0" name="Image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sp>
        <p:nvSpPr>
          <p:cNvPr id="21" name="Text Box21"/>
          <p:cNvSpPr txBox="1"/>
          <p:nvPr/>
        </p:nvSpPr>
        <p:spPr>
          <a:xfrm>
            <a:off x="1463294" y="686757"/>
            <a:ext cx="7094330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44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Acquisition</a:t>
            </a:r>
            <a:r>
              <a:rPr lang="en-US" altLang="zh-CN" sz="4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4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Cleaning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2" name="Text Box22"/>
          <p:cNvSpPr txBox="1"/>
          <p:nvPr/>
        </p:nvSpPr>
        <p:spPr>
          <a:xfrm>
            <a:off x="1463294" y="1591598"/>
            <a:ext cx="2390775" cy="30873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431"/>
              </a:lnSpc>
            </a:pPr>
            <a:r>
              <a:rPr lang="en-US" altLang="zh-CN" sz="22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200" spc="114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2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200" spc="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2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Acquisition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3" name="Text Box23"/>
          <p:cNvSpPr txBox="1"/>
          <p:nvPr/>
        </p:nvSpPr>
        <p:spPr>
          <a:xfrm>
            <a:off x="1993646" y="1938676"/>
            <a:ext cx="8873948" cy="155194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1746"/>
              </a:lnSpc>
            </a:pP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–</a:t>
            </a:r>
            <a:r>
              <a:rPr lang="en-US" altLang="zh-CN" sz="1900" spc="14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make</a:t>
            </a:r>
            <a:r>
              <a:rPr lang="en-US" altLang="zh-CN" sz="19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project</a:t>
            </a:r>
            <a:r>
              <a:rPr lang="en-US" altLang="zh-CN" sz="1900" spc="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realistic</a:t>
            </a:r>
            <a:r>
              <a:rPr lang="en-US" altLang="zh-CN" sz="1900" spc="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19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useful</a:t>
            </a:r>
            <a:r>
              <a:rPr lang="en-US" altLang="zh-CN" sz="19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1900" spc="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user,</a:t>
            </a:r>
            <a:r>
              <a:rPr lang="en-US" altLang="zh-CN" sz="1900" spc="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actual</a:t>
            </a:r>
            <a:r>
              <a:rPr lang="en-US" altLang="zh-CN" sz="1900" spc="-2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rate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19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set</a:t>
            </a:r>
            <a:r>
              <a:rPr lang="en-US" altLang="zh-CN" sz="1900" spc="47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published</a:t>
            </a:r>
            <a:r>
              <a:rPr lang="en-US" altLang="zh-CN" sz="1900" spc="4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on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Kaggle</a:t>
            </a:r>
            <a:r>
              <a:rPr lang="en-US" altLang="zh-CN" sz="1900" spc="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datasets</a:t>
            </a:r>
            <a:r>
              <a:rPr lang="en-US" altLang="zh-CN" sz="1900" spc="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1900" spc="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Vancouver</a:t>
            </a:r>
            <a:r>
              <a:rPr lang="en-US" altLang="zh-CN" sz="1900" spc="-2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19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used.</a:t>
            </a:r>
            <a:r>
              <a:rPr lang="en-US" altLang="zh-CN" sz="19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1900" spc="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dataset</a:t>
            </a:r>
            <a:r>
              <a:rPr lang="en-US" altLang="zh-CN" sz="19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included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type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crime,</a:t>
            </a:r>
            <a:r>
              <a:rPr lang="en-US" altLang="zh-CN" sz="19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recorded</a:t>
            </a:r>
            <a:r>
              <a:rPr lang="en-US" altLang="zh-CN" sz="1900" spc="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time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coordinates</a:t>
            </a:r>
            <a:r>
              <a:rPr lang="en-US" altLang="zh-CN" sz="1900" spc="2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criminal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activity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along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</a:t>
            </a:r>
            <a:r>
              <a:rPr lang="en-US" altLang="zh-CN" sz="1900" spc="47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neighborhoods.</a:t>
            </a:r>
            <a:r>
              <a:rPr lang="en-US" altLang="zh-CN" sz="1900" spc="4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But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</a:t>
            </a:r>
            <a:r>
              <a:rPr lang="en-US" altLang="zh-CN" sz="1900" spc="4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were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not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properly</a:t>
            </a:r>
            <a:r>
              <a:rPr lang="en-US" altLang="zh-CN" sz="1900" spc="3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categorized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into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boroughs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which</a:t>
            </a:r>
            <a:r>
              <a:rPr lang="en-US" altLang="zh-CN" sz="19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were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fetched</a:t>
            </a:r>
            <a:r>
              <a:rPr lang="en-US" altLang="zh-CN" sz="1900" spc="3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from</a:t>
            </a:r>
            <a:r>
              <a:rPr lang="en-US" altLang="zh-CN" sz="1900" spc="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Wikipedia.</a:t>
            </a:r>
            <a:r>
              <a:rPr lang="en-US" altLang="zh-CN" sz="1900" spc="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Further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coordinates</a:t>
            </a:r>
            <a:r>
              <a:rPr lang="en-US" altLang="zh-CN" sz="1900" spc="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were</a:t>
            </a:r>
            <a:r>
              <a:rPr lang="en-US" altLang="zh-CN" sz="1900" spc="47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fetched</a:t>
            </a:r>
            <a:r>
              <a:rPr lang="en-US" altLang="zh-CN" sz="1900" spc="2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using</a:t>
            </a:r>
            <a:r>
              <a:rPr lang="en-US" altLang="zh-CN" sz="1900" spc="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spc="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OpenCage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Geocoder</a:t>
            </a:r>
            <a:r>
              <a:rPr lang="en-US" altLang="zh-CN" sz="1900" spc="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API.</a:t>
            </a:r>
            <a:r>
              <a:rPr lang="en-US" altLang="zh-CN" sz="19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Foursquare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API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1900" spc="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used</a:t>
            </a:r>
            <a:r>
              <a:rPr lang="en-US" altLang="zh-CN" sz="19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19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fetch</a:t>
            </a:r>
            <a:r>
              <a:rPr lang="en-US" altLang="zh-CN" sz="1900" spc="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venues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1900" spc="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listed</a:t>
            </a:r>
            <a:r>
              <a:rPr lang="en-US" altLang="zh-CN" sz="1900" spc="3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neighborhoods.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4" name="Text Box24"/>
          <p:cNvSpPr txBox="1"/>
          <p:nvPr/>
        </p:nvSpPr>
        <p:spPr>
          <a:xfrm>
            <a:off x="1993646" y="3527065"/>
            <a:ext cx="8780520" cy="69533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1825"/>
              </a:lnSpc>
            </a:pP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–</a:t>
            </a:r>
            <a:r>
              <a:rPr lang="en-US" altLang="zh-CN" sz="1900" spc="14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second</a:t>
            </a:r>
            <a:r>
              <a:rPr lang="en-US" altLang="zh-CN" sz="19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source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extracted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from</a:t>
            </a:r>
            <a:r>
              <a:rPr lang="en-US" altLang="zh-CN" sz="1900" spc="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Wikipedia.</a:t>
            </a:r>
            <a:r>
              <a:rPr lang="en-US" altLang="zh-CN" sz="1900" spc="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did</a:t>
            </a:r>
            <a:r>
              <a:rPr lang="en-US" altLang="zh-CN" sz="19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not</a:t>
            </a:r>
            <a:r>
              <a:rPr lang="en-US" altLang="zh-CN" sz="1900" spc="47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require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any</a:t>
            </a:r>
            <a:r>
              <a:rPr lang="en-US" altLang="zh-CN" sz="19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scraping,</a:t>
            </a:r>
            <a:r>
              <a:rPr lang="en-US" altLang="zh-CN" sz="19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as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19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direct</a:t>
            </a:r>
            <a:r>
              <a:rPr lang="en-US" altLang="zh-CN" sz="1900" spc="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categorizations.</a:t>
            </a:r>
            <a:r>
              <a:rPr lang="en-US" altLang="zh-CN" sz="19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page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contains</a:t>
            </a:r>
            <a:r>
              <a:rPr lang="en-US" altLang="zh-CN" sz="19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additional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information</a:t>
            </a:r>
            <a:r>
              <a:rPr lang="en-US" altLang="zh-CN" sz="1900" spc="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about</a:t>
            </a:r>
            <a:r>
              <a:rPr lang="en-US" altLang="zh-CN" sz="19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1900" spc="4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1900" spc="-2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its</a:t>
            </a:r>
            <a:r>
              <a:rPr lang="en-US" altLang="zh-CN" sz="1900" spc="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boroughs.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5" name="Text Box25"/>
          <p:cNvSpPr txBox="1"/>
          <p:nvPr/>
        </p:nvSpPr>
        <p:spPr>
          <a:xfrm>
            <a:off x="1993646" y="4259119"/>
            <a:ext cx="8719116" cy="48144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1895"/>
              </a:lnSpc>
            </a:pP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–</a:t>
            </a:r>
            <a:r>
              <a:rPr lang="en-US" altLang="zh-CN" sz="1900" spc="14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third</a:t>
            </a:r>
            <a:r>
              <a:rPr lang="en-US" altLang="zh-CN" sz="1900" spc="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19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source</a:t>
            </a:r>
            <a:r>
              <a:rPr lang="en-US" altLang="zh-CN" sz="1900" spc="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19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generated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from</a:t>
            </a:r>
            <a:r>
              <a:rPr lang="en-US" altLang="zh-CN" sz="1900" spc="3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OpenCage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API.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19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generated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as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follows</a:t>
            </a:r>
            <a:r>
              <a:rPr lang="en-US" altLang="zh-CN" sz="1900" spc="3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below</a:t>
            </a:r>
            <a:r>
              <a:rPr lang="en-US" altLang="zh-CN" sz="1900" spc="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are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list</a:t>
            </a:r>
            <a:r>
              <a:rPr lang="en-US" altLang="zh-CN" sz="1900" spc="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columns: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6" name="Text Box26"/>
          <p:cNvSpPr txBox="1"/>
          <p:nvPr/>
        </p:nvSpPr>
        <p:spPr>
          <a:xfrm>
            <a:off x="2377694" y="4777279"/>
            <a:ext cx="6126870" cy="2665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99"/>
              </a:lnSpc>
            </a:pP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●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Neighborhood:</a:t>
            </a:r>
            <a:r>
              <a:rPr lang="en-US" altLang="zh-CN" sz="1900" spc="4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Name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neighborhood</a:t>
            </a:r>
            <a:r>
              <a:rPr lang="en-US" altLang="zh-CN" sz="1900" spc="3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Borough.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7" name="Text Box27"/>
          <p:cNvSpPr txBox="1"/>
          <p:nvPr/>
        </p:nvSpPr>
        <p:spPr>
          <a:xfrm>
            <a:off x="2377694" y="5080275"/>
            <a:ext cx="3444400" cy="2668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102"/>
              </a:lnSpc>
            </a:pP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●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Borough:</a:t>
            </a:r>
            <a:r>
              <a:rPr lang="en-US" altLang="zh-CN" sz="1900" spc="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Name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Borough.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8" name="Text Box28"/>
          <p:cNvSpPr txBox="1"/>
          <p:nvPr/>
        </p:nvSpPr>
        <p:spPr>
          <a:xfrm>
            <a:off x="2377694" y="5382637"/>
            <a:ext cx="3653937" cy="2665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99"/>
              </a:lnSpc>
            </a:pP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●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Latitude: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Latitude</a:t>
            </a:r>
            <a:r>
              <a:rPr lang="en-US" altLang="zh-CN" sz="19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Borough.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29" name="Text Box29"/>
          <p:cNvSpPr txBox="1"/>
          <p:nvPr/>
        </p:nvSpPr>
        <p:spPr>
          <a:xfrm>
            <a:off x="2377694" y="5685913"/>
            <a:ext cx="3998750" cy="2665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099"/>
              </a:lnSpc>
            </a:pPr>
            <a:r>
              <a:rPr lang="en-US" altLang="zh-CN" sz="19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●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Longitude: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Longitude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19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19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19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Borough.</a:t>
            </a:r>
            <a:endParaRPr lang="en-US" altLang="zh-CN" sz="19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th30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1" name="Image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sp>
        <p:nvSpPr>
          <p:cNvPr id="32" name="Text Box32"/>
          <p:cNvSpPr txBox="1"/>
          <p:nvPr/>
        </p:nvSpPr>
        <p:spPr>
          <a:xfrm>
            <a:off x="1463294" y="686757"/>
            <a:ext cx="7094330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44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Acquisition</a:t>
            </a:r>
            <a:r>
              <a:rPr lang="en-US" altLang="zh-CN" sz="4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4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Cleaning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33" name="Text Box33"/>
          <p:cNvSpPr txBox="1"/>
          <p:nvPr/>
        </p:nvSpPr>
        <p:spPr>
          <a:xfrm>
            <a:off x="1463294" y="1656233"/>
            <a:ext cx="2292096" cy="3374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400" spc="97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Cleaning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34" name="Text Box34"/>
          <p:cNvSpPr txBox="1"/>
          <p:nvPr/>
        </p:nvSpPr>
        <p:spPr>
          <a:xfrm>
            <a:off x="1993646" y="2089827"/>
            <a:ext cx="8882762" cy="8547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2243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–</a:t>
            </a:r>
            <a:r>
              <a:rPr lang="en-US" altLang="zh-CN" sz="2000" spc="135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file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extracted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from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Kaggle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had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close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600,000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+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point.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simplify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project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only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2018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has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been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analyzed.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reference</a:t>
            </a:r>
            <a:r>
              <a:rPr lang="en-US" altLang="zh-CN" sz="2000" spc="-3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csv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file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uploaded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git</a:t>
            </a:r>
            <a:r>
              <a:rPr lang="en-US" altLang="zh-CN" sz="2000" spc="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repository.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35" name="Text Box35"/>
          <p:cNvSpPr txBox="1"/>
          <p:nvPr/>
        </p:nvSpPr>
        <p:spPr>
          <a:xfrm>
            <a:off x="1993646" y="3037755"/>
            <a:ext cx="8843312" cy="171455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2250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–</a:t>
            </a:r>
            <a:r>
              <a:rPr lang="en-US" altLang="zh-CN" sz="2000" spc="135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It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observed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that</a:t>
            </a:r>
            <a:r>
              <a:rPr lang="en-US" altLang="zh-CN" sz="2000" spc="-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there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was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improper</a:t>
            </a:r>
            <a:r>
              <a:rPr lang="en-US" altLang="zh-CN" sz="2000" spc="-3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encoding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co-ordinates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record.</a:t>
            </a:r>
            <a:r>
              <a:rPr lang="en-US" altLang="zh-CN" sz="2000" spc="-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Due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erroneous</a:t>
            </a:r>
            <a:r>
              <a:rPr lang="en-US" altLang="zh-CN" sz="2000" spc="-2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nature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information,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these</a:t>
            </a:r>
            <a:r>
              <a:rPr lang="en-US" altLang="zh-CN" sz="2000" spc="-2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co-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ordinates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from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2000" spc="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couldn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’t</a:t>
            </a:r>
            <a:r>
              <a:rPr lang="en-US" altLang="zh-CN" sz="20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used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plotting.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Along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with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X,Y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columns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dataset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which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represented</a:t>
            </a:r>
            <a:r>
              <a:rPr lang="en-US" altLang="zh-CN" sz="2000" spc="-3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GPS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co-ordinates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criminal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activity,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other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fields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such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month</a:t>
            </a:r>
            <a:r>
              <a:rPr lang="en-US" altLang="zh-CN" sz="2000" spc="-3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hour</a:t>
            </a:r>
            <a:r>
              <a:rPr lang="en-US" altLang="zh-CN" sz="2000" spc="-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which</a:t>
            </a:r>
            <a:r>
              <a:rPr lang="en-US" altLang="zh-CN" sz="20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took</a:t>
            </a:r>
            <a:r>
              <a:rPr lang="en-US" altLang="zh-CN" sz="20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place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has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been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dropped</a:t>
            </a:r>
            <a:r>
              <a:rPr lang="en-US" altLang="zh-CN" sz="2000" spc="-3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because</a:t>
            </a:r>
            <a:r>
              <a:rPr lang="en-US" altLang="zh-CN" sz="2000" spc="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they</a:t>
            </a:r>
            <a:r>
              <a:rPr lang="en-US" altLang="zh-CN" sz="2000" spc="-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were</a:t>
            </a:r>
            <a:r>
              <a:rPr lang="en-US" altLang="zh-CN" sz="2000" spc="-2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not</a:t>
            </a:r>
            <a:r>
              <a:rPr lang="en-US" altLang="zh-CN" sz="2000" spc="-2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scope</a:t>
            </a:r>
            <a:r>
              <a:rPr lang="en-US" altLang="zh-CN" sz="2000" spc="-2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problem.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th36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7" name="Image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38" name="Image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12873"/>
            <a:ext cx="8691714" cy="3066083"/>
          </a:xfrm>
          <a:prstGeom prst="rect">
            <a:avLst/>
          </a:prstGeom>
          <a:noFill/>
        </p:spPr>
      </p:pic>
      <p:sp>
        <p:nvSpPr>
          <p:cNvPr id="39" name="Text Box39"/>
          <p:cNvSpPr txBox="1"/>
          <p:nvPr/>
        </p:nvSpPr>
        <p:spPr>
          <a:xfrm>
            <a:off x="1463294" y="686757"/>
            <a:ext cx="3062279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Methodology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40" name="Text Box40"/>
          <p:cNvSpPr txBox="1"/>
          <p:nvPr/>
        </p:nvSpPr>
        <p:spPr>
          <a:xfrm>
            <a:off x="1463294" y="1656233"/>
            <a:ext cx="4411981" cy="3374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400" spc="97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Statistical</a:t>
            </a:r>
            <a:r>
              <a:rPr lang="en-US" altLang="zh-CN" sz="2400" spc="-4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4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rate</a:t>
            </a:r>
            <a:r>
              <a:rPr lang="en-US" altLang="zh-CN" sz="24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summary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41" name="Text Box41"/>
          <p:cNvSpPr txBox="1"/>
          <p:nvPr/>
        </p:nvSpPr>
        <p:spPr>
          <a:xfrm>
            <a:off x="1993646" y="2089827"/>
            <a:ext cx="8875890" cy="114127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384048" indent="-384048" algn="l" rtl="0">
              <a:lnSpc>
                <a:spcPts val="2247"/>
              </a:lnSpc>
            </a:pP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–</a:t>
            </a:r>
            <a:r>
              <a:rPr lang="en-US" altLang="zh-CN" sz="2000" spc="135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describe</a:t>
            </a:r>
            <a:r>
              <a:rPr lang="en-US" altLang="zh-CN" sz="20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function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python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used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extract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statistics</a:t>
            </a:r>
            <a:r>
              <a:rPr lang="en-US" altLang="zh-CN" sz="2000" spc="2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data.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This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function</a:t>
            </a:r>
            <a:r>
              <a:rPr lang="en-US" altLang="zh-CN" sz="20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returns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mean,</a:t>
            </a:r>
            <a:r>
              <a:rPr lang="en-US" altLang="zh-CN" sz="2000" spc="-1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standard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deviation,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minimum,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maximum,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1st</a:t>
            </a:r>
            <a:r>
              <a:rPr lang="en-US" altLang="zh-CN" sz="2000" spc="5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quartile</a:t>
            </a:r>
            <a:r>
              <a:rPr lang="en-US" altLang="zh-CN" sz="2000" spc="1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(25%),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2nd</a:t>
            </a:r>
            <a:r>
              <a:rPr lang="en-US" altLang="zh-CN" sz="2000" spc="6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quartile</a:t>
            </a:r>
            <a:r>
              <a:rPr lang="en-US" altLang="zh-CN" sz="2000" spc="2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(50%),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and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3rd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quartile</a:t>
            </a:r>
            <a:r>
              <a:rPr lang="en-US" altLang="zh-CN" sz="2000" spc="2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(75%)</a:t>
            </a:r>
            <a:r>
              <a:rPr lang="en-US" altLang="zh-CN" sz="20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for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each</a:t>
            </a:r>
            <a:r>
              <a:rPr lang="en-US" altLang="zh-CN" sz="2000" spc="-1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the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major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categories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0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0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crimes.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th42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3" name="Image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44" name="Image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92" y="2231136"/>
            <a:ext cx="6605178" cy="4169497"/>
          </a:xfrm>
          <a:prstGeom prst="rect">
            <a:avLst/>
          </a:prstGeom>
          <a:noFill/>
        </p:spPr>
      </p:pic>
      <p:sp>
        <p:nvSpPr>
          <p:cNvPr id="45" name="Text Box45"/>
          <p:cNvSpPr txBox="1"/>
          <p:nvPr/>
        </p:nvSpPr>
        <p:spPr>
          <a:xfrm>
            <a:off x="1463294" y="686757"/>
            <a:ext cx="4270384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44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Visualization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1463294" y="1656233"/>
            <a:ext cx="4852670" cy="3374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400" spc="97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Highest</a:t>
            </a:r>
            <a:r>
              <a:rPr lang="en-US" altLang="zh-CN" sz="2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400" spc="-2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rate</a:t>
            </a:r>
            <a:r>
              <a:rPr lang="en-US" altLang="zh-CN" sz="24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neighbourhood</a:t>
            </a:r>
            <a:r>
              <a:rPr lang="en-US" altLang="zh-CN" sz="2000" spc="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th47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8" name="Image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49" name="Image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388108"/>
            <a:ext cx="6329172" cy="3896868"/>
          </a:xfrm>
          <a:prstGeom prst="rect">
            <a:avLst/>
          </a:prstGeom>
          <a:noFill/>
        </p:spPr>
      </p:pic>
      <p:sp>
        <p:nvSpPr>
          <p:cNvPr id="50" name="Text Box50"/>
          <p:cNvSpPr txBox="1"/>
          <p:nvPr/>
        </p:nvSpPr>
        <p:spPr>
          <a:xfrm>
            <a:off x="1463294" y="686757"/>
            <a:ext cx="4270384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44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Visualization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463294" y="1656233"/>
            <a:ext cx="4776470" cy="3374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400" spc="97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Lowest</a:t>
            </a:r>
            <a:r>
              <a:rPr lang="en-US" altLang="zh-CN" sz="2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400" spc="-13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rate</a:t>
            </a:r>
            <a:r>
              <a:rPr lang="en-US" altLang="zh-CN" sz="2400" spc="-15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neighbourhood</a:t>
            </a:r>
            <a:r>
              <a:rPr lang="en-US" altLang="zh-CN" sz="2000" spc="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th52"/>
          <p:cNvSpPr/>
          <p:nvPr/>
        </p:nvSpPr>
        <p:spPr>
          <a:xfrm>
            <a:off x="0" y="12699"/>
            <a:ext cx="12192000" cy="6832600"/>
          </a:xfrm>
          <a:custGeom>
            <a:avLst/>
            <a:gdLst/>
            <a:ahLst/>
            <a:cxnLst/>
            <a:rect l="l" t="t" r="r" b="b"/>
            <a:pathLst>
              <a:path w="12192000" h="6832600">
                <a:moveTo>
                  <a:pt x="0" y="68326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EFEDE3">
              <a:alpha val="100000"/>
            </a:srgbClr>
          </a:solidFill>
          <a:ln w="0" cap="sq">
            <a:solidFill>
              <a:srgbClr val="EFEDE3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3" name="Image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12699"/>
            <a:ext cx="228600" cy="6832600"/>
          </a:xfrm>
          <a:prstGeom prst="rect">
            <a:avLst/>
          </a:prstGeom>
          <a:noFill/>
        </p:spPr>
      </p:pic>
      <p:pic>
        <p:nvPicPr>
          <p:cNvPr id="54" name="Image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68" y="2468880"/>
            <a:ext cx="8651748" cy="3703320"/>
          </a:xfrm>
          <a:prstGeom prst="rect">
            <a:avLst/>
          </a:prstGeom>
          <a:noFill/>
        </p:spPr>
      </p:pic>
      <p:sp>
        <p:nvSpPr>
          <p:cNvPr id="55" name="Text Box55"/>
          <p:cNvSpPr txBox="1"/>
          <p:nvPr/>
        </p:nvSpPr>
        <p:spPr>
          <a:xfrm>
            <a:off x="1463294" y="686757"/>
            <a:ext cx="4270384" cy="6191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4875"/>
              </a:lnSpc>
            </a:pPr>
            <a:r>
              <a:rPr lang="en-US" altLang="zh-CN" sz="4400" spc="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Data</a:t>
            </a:r>
            <a:r>
              <a:rPr lang="en-US" altLang="zh-CN" sz="4400" spc="-1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44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Visualization</a:t>
            </a:r>
            <a:endParaRPr lang="en-US" altLang="zh-CN" sz="4400">
              <a:latin typeface="Franklin Gothic Book"/>
              <a:ea typeface="Franklin Gothic Book"/>
              <a:cs typeface="Franklin Gothic Book"/>
            </a:endParaRPr>
          </a:p>
        </p:txBody>
      </p:sp>
      <p:sp>
        <p:nvSpPr>
          <p:cNvPr id="56" name="Text Box56"/>
          <p:cNvSpPr txBox="1"/>
          <p:nvPr/>
        </p:nvSpPr>
        <p:spPr>
          <a:xfrm>
            <a:off x="1463294" y="1656233"/>
            <a:ext cx="5140706" cy="3374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2657"/>
              </a:lnSpc>
            </a:pP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■</a:t>
            </a:r>
            <a:r>
              <a:rPr lang="en-US" altLang="zh-CN" sz="2400" spc="97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3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Types</a:t>
            </a:r>
            <a:r>
              <a:rPr lang="en-US" altLang="zh-CN" sz="2400" spc="1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of</a:t>
            </a:r>
            <a:r>
              <a:rPr lang="en-US" altLang="zh-CN" sz="2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crime</a:t>
            </a:r>
            <a:r>
              <a:rPr lang="en-US" altLang="zh-CN" sz="2400" spc="-12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in</a:t>
            </a:r>
            <a:r>
              <a:rPr lang="en-US" altLang="zh-CN" sz="2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17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West</a:t>
            </a:r>
            <a:r>
              <a:rPr lang="en-US" altLang="zh-CN" sz="2400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1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Side</a:t>
            </a:r>
            <a:r>
              <a:rPr lang="en-US" altLang="zh-CN" sz="2400" spc="-9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 </a:t>
            </a:r>
            <a:r>
              <a:rPr lang="en-US" altLang="zh-CN" sz="2400" spc="-8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Borough</a:t>
            </a:r>
            <a:r>
              <a:rPr lang="en-US" altLang="zh-CN" sz="2000" spc="14" dirty="0">
                <a:solidFill>
                  <a:srgbClr val="191B0E"/>
                </a:solidFill>
                <a:latin typeface="Franklin Gothic Book"/>
                <a:ea typeface="Franklin Gothic Book"/>
                <a:cs typeface="Franklin Gothic Book"/>
              </a:rPr>
              <a:t>:</a:t>
            </a:r>
            <a:endParaRPr lang="en-US" altLang="zh-CN" sz="2000">
              <a:latin typeface="Franklin Gothic Book"/>
              <a:ea typeface="Franklin Gothic Book"/>
              <a:cs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Deepak Sharma</cp:lastModifiedBy>
  <cp:revision>2</cp:revision>
  <dcterms:created xsi:type="dcterms:W3CDTF">2017-10-23T09:06:44Z</dcterms:created>
  <dcterms:modified xsi:type="dcterms:W3CDTF">2020-02-01T16:16:53Z</dcterms:modified>
</cp:coreProperties>
</file>