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4" r:id="rId1"/>
    <p:sldMasterId id="2147483789" r:id="rId2"/>
    <p:sldMasterId id="2147483776" r:id="rId3"/>
  </p:sldMasterIdLst>
  <p:notesMasterIdLst>
    <p:notesMasterId r:id="rId14"/>
  </p:notesMasterIdLst>
  <p:sldIdLst>
    <p:sldId id="257" r:id="rId4"/>
    <p:sldId id="604" r:id="rId5"/>
    <p:sldId id="621" r:id="rId6"/>
    <p:sldId id="622" r:id="rId7"/>
    <p:sldId id="624" r:id="rId8"/>
    <p:sldId id="625" r:id="rId9"/>
    <p:sldId id="626" r:id="rId10"/>
    <p:sldId id="627" r:id="rId11"/>
    <p:sldId id="628" r:id="rId12"/>
    <p:sldId id="62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70E703"/>
    <a:srgbClr val="FFCCFF"/>
    <a:srgbClr val="FF9900"/>
    <a:srgbClr val="00FFFF"/>
    <a:srgbClr val="FF66CC"/>
    <a:srgbClr val="FF3399"/>
    <a:srgbClr val="99FF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4" autoAdjust="0"/>
    <p:restoredTop sz="94624" autoAdjust="0"/>
  </p:normalViewPr>
  <p:slideViewPr>
    <p:cSldViewPr snapToGrid="0" showGuides="1">
      <p:cViewPr varScale="1">
        <p:scale>
          <a:sx n="48" d="100"/>
          <a:sy n="48" d="100"/>
        </p:scale>
        <p:origin x="29" y="79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455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tableStyles" Target="tableStyle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presProps" Target="pres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491EC-27D0-4B93-96FA-E0F2A167DF0B}" type="datetimeFigureOut">
              <a:rPr lang="en-US" smtClean="0"/>
              <a:pPr/>
              <a:t>2/16/2024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8BD4-37BA-49B3-A4B2-F8F69EECEA8C}" type="slidenum">
              <a:rPr lang="en-US" smtClean="0"/>
              <a:pPr/>
              <a:t>‹#›</a:t>
            </a:fld>
            <a:endParaRPr lang="en-US"/>
          </a:p>
        </p:txBody>
      </p:sp>
    </p:spTree>
    <p:extLst>
      <p:ext uri="{BB962C8B-B14F-4D97-AF65-F5344CB8AC3E}">
        <p14:creationId xmlns:p14="http://schemas.microsoft.com/office/powerpoint/2010/main" val="392804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A58BD4-37BA-49B3-A4B2-F8F69EECEA8C}" type="slidenum">
              <a:rPr lang="en-US" smtClean="0"/>
              <a:pPr/>
              <a:t>1</a:t>
            </a:fld>
            <a:endParaRPr lang="en-US"/>
          </a:p>
        </p:txBody>
      </p:sp>
    </p:spTree>
    <p:extLst>
      <p:ext uri="{BB962C8B-B14F-4D97-AF65-F5344CB8AC3E}">
        <p14:creationId xmlns:p14="http://schemas.microsoft.com/office/powerpoint/2010/main" val="2201757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9116ED-7432-49A2-B081-237514F71674}"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4884C-B604-49F4-8A11-D1E11F3C6EE2}"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dirty="0"/>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4884C-B604-49F4-8A11-D1E11F3C6EE2}"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dirty="0"/>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832E41DD-B336-684E-A941-2AA1B158AD72}"/>
              </a:ext>
            </a:extLst>
          </p:cNvPr>
          <p:cNvPicPr>
            <a:picLocks noChangeAspect="1"/>
          </p:cNvPicPr>
          <p:nvPr userDrawn="1"/>
        </p:nvPicPr>
        <p:blipFill>
          <a:blip r:embed="rId2"/>
          <a:srcRect t="7597" r="3877"/>
          <a:stretch>
            <a:fillRect/>
          </a:stretch>
        </p:blipFill>
        <p:spPr>
          <a:xfrm>
            <a:off x="1266490" y="0"/>
            <a:ext cx="11185692" cy="629322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FDF82D-4737-4F42-88F3-86C9A1FFE53C}" type="datetime1">
              <a:rPr lang="en-US" smtClean="0"/>
              <a:pPr/>
              <a:t>2/16/2024</a:t>
            </a:fld>
            <a:endParaRPr lang="en-US"/>
          </a:p>
        </p:txBody>
      </p:sp>
      <p:sp>
        <p:nvSpPr>
          <p:cNvPr id="6" name="Footer Placeholder 5"/>
          <p:cNvSpPr>
            <a:spLocks noGrp="1"/>
          </p:cNvSpPr>
          <p:nvPr>
            <p:ph type="ftr" sz="quarter" idx="11"/>
          </p:nvPr>
        </p:nvSpPr>
        <p:spPr/>
        <p:txBody>
          <a:bodyPr/>
          <a:lstStyle/>
          <a:p>
            <a:r>
              <a:rPr lang="en-US"/>
              <a:t>Project review -1 - ECE Department</a:t>
            </a:r>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8CDEB4-AE6C-4A95-9C48-306A9FDD0D2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CDEB4-AE6C-4A95-9C48-306A9FDD0D2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CDEB4-AE6C-4A95-9C48-306A9FDD0D2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8CDEB4-AE6C-4A95-9C48-306A9FDD0D2B}"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8CDEB4-AE6C-4A95-9C48-306A9FDD0D2B}"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CDEB4-AE6C-4A95-9C48-306A9FDD0D2B}"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DEB4-AE6C-4A95-9C48-306A9FDD0D2B}"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79EBB-5B6B-4A81-B612-6C583FA8093B}"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pic>
        <p:nvPicPr>
          <p:cNvPr id="2050" name="Picture 2"/>
          <p:cNvPicPr>
            <a:picLocks noChangeAspect="1" noChangeArrowheads="1"/>
          </p:cNvPicPr>
          <p:nvPr userDrawn="1"/>
        </p:nvPicPr>
        <p:blipFill>
          <a:blip r:embed="rId2"/>
          <a:srcRect/>
          <a:stretch>
            <a:fillRect/>
          </a:stretch>
        </p:blipFill>
        <p:spPr bwMode="auto">
          <a:xfrm>
            <a:off x="0" y="0"/>
            <a:ext cx="12211050" cy="6877050"/>
          </a:xfrm>
          <a:prstGeom prst="rect">
            <a:avLst/>
          </a:prstGeom>
          <a:noFill/>
          <a:ln w="9525">
            <a:noFill/>
            <a:miter lim="800000"/>
            <a:headEnd/>
            <a:tailEnd/>
          </a:ln>
          <a:effectLst/>
        </p:spPr>
      </p:pic>
      <p:pic>
        <p:nvPicPr>
          <p:cNvPr id="8" name="Content Placeholder 10" descr="header.png"/>
          <p:cNvPicPr>
            <a:picLocks noChangeAspect="1"/>
          </p:cNvPicPr>
          <p:nvPr userDrawn="1"/>
        </p:nvPicPr>
        <p:blipFill>
          <a:blip r:embed="rId3"/>
          <a:stretch>
            <a:fillRect/>
          </a:stretch>
        </p:blipFill>
        <p:spPr>
          <a:xfrm>
            <a:off x="341300" y="0"/>
            <a:ext cx="11335657" cy="1555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CDEB4-AE6C-4A95-9C48-306A9FDD0D2B}"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CDEB4-AE6C-4A95-9C48-306A9FDD0D2B}"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CDEB4-AE6C-4A95-9C48-306A9FDD0D2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CDEB4-AE6C-4A95-9C48-306A9FDD0D2B}"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CDEB4-AE6C-4A95-9C48-306A9FDD0D2B}"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55F06F-AED3-42C9-BA66-073EDD8E9716}"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06F-AED3-42C9-BA66-073EDD8E9716}"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5F06F-AED3-42C9-BA66-073EDD8E9716}"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55F06F-AED3-42C9-BA66-073EDD8E9716}"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55F06F-AED3-42C9-BA66-073EDD8E9716}"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4884C-B604-49F4-8A11-D1E11F3C6EE2}" type="datetime1">
              <a:rPr lang="en-US" smtClean="0"/>
              <a:pPr/>
              <a:t>2/16/2024</a:t>
            </a:fld>
            <a:endParaRPr lang="en-US"/>
          </a:p>
        </p:txBody>
      </p:sp>
      <p:sp>
        <p:nvSpPr>
          <p:cNvPr id="5" name="Footer Placeholder 4"/>
          <p:cNvSpPr>
            <a:spLocks noGrp="1"/>
          </p:cNvSpPr>
          <p:nvPr>
            <p:ph type="ftr" sz="quarter" idx="11"/>
          </p:nvPr>
        </p:nvSpPr>
        <p:spPr/>
        <p:txBody>
          <a:bodyPr/>
          <a:lstStyle/>
          <a:p>
            <a:r>
              <a:rPr lang="en-US"/>
              <a:t>Project review -1 - ECE Department</a:t>
            </a:r>
            <a:endParaRPr lang="en-US" dirty="0"/>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5F06F-AED3-42C9-BA66-073EDD8E9716}"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5F06F-AED3-42C9-BA66-073EDD8E9716}"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55F06F-AED3-42C9-BA66-073EDD8E9716}"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55F06F-AED3-42C9-BA66-073EDD8E9716}"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06F-AED3-42C9-BA66-073EDD8E9716}"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06F-AED3-42C9-BA66-073EDD8E9716}"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5F06F-AED3-42C9-BA66-073EDD8E9716}"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C4884C-B604-49F4-8A11-D1E11F3C6EE2}" type="datetime1">
              <a:rPr lang="en-US" smtClean="0"/>
              <a:pPr/>
              <a:t>2/16/2024</a:t>
            </a:fld>
            <a:endParaRPr lang="en-US"/>
          </a:p>
        </p:txBody>
      </p:sp>
      <p:sp>
        <p:nvSpPr>
          <p:cNvPr id="6" name="Footer Placeholder 5"/>
          <p:cNvSpPr>
            <a:spLocks noGrp="1"/>
          </p:cNvSpPr>
          <p:nvPr>
            <p:ph type="ftr" sz="quarter" idx="11"/>
          </p:nvPr>
        </p:nvSpPr>
        <p:spPr/>
        <p:txBody>
          <a:bodyPr/>
          <a:lstStyle/>
          <a:p>
            <a:r>
              <a:rPr lang="en-US"/>
              <a:t>Project review -1 - ECE Department</a:t>
            </a:r>
            <a:endParaRPr lang="en-US" dirty="0"/>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C4884C-B604-49F4-8A11-D1E11F3C6EE2}" type="datetime1">
              <a:rPr lang="en-US" smtClean="0"/>
              <a:pPr/>
              <a:t>2/16/2024</a:t>
            </a:fld>
            <a:endParaRPr lang="en-US"/>
          </a:p>
        </p:txBody>
      </p:sp>
      <p:sp>
        <p:nvSpPr>
          <p:cNvPr id="8" name="Footer Placeholder 7"/>
          <p:cNvSpPr>
            <a:spLocks noGrp="1"/>
          </p:cNvSpPr>
          <p:nvPr>
            <p:ph type="ftr" sz="quarter" idx="11"/>
          </p:nvPr>
        </p:nvSpPr>
        <p:spPr/>
        <p:txBody>
          <a:bodyPr/>
          <a:lstStyle/>
          <a:p>
            <a:r>
              <a:rPr lang="en-US"/>
              <a:t>Project review -1 - ECE Department</a:t>
            </a:r>
            <a:endParaRPr lang="en-US" dirty="0"/>
          </a:p>
        </p:txBody>
      </p:sp>
      <p:sp>
        <p:nvSpPr>
          <p:cNvPr id="9" name="Slide Number Placeholder 8"/>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C4884C-B604-49F4-8A11-D1E11F3C6EE2}" type="datetime1">
              <a:rPr lang="en-US" smtClean="0"/>
              <a:pPr/>
              <a:t>2/16/2024</a:t>
            </a:fld>
            <a:endParaRPr lang="en-US"/>
          </a:p>
        </p:txBody>
      </p:sp>
      <p:sp>
        <p:nvSpPr>
          <p:cNvPr id="4" name="Footer Placeholder 3"/>
          <p:cNvSpPr>
            <a:spLocks noGrp="1"/>
          </p:cNvSpPr>
          <p:nvPr>
            <p:ph type="ftr" sz="quarter" idx="11"/>
          </p:nvPr>
        </p:nvSpPr>
        <p:spPr/>
        <p:txBody>
          <a:bodyPr/>
          <a:lstStyle/>
          <a:p>
            <a:r>
              <a:rPr lang="en-US"/>
              <a:t>Project review -1 - ECE Department</a:t>
            </a:r>
            <a:endParaRPr lang="en-US" dirty="0"/>
          </a:p>
        </p:txBody>
      </p:sp>
      <p:sp>
        <p:nvSpPr>
          <p:cNvPr id="5" name="Slide Number Placeholder 4"/>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1AA5F-3BF7-4438-A0B4-73FD91CA2C29}" type="datetime1">
              <a:rPr lang="en-US" smtClean="0"/>
              <a:pPr/>
              <a:t>2/16/2024</a:t>
            </a:fld>
            <a:endParaRPr lang="en-US"/>
          </a:p>
        </p:txBody>
      </p:sp>
      <p:sp>
        <p:nvSpPr>
          <p:cNvPr id="3" name="Footer Placeholder 2"/>
          <p:cNvSpPr>
            <a:spLocks noGrp="1"/>
          </p:cNvSpPr>
          <p:nvPr>
            <p:ph type="ftr" sz="quarter" idx="11"/>
          </p:nvPr>
        </p:nvSpPr>
        <p:spPr/>
        <p:txBody>
          <a:bodyPr/>
          <a:lstStyle/>
          <a:p>
            <a:r>
              <a:rPr lang="en-US"/>
              <a:t>Project review -1 - ECE Department</a:t>
            </a:r>
          </a:p>
        </p:txBody>
      </p:sp>
      <p:sp>
        <p:nvSpPr>
          <p:cNvPr id="4" name="Slide Number Placeholder 3"/>
          <p:cNvSpPr>
            <a:spLocks noGrp="1"/>
          </p:cNvSpPr>
          <p:nvPr>
            <p:ph type="sldNum" sz="quarter" idx="12"/>
          </p:nvPr>
        </p:nvSpPr>
        <p:spPr/>
        <p:txBody>
          <a:bodyPr/>
          <a:lstStyle/>
          <a:p>
            <a:fld id="{AC9A6755-22B1-5345-8A1C-6EABA9823412}" type="slidenum">
              <a:rPr lang="en-US" smtClean="0"/>
              <a:pPr/>
              <a:t>‹#›</a:t>
            </a:fld>
            <a:endParaRPr lang="en-US"/>
          </a:p>
        </p:txBody>
      </p:sp>
      <p:pic>
        <p:nvPicPr>
          <p:cNvPr id="5" name="Picture 4" descr="A picture containing background pattern&#10;&#10;Description automatically generated">
            <a:extLst>
              <a:ext uri="{FF2B5EF4-FFF2-40B4-BE49-F238E27FC236}">
                <a16:creationId xmlns:a16="http://schemas.microsoft.com/office/drawing/2014/main" id="{832E41DD-B336-684E-A941-2AA1B158AD72}"/>
              </a:ext>
            </a:extLst>
          </p:cNvPr>
          <p:cNvPicPr>
            <a:picLocks noChangeAspect="1"/>
          </p:cNvPicPr>
          <p:nvPr userDrawn="1"/>
        </p:nvPicPr>
        <p:blipFill>
          <a:blip r:embed="rId2"/>
          <a:srcRect t="7597" r="3877"/>
          <a:stretch>
            <a:fillRect/>
          </a:stretch>
        </p:blipFill>
        <p:spPr>
          <a:xfrm>
            <a:off x="2466" y="1"/>
            <a:ext cx="12189535"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4884C-B604-49F4-8A11-D1E11F3C6EE2}" type="datetime1">
              <a:rPr lang="en-US" smtClean="0"/>
              <a:pPr/>
              <a:t>2/16/2024</a:t>
            </a:fld>
            <a:endParaRPr lang="en-US"/>
          </a:p>
        </p:txBody>
      </p:sp>
      <p:sp>
        <p:nvSpPr>
          <p:cNvPr id="6" name="Footer Placeholder 5"/>
          <p:cNvSpPr>
            <a:spLocks noGrp="1"/>
          </p:cNvSpPr>
          <p:nvPr>
            <p:ph type="ftr" sz="quarter" idx="11"/>
          </p:nvPr>
        </p:nvSpPr>
        <p:spPr/>
        <p:txBody>
          <a:bodyPr/>
          <a:lstStyle/>
          <a:p>
            <a:r>
              <a:rPr lang="en-US"/>
              <a:t>Project review -1 - ECE Department</a:t>
            </a:r>
            <a:endParaRPr lang="en-US" dirty="0"/>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4884C-B604-49F4-8A11-D1E11F3C6EE2}" type="datetime1">
              <a:rPr lang="en-US" smtClean="0"/>
              <a:pPr/>
              <a:t>2/16/2024</a:t>
            </a:fld>
            <a:endParaRPr lang="en-US"/>
          </a:p>
        </p:txBody>
      </p:sp>
      <p:sp>
        <p:nvSpPr>
          <p:cNvPr id="6" name="Footer Placeholder 5"/>
          <p:cNvSpPr>
            <a:spLocks noGrp="1"/>
          </p:cNvSpPr>
          <p:nvPr>
            <p:ph type="ftr" sz="quarter" idx="11"/>
          </p:nvPr>
        </p:nvSpPr>
        <p:spPr/>
        <p:txBody>
          <a:bodyPr/>
          <a:lstStyle/>
          <a:p>
            <a:r>
              <a:rPr lang="en-US"/>
              <a:t>Project review -1 - ECE Department</a:t>
            </a:r>
            <a:endParaRPr lang="en-US" dirty="0"/>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e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jpe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4884C-B604-49F4-8A11-D1E11F3C6EE2}" type="datetime1">
              <a:rPr lang="en-US" smtClean="0"/>
              <a:pPr/>
              <a:t>2/16/2024</a:t>
            </a:fld>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review -1 - ECE Department</a:t>
            </a:r>
            <a:endParaRPr lang="en-US" dirty="0"/>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6755-22B1-5345-8A1C-6EABA98234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0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CDEB4-AE6C-4A95-9C48-306A9FDD0D2B}" type="datetimeFigureOut">
              <a:rPr lang="en-US" smtClean="0"/>
              <a:pPr/>
              <a:t>2/16/2024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E3A58-AEAB-4A0A-B5E2-6869A5C5A4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5F06F-AED3-42C9-BA66-073EDD8E9716}" type="datetimeFigureOut">
              <a:rPr lang="en-US" smtClean="0"/>
              <a:pPr/>
              <a:t>2/16/2024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D537C-99ED-4AF0-B6EB-591EFE16B9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V</a:t>
            </a:r>
          </a:p>
        </p:txBody>
      </p:sp>
      <p:pic>
        <p:nvPicPr>
          <p:cNvPr id="11" name="Content Placeholder 10" descr="header.png"/>
          <p:cNvPicPr>
            <a:picLocks noGrp="1" noChangeAspect="1"/>
          </p:cNvPicPr>
          <p:nvPr>
            <p:ph idx="1"/>
          </p:nvPr>
        </p:nvPicPr>
        <p:blipFill>
          <a:blip r:embed="rId3"/>
          <a:stretch>
            <a:fillRect/>
          </a:stretch>
        </p:blipFill>
        <p:spPr>
          <a:xfrm>
            <a:off x="463139" y="0"/>
            <a:ext cx="11335657" cy="1555400"/>
          </a:xfrm>
        </p:spPr>
      </p:pic>
      <p:sp>
        <p:nvSpPr>
          <p:cNvPr id="3" name="Footer Placeholder 2"/>
          <p:cNvSpPr>
            <a:spLocks noGrp="1"/>
          </p:cNvSpPr>
          <p:nvPr>
            <p:ph type="ftr" sz="quarter" idx="11"/>
          </p:nvPr>
        </p:nvSpPr>
        <p:spPr/>
        <p:txBody>
          <a:bodyPr/>
          <a:lstStyle/>
          <a:p>
            <a:r>
              <a:rPr lang="en-US"/>
              <a:t> Project review - 2 - ECE Department</a:t>
            </a:r>
            <a:endParaRPr lang="en-US" dirty="0"/>
          </a:p>
        </p:txBody>
      </p:sp>
      <p:sp>
        <p:nvSpPr>
          <p:cNvPr id="2" name="Slide Number Placeholder 1"/>
          <p:cNvSpPr>
            <a:spLocks noGrp="1"/>
          </p:cNvSpPr>
          <p:nvPr>
            <p:ph type="sldNum" sz="quarter" idx="12"/>
          </p:nvPr>
        </p:nvSpPr>
        <p:spPr/>
        <p:txBody>
          <a:bodyPr/>
          <a:lstStyle/>
          <a:p>
            <a:fld id="{AC9A6755-22B1-5345-8A1C-6EABA9823412}" type="slidenum">
              <a:rPr lang="en-US" smtClean="0"/>
              <a:pPr/>
              <a:t>1</a:t>
            </a:fld>
            <a:endParaRPr lang="en-US" dirty="0"/>
          </a:p>
        </p:txBody>
      </p:sp>
      <p:sp>
        <p:nvSpPr>
          <p:cNvPr id="9" name="Google Shape;211;p1"/>
          <p:cNvSpPr txBox="1">
            <a:spLocks/>
          </p:cNvSpPr>
          <p:nvPr/>
        </p:nvSpPr>
        <p:spPr>
          <a:xfrm>
            <a:off x="7388352" y="4647162"/>
            <a:ext cx="5242560" cy="1605143"/>
          </a:xfrm>
          <a:prstGeom prst="rect">
            <a:avLst/>
          </a:prstGeom>
          <a:noFill/>
          <a:ln>
            <a:noFill/>
          </a:ln>
        </p:spPr>
        <p:txBody>
          <a:bodyPr spcFirstLastPara="1" wrap="square" lIns="0" tIns="0" rIns="0" bIns="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indent="0">
              <a:lnSpc>
                <a:spcPct val="150000"/>
              </a:lnSpc>
              <a:buNone/>
            </a:pPr>
            <a:r>
              <a:rPr lang="en-US" sz="2000" b="1" dirty="0">
                <a:latin typeface="Times New Roman" panose="02020603050405020304" pitchFamily="18" charset="0"/>
                <a:ea typeface="Franklin Gothic"/>
                <a:cs typeface="Times New Roman" panose="02020603050405020304" pitchFamily="18" charset="0"/>
                <a:sym typeface="Franklin Gothic"/>
              </a:rPr>
              <a:t>Presented By </a:t>
            </a:r>
          </a:p>
          <a:p>
            <a:pPr marL="0" indent="0">
              <a:lnSpc>
                <a:spcPct val="150000"/>
              </a:lnSpc>
              <a:buNone/>
            </a:pPr>
            <a:r>
              <a:rPr lang="en-US" sz="1600" u="none" strike="noStrike" baseline="0" dirty="0" err="1">
                <a:latin typeface="Times New Roman" panose="02020603050405020304" pitchFamily="18" charset="0"/>
                <a:cs typeface="Times New Roman" panose="02020603050405020304" pitchFamily="18" charset="0"/>
              </a:rPr>
              <a:t>M.Deepak</a:t>
            </a:r>
            <a:r>
              <a:rPr lang="en-US" sz="1600" u="none" strike="noStrike" baseline="0" dirty="0">
                <a:latin typeface="Times New Roman" panose="02020603050405020304" pitchFamily="18" charset="0"/>
                <a:cs typeface="Times New Roman" panose="02020603050405020304" pitchFamily="18" charset="0"/>
              </a:rPr>
              <a:t>(20911A04K8)</a:t>
            </a:r>
            <a:endParaRPr lang="en-US" sz="1600" u="none" strike="noStrike" dirty="0">
              <a:latin typeface="Times New Roman" panose="02020603050405020304" pitchFamily="18" charset="0"/>
              <a:cs typeface="Times New Roman" panose="02020603050405020304" pitchFamily="18" charset="0"/>
            </a:endParaRPr>
          </a:p>
          <a:p>
            <a:pPr marL="0" indent="0">
              <a:lnSpc>
                <a:spcPct val="150000"/>
              </a:lnSpc>
              <a:buNone/>
            </a:pPr>
            <a:r>
              <a:rPr lang="en-US" sz="1600" dirty="0" err="1">
                <a:latin typeface="Times New Roman" panose="02020603050405020304" pitchFamily="18" charset="0"/>
                <a:cs typeface="Times New Roman" panose="02020603050405020304" pitchFamily="18" charset="0"/>
              </a:rPr>
              <a:t>A.Prashanth</a:t>
            </a:r>
            <a:r>
              <a:rPr lang="en-US" sz="1600" dirty="0">
                <a:latin typeface="Times New Roman" panose="02020603050405020304" pitchFamily="18" charset="0"/>
                <a:cs typeface="Times New Roman" panose="02020603050405020304" pitchFamily="18" charset="0"/>
              </a:rPr>
              <a:t>(20911A04J8)</a:t>
            </a:r>
          </a:p>
          <a:p>
            <a:pPr marL="0" indent="0">
              <a:lnSpc>
                <a:spcPct val="150000"/>
              </a:lnSpc>
              <a:buNone/>
            </a:pPr>
            <a:r>
              <a:rPr lang="en-US" sz="1600" dirty="0" err="1">
                <a:latin typeface="Times New Roman" panose="02020603050405020304" pitchFamily="18" charset="0"/>
                <a:cs typeface="Times New Roman" panose="02020603050405020304" pitchFamily="18" charset="0"/>
              </a:rPr>
              <a:t>K.Jathin</a:t>
            </a:r>
            <a:r>
              <a:rPr lang="en-US" sz="1600" dirty="0">
                <a:latin typeface="Times New Roman" panose="02020603050405020304" pitchFamily="18" charset="0"/>
                <a:cs typeface="Times New Roman" panose="02020603050405020304" pitchFamily="18" charset="0"/>
              </a:rPr>
              <a:t>(20911A04L6)</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90000"/>
              </a:lnSpc>
              <a:spcBef>
                <a:spcPts val="0"/>
              </a:spcBef>
              <a:buClr>
                <a:schemeClr val="lt2"/>
              </a:buClr>
              <a:buSzPts val="1800"/>
              <a:buNone/>
            </a:pPr>
            <a:endParaRPr lang="en-US" sz="1200" dirty="0">
              <a:latin typeface="Times New Roman" panose="02020603050405020304" pitchFamily="18" charset="0"/>
              <a:ea typeface="Franklin Gothic"/>
              <a:cs typeface="Times New Roman" panose="02020603050405020304" pitchFamily="18" charset="0"/>
              <a:sym typeface="Franklin Gothic"/>
            </a:endParaRPr>
          </a:p>
          <a:p>
            <a:pPr marL="0" indent="0">
              <a:lnSpc>
                <a:spcPct val="90000"/>
              </a:lnSpc>
              <a:spcBef>
                <a:spcPts val="0"/>
              </a:spcBef>
              <a:buClr>
                <a:schemeClr val="lt2"/>
              </a:buClr>
              <a:buSzPts val="1800"/>
              <a:buNone/>
            </a:pPr>
            <a:endParaRPr lang="en-US" sz="1200" dirty="0">
              <a:latin typeface="Times New Roman" panose="02020603050405020304" pitchFamily="18" charset="0"/>
              <a:ea typeface="Franklin Gothic"/>
              <a:cs typeface="Times New Roman" panose="02020603050405020304" pitchFamily="18" charset="0"/>
              <a:sym typeface="Franklin Gothic"/>
            </a:endParaRPr>
          </a:p>
          <a:p>
            <a:pPr marL="0" indent="0">
              <a:buNone/>
            </a:pPr>
            <a:r>
              <a:rPr lang="en-US" sz="2000" b="1" dirty="0">
                <a:latin typeface="Times New Roman" panose="02020603050405020304" pitchFamily="18" charset="0"/>
                <a:ea typeface="Franklin Gothic"/>
                <a:cs typeface="Times New Roman" panose="02020603050405020304" pitchFamily="18" charset="0"/>
                <a:sym typeface="Franklin Gothic"/>
              </a:rPr>
              <a:t> </a:t>
            </a:r>
            <a:endParaRPr lang="en-US" sz="2400" b="1" dirty="0">
              <a:latin typeface="Times New Roman" panose="02020603050405020304" pitchFamily="18" charset="0"/>
              <a:cs typeface="Times New Roman" panose="02020603050405020304" pitchFamily="18" charset="0"/>
            </a:endParaRPr>
          </a:p>
          <a:p>
            <a:pPr marL="0" indent="0">
              <a:lnSpc>
                <a:spcPct val="90000"/>
              </a:lnSpc>
              <a:spcBef>
                <a:spcPts val="0"/>
              </a:spcBef>
              <a:buClr>
                <a:schemeClr val="lt2"/>
              </a:buClr>
              <a:buSzPts val="1800"/>
              <a:buFont typeface="Arial" pitchFamily="34" charset="0"/>
              <a:buNone/>
            </a:pPr>
            <a:endParaRPr lang="en-US" dirty="0"/>
          </a:p>
          <a:p>
            <a:pPr marL="0" indent="0">
              <a:lnSpc>
                <a:spcPct val="90000"/>
              </a:lnSpc>
              <a:spcBef>
                <a:spcPts val="1000"/>
              </a:spcBef>
              <a:buClr>
                <a:schemeClr val="lt2"/>
              </a:buClr>
              <a:buSzPts val="1800"/>
              <a:buFont typeface="Arial" pitchFamily="34" charset="0"/>
              <a:buNone/>
            </a:pPr>
            <a:endParaRPr lang="en-US" dirty="0">
              <a:latin typeface="Franklin Gothic"/>
              <a:ea typeface="Franklin Gothic"/>
              <a:cs typeface="Franklin Gothic"/>
              <a:sym typeface="Franklin Gothic"/>
            </a:endParaRPr>
          </a:p>
        </p:txBody>
      </p:sp>
      <p:sp>
        <p:nvSpPr>
          <p:cNvPr id="10" name="TextBox 9">
            <a:extLst>
              <a:ext uri="{FF2B5EF4-FFF2-40B4-BE49-F238E27FC236}">
                <a16:creationId xmlns:a16="http://schemas.microsoft.com/office/drawing/2014/main" id="{FDA95131-668C-F4DD-BB7E-B3E8531F2E9E}"/>
              </a:ext>
            </a:extLst>
          </p:cNvPr>
          <p:cNvSpPr txBox="1"/>
          <p:nvPr/>
        </p:nvSpPr>
        <p:spPr>
          <a:xfrm>
            <a:off x="337593" y="3389930"/>
            <a:ext cx="2700432" cy="1415772"/>
          </a:xfrm>
          <a:prstGeom prst="rect">
            <a:avLst/>
          </a:prstGeom>
          <a:noFill/>
        </p:spPr>
        <p:txBody>
          <a:bodyPr wrap="square">
            <a:spAutoFit/>
          </a:bodyPr>
          <a:lstStyle/>
          <a:p>
            <a:pPr marL="0" indent="0" algn="ctr">
              <a:buNone/>
            </a:pPr>
            <a:endParaRPr lang="en-US" sz="2000" b="1" dirty="0">
              <a:latin typeface="Times New Roman" panose="02020603050405020304" pitchFamily="18" charset="0"/>
              <a:ea typeface="Franklin Gothic"/>
              <a:cs typeface="Times New Roman" panose="02020603050405020304" pitchFamily="18" charset="0"/>
              <a:sym typeface="Franklin Gothic"/>
            </a:endParaRPr>
          </a:p>
          <a:p>
            <a:pPr marL="0" indent="0" algn="ctr">
              <a:buNone/>
            </a:pPr>
            <a:r>
              <a:rPr lang="en-US" sz="2000" b="1" dirty="0">
                <a:latin typeface="Times New Roman" panose="02020603050405020304" pitchFamily="18" charset="0"/>
                <a:ea typeface="Franklin Gothic"/>
                <a:cs typeface="Times New Roman" panose="02020603050405020304" pitchFamily="18" charset="0"/>
                <a:sym typeface="Franklin Gothic"/>
              </a:rPr>
              <a:t>Name of the Guide</a:t>
            </a:r>
            <a:r>
              <a:rPr lang="en-US" sz="2400" b="1" dirty="0">
                <a:latin typeface="Times New Roman" panose="02020603050405020304" pitchFamily="18" charset="0"/>
                <a:ea typeface="Franklin Gothic"/>
                <a:cs typeface="Times New Roman" panose="02020603050405020304" pitchFamily="18" charset="0"/>
                <a:sym typeface="Franklin Gothic"/>
              </a:rPr>
              <a:t>   </a:t>
            </a:r>
          </a:p>
          <a:p>
            <a:pPr marL="0" indent="0" algn="ctr">
              <a:buNone/>
            </a:pPr>
            <a:r>
              <a:rPr lang="en-US" sz="2400" b="1" dirty="0">
                <a:latin typeface="Times New Roman" panose="02020603050405020304" pitchFamily="18" charset="0"/>
                <a:ea typeface="Franklin Gothic"/>
                <a:cs typeface="Times New Roman" panose="02020603050405020304" pitchFamily="18" charset="0"/>
                <a:sym typeface="Franklin Gothic"/>
              </a:rPr>
              <a:t> </a:t>
            </a:r>
            <a:r>
              <a:rPr lang="en-US" dirty="0">
                <a:latin typeface="Times New Roman" panose="02020603050405020304" pitchFamily="18" charset="0"/>
                <a:cs typeface="Times New Roman" panose="02020603050405020304" pitchFamily="18" charset="0"/>
                <a:sym typeface="Franklin Gothic"/>
              </a:rPr>
              <a:t>Mrs. </a:t>
            </a:r>
            <a:r>
              <a:rPr lang="en-US" dirty="0" err="1">
                <a:latin typeface="Times New Roman" panose="02020603050405020304" pitchFamily="18" charset="0"/>
                <a:cs typeface="Times New Roman" panose="02020603050405020304" pitchFamily="18" charset="0"/>
                <a:sym typeface="Franklin Gothic"/>
              </a:rPr>
              <a:t>Mohana</a:t>
            </a:r>
            <a:r>
              <a:rPr lang="en-US" dirty="0">
                <a:latin typeface="Times New Roman" panose="02020603050405020304" pitchFamily="18" charset="0"/>
                <a:cs typeface="Times New Roman" panose="02020603050405020304" pitchFamily="18" charset="0"/>
                <a:sym typeface="Franklin Gothic"/>
              </a:rPr>
              <a:t> </a:t>
            </a:r>
            <a:r>
              <a:rPr lang="en-US" dirty="0" err="1">
                <a:latin typeface="Times New Roman" panose="02020603050405020304" pitchFamily="18" charset="0"/>
                <a:cs typeface="Times New Roman" panose="02020603050405020304" pitchFamily="18" charset="0"/>
                <a:sym typeface="Franklin Gothic"/>
              </a:rPr>
              <a:t>leela</a:t>
            </a:r>
            <a:endParaRPr lang="en-US" dirty="0">
              <a:latin typeface="Times New Roman" panose="02020603050405020304" pitchFamily="18" charset="0"/>
              <a:cs typeface="Times New Roman" panose="02020603050405020304" pitchFamily="18" charset="0"/>
              <a:sym typeface="Franklin Gothic"/>
            </a:endParaRPr>
          </a:p>
          <a:p>
            <a:pPr marL="0" indent="0" algn="ctr">
              <a:buNone/>
            </a:pPr>
            <a:r>
              <a:rPr lang="en-US" sz="1800" dirty="0">
                <a:latin typeface="Times New Roman" panose="02020603050405020304" pitchFamily="18" charset="0"/>
                <a:cs typeface="Times New Roman" panose="02020603050405020304" pitchFamily="18" charset="0"/>
                <a:sym typeface="Franklin Gothic"/>
              </a:rPr>
              <a:t>Assistant professor</a:t>
            </a:r>
            <a:endParaRPr lang="en-US" sz="18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09600" y="1953282"/>
            <a:ext cx="10972800" cy="9111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Analysis</a:t>
            </a:r>
            <a:r>
              <a:rPr kumimoji="0" lang="en-US" sz="3200" b="0" i="0" u="none" strike="noStrike" kern="1200" cap="none" spc="0" normalizeH="0" noProof="0" dirty="0">
                <a:ln>
                  <a:noFill/>
                </a:ln>
                <a:solidFill>
                  <a:schemeClr val="tx1"/>
                </a:solidFill>
                <a:effectLst/>
                <a:uLnTx/>
                <a:uFillTx/>
                <a:latin typeface="+mj-lt"/>
                <a:ea typeface="+mj-ea"/>
                <a:cs typeface="+mj-cs"/>
              </a:rPr>
              <a:t> Of Spatial Patterns and Location based characteristics using machine learning algorithm</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36454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6000" dirty="0">
              <a:latin typeface="Agency FB" pitchFamily="34" charset="0"/>
            </a:endParaRPr>
          </a:p>
          <a:p>
            <a:pPr algn="ctr">
              <a:buNone/>
            </a:pPr>
            <a:r>
              <a:rPr lang="en-US" sz="8800" dirty="0">
                <a:solidFill>
                  <a:srgbClr val="C00000"/>
                </a:solidFill>
                <a:latin typeface="Bell MT" pitchFamily="18" charset="0"/>
              </a:rPr>
              <a:t>Thank you</a:t>
            </a:r>
          </a:p>
        </p:txBody>
      </p:sp>
      <p:sp>
        <p:nvSpPr>
          <p:cNvPr id="4" name="Footer Placeholder 3"/>
          <p:cNvSpPr>
            <a:spLocks noGrp="1"/>
          </p:cNvSpPr>
          <p:nvPr>
            <p:ph type="ftr" sz="quarter" idx="11"/>
          </p:nvPr>
        </p:nvSpPr>
        <p:spPr/>
        <p:txBody>
          <a:bodyPr/>
          <a:lstStyle/>
          <a:p>
            <a:r>
              <a:rPr lang="en-US" dirty="0"/>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2D8EFBA-D61D-3263-8DE6-ED0CF99D7C5B}"/>
              </a:ext>
            </a:extLst>
          </p:cNvPr>
          <p:cNvSpPr>
            <a:spLocks noGrp="1"/>
          </p:cNvSpPr>
          <p:nvPr>
            <p:ph idx="1"/>
          </p:nvPr>
        </p:nvSpPr>
        <p:spPr>
          <a:xfrm>
            <a:off x="609600" y="2299855"/>
            <a:ext cx="10972800" cy="4059381"/>
          </a:xfrm>
        </p:spPr>
        <p:txBody>
          <a:bodyPr>
            <a:noAutofit/>
          </a:bodyPr>
          <a:lstStyle/>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EXISTING METHODOLOGY</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PROPOSED METHODOLOGY( Including Block Diagram)</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RESULTS/OUTCOMES</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REFERNCES</a:t>
            </a:r>
          </a:p>
        </p:txBody>
      </p:sp>
      <p:sp>
        <p:nvSpPr>
          <p:cNvPr id="3" name="Footer Placeholder 2"/>
          <p:cNvSpPr>
            <a:spLocks noGrp="1"/>
          </p:cNvSpPr>
          <p:nvPr>
            <p:ph type="ftr" sz="quarter" idx="11"/>
          </p:nvPr>
        </p:nvSpPr>
        <p:spPr/>
        <p:txBody>
          <a:bodyPr/>
          <a:lstStyle/>
          <a:p>
            <a:r>
              <a:rPr lang="en-US" dirty="0"/>
              <a:t>Project review - 2 - ECE Department</a:t>
            </a:r>
          </a:p>
        </p:txBody>
      </p:sp>
      <p:sp>
        <p:nvSpPr>
          <p:cNvPr id="2" name="Slide Number Placeholder 1"/>
          <p:cNvSpPr>
            <a:spLocks noGrp="1"/>
          </p:cNvSpPr>
          <p:nvPr>
            <p:ph type="sldNum" sz="quarter" idx="12"/>
          </p:nvPr>
        </p:nvSpPr>
        <p:spPr/>
        <p:txBody>
          <a:bodyPr/>
          <a:lstStyle/>
          <a:p>
            <a:fld id="{AC9A6755-22B1-5345-8A1C-6EABA9823412}" type="slidenum">
              <a:rPr lang="en-US" smtClean="0"/>
              <a:pPr/>
              <a:t>2</a:t>
            </a:fld>
            <a:endParaRPr lang="en-US"/>
          </a:p>
        </p:txBody>
      </p:sp>
      <p:sp>
        <p:nvSpPr>
          <p:cNvPr id="7" name="TextBox 6">
            <a:extLst>
              <a:ext uri="{FF2B5EF4-FFF2-40B4-BE49-F238E27FC236}">
                <a16:creationId xmlns:a16="http://schemas.microsoft.com/office/drawing/2014/main" id="{1602C500-DE10-E8DC-03FA-7C098550B91A}"/>
              </a:ext>
            </a:extLst>
          </p:cNvPr>
          <p:cNvSpPr txBox="1"/>
          <p:nvPr/>
        </p:nvSpPr>
        <p:spPr>
          <a:xfrm>
            <a:off x="738910" y="1621641"/>
            <a:ext cx="6784474"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48117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8" y="1219200"/>
            <a:ext cx="10972800" cy="748145"/>
          </a:xfrm>
        </p:spPr>
        <p:txBody>
          <a:bodyPr>
            <a:normAutofit fontScale="90000"/>
          </a:bodyPr>
          <a:lstStyle/>
          <a:p>
            <a:r>
              <a:rPr lang="en-US" dirty="0">
                <a:latin typeface="Times New Roman" panose="02020603050405020304" pitchFamily="18" charset="0"/>
                <a:cs typeface="Times New Roman" panose="02020603050405020304" pitchFamily="18" charset="0"/>
              </a:rPr>
              <a:t>ABSTRACT</a:t>
            </a:r>
            <a:endParaRPr lang="en-US" dirty="0"/>
          </a:p>
        </p:txBody>
      </p:sp>
      <p:sp>
        <p:nvSpPr>
          <p:cNvPr id="4" name="Footer Placeholder 3"/>
          <p:cNvSpPr>
            <a:spLocks noGrp="1"/>
          </p:cNvSpPr>
          <p:nvPr>
            <p:ph type="ftr" sz="quarter" idx="11"/>
          </p:nvPr>
        </p:nvSpPr>
        <p:spPr>
          <a:xfrm>
            <a:off x="8769927" y="6492875"/>
            <a:ext cx="2526146" cy="365125"/>
          </a:xfrm>
        </p:spPr>
        <p:txBody>
          <a:bodyPr/>
          <a:lstStyle/>
          <a:p>
            <a:r>
              <a:rPr lang="en-US" dirty="0"/>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3</a:t>
            </a:fld>
            <a:endParaRPr lang="en-US"/>
          </a:p>
        </p:txBody>
      </p:sp>
      <p:sp>
        <p:nvSpPr>
          <p:cNvPr id="8" name="Content Placeholder 2"/>
          <p:cNvSpPr>
            <a:spLocks noGrp="1"/>
          </p:cNvSpPr>
          <p:nvPr>
            <p:ph idx="1"/>
          </p:nvPr>
        </p:nvSpPr>
        <p:spPr>
          <a:xfrm>
            <a:off x="609600" y="2022764"/>
            <a:ext cx="10972800" cy="4475018"/>
          </a:xfrm>
        </p:spPr>
        <p:txBody>
          <a:bodyPr>
            <a:normAutofit fontScale="85000" lnSpcReduction="10000"/>
          </a:bodyPr>
          <a:lstStyle/>
          <a:p>
            <a:pPr marL="0" indent="0">
              <a:buNone/>
            </a:pPr>
            <a:r>
              <a:rPr lang="en-US" dirty="0"/>
              <a:t>The proliferation of </a:t>
            </a:r>
            <a:r>
              <a:rPr lang="en-US" dirty="0" err="1"/>
              <a:t>geolocational</a:t>
            </a:r>
            <a:r>
              <a:rPr lang="en-US" dirty="0"/>
              <a:t> data has created vast opportunities for extracting valuable insights and understanding human </a:t>
            </a:r>
            <a:r>
              <a:rPr lang="en-US" dirty="0" err="1"/>
              <a:t>behaviour</a:t>
            </a:r>
            <a:r>
              <a:rPr lang="en-US" dirty="0"/>
              <a:t> in relation to location. This project aims to perform an explanatory analysis of </a:t>
            </a:r>
            <a:r>
              <a:rPr lang="en-US" dirty="0" err="1"/>
              <a:t>geolocational</a:t>
            </a:r>
            <a:r>
              <a:rPr lang="en-US" dirty="0"/>
              <a:t> data using the K-means clustering algorithm to uncover hidden spatial patterns, identify distinct groups, and gain a deeper understanding of the underlying structure within the data. </a:t>
            </a:r>
            <a:r>
              <a:rPr lang="en-US" dirty="0">
                <a:solidFill>
                  <a:srgbClr val="202124"/>
                </a:solidFill>
                <a:ea typeface="Calibri" panose="020F0502020204030204" pitchFamily="34" charset="0"/>
                <a:cs typeface="Calibri" panose="020F0502020204030204" pitchFamily="34" charset="0"/>
              </a:rPr>
              <a:t>The study will leverage a diverse range of </a:t>
            </a:r>
            <a:r>
              <a:rPr lang="en-US" dirty="0" err="1">
                <a:solidFill>
                  <a:srgbClr val="202124"/>
                </a:solidFill>
                <a:ea typeface="Calibri" panose="020F0502020204030204" pitchFamily="34" charset="0"/>
                <a:cs typeface="Calibri" panose="020F0502020204030204" pitchFamily="34" charset="0"/>
              </a:rPr>
              <a:t>geolocational</a:t>
            </a:r>
            <a:r>
              <a:rPr lang="en-US" dirty="0">
                <a:solidFill>
                  <a:srgbClr val="202124"/>
                </a:solidFill>
                <a:ea typeface="Calibri" panose="020F0502020204030204" pitchFamily="34" charset="0"/>
                <a:cs typeface="Calibri" panose="020F0502020204030204" pitchFamily="34" charset="0"/>
              </a:rPr>
              <a:t> data sources, including GPS traces, check-ins, and </a:t>
            </a:r>
            <a:r>
              <a:rPr lang="en-US" dirty="0" err="1">
                <a:solidFill>
                  <a:srgbClr val="202124"/>
                </a:solidFill>
                <a:ea typeface="Calibri" panose="020F0502020204030204" pitchFamily="34" charset="0"/>
                <a:cs typeface="Calibri" panose="020F0502020204030204" pitchFamily="34" charset="0"/>
              </a:rPr>
              <a:t>geotagged</a:t>
            </a:r>
            <a:r>
              <a:rPr lang="en-US" dirty="0">
                <a:solidFill>
                  <a:srgbClr val="202124"/>
                </a:solidFill>
                <a:ea typeface="Calibri" panose="020F0502020204030204" pitchFamily="34" charset="0"/>
                <a:cs typeface="Calibri" panose="020F0502020204030204" pitchFamily="34" charset="0"/>
              </a:rPr>
              <a:t> social media posts, along with relevant contextual information. The K-means clustering algorithm will be applied to partition the data into distinct clusters based on spatial proximity, enabling the identification of groups with similar location-based characteristics.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1133620"/>
            <a:ext cx="10972800" cy="709034"/>
          </a:xfrm>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2618" y="1939636"/>
            <a:ext cx="10972800" cy="4641273"/>
          </a:xfrm>
        </p:spPr>
        <p:txBody>
          <a:bodyPr>
            <a:normAutofit fontScale="85000" lnSpcReduction="10000"/>
          </a:bodyPr>
          <a:lstStyle/>
          <a:p>
            <a:r>
              <a:rPr lang="en-US" dirty="0"/>
              <a:t>This data science project explores a data engineer's daily life, covering data preparation, visualization, machine learning, and result presentation. It focuses on the importance of food preferences and location for someone new to an area, aiming to find nearby food outlets aligning with their tastes. The project aids convenience, customer satisfaction, and sales. Real-life datasets are collected, preprocessed, and visualized to understand outlet distributions and preferences. Machine learning algorithms recommend nearby outlets based on personal tastes. Results are presented in a user-friendly format, applicable to restaurant managers and hotel owners for strategic location decisions. This beginner-friendly project demonstrates data-driven decision-making's relevance in lifestyle optimization.</a:t>
            </a:r>
            <a:endParaRPr lang="te-IN" dirty="0"/>
          </a:p>
        </p:txBody>
      </p:sp>
      <p:sp>
        <p:nvSpPr>
          <p:cNvPr id="4" name="Footer Placeholder 3"/>
          <p:cNvSpPr>
            <a:spLocks noGrp="1"/>
          </p:cNvSpPr>
          <p:nvPr>
            <p:ph type="ftr" sz="quarter" idx="11"/>
          </p:nvPr>
        </p:nvSpPr>
        <p:spPr>
          <a:xfrm>
            <a:off x="7892471" y="6492875"/>
            <a:ext cx="3860800" cy="365125"/>
          </a:xfrm>
        </p:spPr>
        <p:txBody>
          <a:bodyPr/>
          <a:lstStyle/>
          <a:p>
            <a:r>
              <a:rPr lang="en-US" dirty="0"/>
              <a:t>Project review -2 - ECE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30601"/>
            <a:ext cx="10972800" cy="598199"/>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METHODOLOGY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09600" y="1856509"/>
            <a:ext cx="10972800" cy="3866374"/>
          </a:xfrm>
        </p:spPr>
        <p:txBody>
          <a:bodyPr>
            <a:noAutofit/>
          </a:bodyPr>
          <a:lstStyle/>
          <a:p>
            <a:pPr marL="635508" lvl="1" indent="-342900">
              <a:buFont typeface="Arial" panose="020B0604020202020204" pitchFamily="34" charset="0"/>
              <a:buChar char="•"/>
            </a:pPr>
            <a:r>
              <a:rPr lang="en-US" sz="2700" dirty="0"/>
              <a:t>The existing </a:t>
            </a:r>
            <a:r>
              <a:rPr lang="en-US" sz="2700" dirty="0" err="1"/>
              <a:t>geolocational</a:t>
            </a:r>
            <a:r>
              <a:rPr lang="en-US" sz="2700" dirty="0"/>
              <a:t> data exploration system involves data collection from GPS, smartphones, and social media.</a:t>
            </a:r>
          </a:p>
          <a:p>
            <a:pPr marL="635508" lvl="1" indent="-342900">
              <a:buFont typeface="Arial" panose="020B0604020202020204" pitchFamily="34" charset="0"/>
              <a:buChar char="•"/>
            </a:pPr>
            <a:r>
              <a:rPr lang="en-US" sz="2700" dirty="0"/>
              <a:t>Preprocessing handles errors and missing values, while geospatial visualization reveals patterns on interactive maps.</a:t>
            </a:r>
          </a:p>
          <a:p>
            <a:pPr marL="635508" lvl="1" indent="-342900">
              <a:buFont typeface="Arial" panose="020B0604020202020204" pitchFamily="34" charset="0"/>
              <a:buChar char="•"/>
            </a:pPr>
            <a:r>
              <a:rPr lang="en-US" sz="2700" dirty="0"/>
              <a:t>Spatial analysis uncovers relationships, and GIS tools aid management and analysis. Location-Based Services offer real-time navigation and personalized recommendations.</a:t>
            </a:r>
          </a:p>
          <a:p>
            <a:pPr marL="635508" lvl="1" indent="-342900">
              <a:buFont typeface="Arial" panose="020B0604020202020204" pitchFamily="34" charset="0"/>
              <a:buChar char="•"/>
            </a:pPr>
            <a:r>
              <a:rPr lang="en-US" sz="2700" dirty="0"/>
              <a:t>This system empowers urban planning, transportation, marketing, and disaster management, supporting data-driven decisions. </a:t>
            </a:r>
          </a:p>
        </p:txBody>
      </p:sp>
      <p:sp>
        <p:nvSpPr>
          <p:cNvPr id="4" name="Footer Placeholder 3"/>
          <p:cNvSpPr>
            <a:spLocks noGrp="1"/>
          </p:cNvSpPr>
          <p:nvPr>
            <p:ph type="ftr" sz="quarter" idx="11"/>
          </p:nvPr>
        </p:nvSpPr>
        <p:spPr/>
        <p:txBody>
          <a:bodyPr/>
          <a:lstStyle/>
          <a:p>
            <a:r>
              <a:rPr lang="en-US" dirty="0"/>
              <a:t>Project review -2-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1244456"/>
            <a:ext cx="10972800" cy="653617"/>
          </a:xfrm>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PROPOSED METHODOLOGY( Block Diagram)</a:t>
            </a:r>
            <a:br>
              <a:rPr lang="en-US" dirty="0">
                <a:latin typeface="Times New Roman" panose="02020603050405020304" pitchFamily="18" charset="0"/>
                <a:cs typeface="Times New Roman" panose="02020603050405020304" pitchFamily="18" charset="0"/>
              </a:rPr>
            </a:br>
            <a:endParaRPr lang="en-US" dirty="0"/>
          </a:p>
        </p:txBody>
      </p:sp>
      <p:pic>
        <p:nvPicPr>
          <p:cNvPr id="6" name="Content Placeholder 5"/>
          <p:cNvPicPr>
            <a:picLocks noGrp="1" noChangeAspect="1"/>
          </p:cNvPicPr>
          <p:nvPr>
            <p:ph idx="1"/>
          </p:nvPr>
        </p:nvPicPr>
        <p:blipFill>
          <a:blip r:embed="rId2"/>
          <a:stretch>
            <a:fillRect/>
          </a:stretch>
        </p:blipFill>
        <p:spPr>
          <a:xfrm>
            <a:off x="929639" y="3361579"/>
            <a:ext cx="10278747" cy="1835055"/>
          </a:xfrm>
          <a:prstGeom prst="rect">
            <a:avLst/>
          </a:prstGeom>
        </p:spPr>
      </p:pic>
      <p:sp>
        <p:nvSpPr>
          <p:cNvPr id="4" name="Footer Placeholder 3"/>
          <p:cNvSpPr>
            <a:spLocks noGrp="1"/>
          </p:cNvSpPr>
          <p:nvPr>
            <p:ph type="ftr" sz="quarter" idx="11"/>
          </p:nvPr>
        </p:nvSpPr>
        <p:spPr>
          <a:xfrm>
            <a:off x="6340764" y="6492875"/>
            <a:ext cx="3860800" cy="365125"/>
          </a:xfrm>
        </p:spPr>
        <p:txBody>
          <a:bodyPr/>
          <a:lstStyle/>
          <a:p>
            <a:r>
              <a:rPr lang="en-US" dirty="0"/>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1161329"/>
            <a:ext cx="10972800" cy="473507"/>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RESULTS/OUTCOMES</a:t>
            </a:r>
            <a:br>
              <a:rPr lang="en-US" dirty="0">
                <a:latin typeface="Times New Roman" panose="02020603050405020304" pitchFamily="18" charset="0"/>
                <a:cs typeface="Times New Roman" panose="02020603050405020304" pitchFamily="18" charset="0"/>
              </a:rPr>
            </a:br>
            <a:endParaRPr lang="en-US" dirty="0"/>
          </a:p>
        </p:txBody>
      </p:sp>
      <p:pic>
        <p:nvPicPr>
          <p:cNvPr id="6" name="Content Placeholder 5"/>
          <p:cNvPicPr>
            <a:picLocks noGrp="1" noChangeAspect="1"/>
          </p:cNvPicPr>
          <p:nvPr>
            <p:ph idx="1"/>
          </p:nvPr>
        </p:nvPicPr>
        <p:blipFill>
          <a:blip r:embed="rId2"/>
          <a:stretch>
            <a:fillRect/>
          </a:stretch>
        </p:blipFill>
        <p:spPr>
          <a:xfrm>
            <a:off x="789323" y="2422474"/>
            <a:ext cx="6701368" cy="4070401"/>
          </a:xfrm>
          <a:prstGeom prst="rect">
            <a:avLst/>
          </a:prstGeom>
        </p:spPr>
      </p:pic>
      <p:sp>
        <p:nvSpPr>
          <p:cNvPr id="4" name="Footer Placeholder 3"/>
          <p:cNvSpPr>
            <a:spLocks noGrp="1"/>
          </p:cNvSpPr>
          <p:nvPr>
            <p:ph type="ftr" sz="quarter" idx="11"/>
          </p:nvPr>
        </p:nvSpPr>
        <p:spPr>
          <a:xfrm>
            <a:off x="7490691" y="6492875"/>
            <a:ext cx="3860800" cy="365125"/>
          </a:xfrm>
        </p:spPr>
        <p:txBody>
          <a:bodyPr/>
          <a:lstStyle/>
          <a:p>
            <a:r>
              <a:rPr lang="en-US" dirty="0"/>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7</a:t>
            </a:fld>
            <a:endParaRPr lang="en-US"/>
          </a:p>
        </p:txBody>
      </p:sp>
      <p:sp>
        <p:nvSpPr>
          <p:cNvPr id="8" name="TextBox 7"/>
          <p:cNvSpPr txBox="1"/>
          <p:nvPr/>
        </p:nvSpPr>
        <p:spPr>
          <a:xfrm>
            <a:off x="7882758" y="3902552"/>
            <a:ext cx="3894083" cy="1802685"/>
          </a:xfrm>
          <a:prstGeom prst="rect">
            <a:avLst/>
          </a:prstGeom>
          <a:noFill/>
        </p:spPr>
        <p:txBody>
          <a:bodyPr wrap="square" rtlCol="0">
            <a:spAutoFit/>
          </a:bodyPr>
          <a:lstStyle/>
          <a:p>
            <a:pPr marL="285750" indent="-285750">
              <a:buFont typeface="Arial" panose="020B0604020202020204" pitchFamily="34" charset="0"/>
              <a:buChar char="•"/>
            </a:pPr>
            <a:r>
              <a:rPr lang="en-US" dirty="0"/>
              <a:t>Cluster 0(Green) has maximum department stores, cafes and gyms</a:t>
            </a:r>
          </a:p>
          <a:p>
            <a:pPr marL="285750" indent="-285750">
              <a:buFont typeface="Arial" panose="020B0604020202020204" pitchFamily="34" charset="0"/>
              <a:buChar char="•"/>
            </a:pPr>
            <a:r>
              <a:rPr lang="en-US" dirty="0"/>
              <a:t>Cluster 1(Yellow): has minimum stores, cafes and gyms</a:t>
            </a:r>
          </a:p>
          <a:p>
            <a:pPr marL="285750" indent="-285750">
              <a:buFont typeface="Arial" panose="020B0604020202020204" pitchFamily="34" charset="0"/>
              <a:buChar char="•"/>
            </a:pPr>
            <a:r>
              <a:rPr lang="en-US" dirty="0"/>
              <a:t>Cluster 2(Red): has more gyms but less cafes and stores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75183"/>
            <a:ext cx="10972800" cy="487362"/>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p>
        </p:txBody>
      </p:sp>
      <p:sp>
        <p:nvSpPr>
          <p:cNvPr id="4" name="Footer Placeholder 3"/>
          <p:cNvSpPr>
            <a:spLocks noGrp="1"/>
          </p:cNvSpPr>
          <p:nvPr>
            <p:ph type="ftr" sz="quarter" idx="11"/>
          </p:nvPr>
        </p:nvSpPr>
        <p:spPr>
          <a:xfrm>
            <a:off x="7546109" y="6492875"/>
            <a:ext cx="3860800" cy="365125"/>
          </a:xfrm>
        </p:spPr>
        <p:txBody>
          <a:bodyPr/>
          <a:lstStyle/>
          <a:p>
            <a:r>
              <a:rPr lang="en-US" dirty="0"/>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8</a:t>
            </a:fld>
            <a:endParaRPr lang="en-US"/>
          </a:p>
        </p:txBody>
      </p:sp>
      <p:sp>
        <p:nvSpPr>
          <p:cNvPr id="12" name="Content Placeholder 11"/>
          <p:cNvSpPr>
            <a:spLocks noGrp="1"/>
          </p:cNvSpPr>
          <p:nvPr>
            <p:ph idx="1"/>
          </p:nvPr>
        </p:nvSpPr>
        <p:spPr>
          <a:xfrm>
            <a:off x="609600" y="2183530"/>
            <a:ext cx="11277600" cy="3416320"/>
          </a:xfrm>
          <a:prstGeom prst="rect">
            <a:avLst/>
          </a:prstGeom>
        </p:spPr>
        <p:txBody>
          <a:bodyPr wrap="square">
            <a:spAutoFit/>
          </a:bodyPr>
          <a:lstStyle/>
          <a:p>
            <a:pPr marL="0" indent="0">
              <a:buNone/>
            </a:pPr>
            <a:r>
              <a:rPr lang="en-US" sz="2700" dirty="0"/>
              <a:t>K-Means clustering technique has been used to cluster the data which is taken as a geo-locational data from the Here Geocoding and Search API based on the uses location. We have built a simplistic website that accepts the user location and then outputs a map that has been filled with geographic data clusters. It is user friendly, making it simple to use. This website aids in resolving a problem that affects migrants frequently. With this service, we may find housing options fast that fit our preferences and are useful for migrants. We also included the nearby locations to our website options for restaurants, banks and schools</a:t>
            </a:r>
            <a:endParaRPr lang="en-IN"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1122218"/>
            <a:ext cx="10972800" cy="401782"/>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REFERNCES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09600" y="2273579"/>
            <a:ext cx="10972800" cy="4946071"/>
          </a:xfrm>
        </p:spPr>
        <p:txBody>
          <a:bodyPr/>
          <a:lstStyle/>
          <a:p>
            <a:pPr marL="0" indent="0">
              <a:buNone/>
            </a:pPr>
            <a:r>
              <a:rPr lang="en-IN" sz="2000" dirty="0"/>
              <a:t>[1] M. </a:t>
            </a:r>
            <a:r>
              <a:rPr lang="en-IN" sz="2000" dirty="0" err="1"/>
              <a:t>Sumithra</a:t>
            </a:r>
            <a:r>
              <a:rPr lang="en-IN" sz="2000" dirty="0"/>
              <a:t>, </a:t>
            </a:r>
            <a:r>
              <a:rPr lang="en-IN" sz="2000" dirty="0" err="1"/>
              <a:t>Sai</a:t>
            </a:r>
            <a:r>
              <a:rPr lang="en-IN" sz="2000" dirty="0"/>
              <a:t> </a:t>
            </a:r>
            <a:r>
              <a:rPr lang="en-IN" sz="2000" dirty="0" err="1"/>
              <a:t>Pavithra</a:t>
            </a:r>
            <a:r>
              <a:rPr lang="en-IN" sz="2000" dirty="0"/>
              <a:t>, </a:t>
            </a:r>
            <a:r>
              <a:rPr lang="en-IN" sz="2000" dirty="0" err="1"/>
              <a:t>Sowmya</a:t>
            </a:r>
            <a:r>
              <a:rPr lang="en-IN" sz="2000" dirty="0"/>
              <a:t>, </a:t>
            </a:r>
            <a:r>
              <a:rPr lang="en-IN" sz="2000" dirty="0" err="1"/>
              <a:t>Swetha</a:t>
            </a:r>
            <a:r>
              <a:rPr lang="en-IN" sz="2000" dirty="0"/>
              <a:t>, </a:t>
            </a:r>
            <a:r>
              <a:rPr lang="en-IN" sz="2000" dirty="0" err="1"/>
              <a:t>Srinithi</a:t>
            </a:r>
            <a:r>
              <a:rPr lang="en-IN" sz="2000" dirty="0"/>
              <a:t>. Exploratory Analysis of Geo-Locational Data - Accommodation Recommendation. International Research Journal of Engineering and Technology (IRJET) Volume: 09 Issue: 07 | July 2022. </a:t>
            </a:r>
          </a:p>
          <a:p>
            <a:pPr marL="0" indent="0">
              <a:buNone/>
            </a:pPr>
            <a:r>
              <a:rPr lang="en-IN" sz="2000" dirty="0"/>
              <a:t>[2] </a:t>
            </a:r>
            <a:r>
              <a:rPr lang="en-IN" sz="2000" dirty="0" err="1"/>
              <a:t>Gaurang</a:t>
            </a:r>
            <a:r>
              <a:rPr lang="en-IN" sz="2000" dirty="0"/>
              <a:t> </a:t>
            </a:r>
            <a:r>
              <a:rPr lang="en-IN" sz="2000" dirty="0" err="1"/>
              <a:t>Ajmera</a:t>
            </a:r>
            <a:r>
              <a:rPr lang="en-IN" sz="2000" dirty="0"/>
              <a:t>, </a:t>
            </a:r>
            <a:r>
              <a:rPr lang="en-IN" sz="2000" dirty="0" err="1"/>
              <a:t>Alok</a:t>
            </a:r>
            <a:r>
              <a:rPr lang="en-IN" sz="2000" dirty="0"/>
              <a:t> Singh 2018. Hierarchical Data Analysis on Geo-locational Data using Machine Learning. </a:t>
            </a:r>
          </a:p>
          <a:p>
            <a:pPr marL="0" indent="0">
              <a:buNone/>
            </a:pPr>
            <a:r>
              <a:rPr lang="en-IN" sz="2000" dirty="0"/>
              <a:t>[3] S. G. K. </a:t>
            </a:r>
            <a:r>
              <a:rPr lang="en-IN" sz="2000" dirty="0" err="1"/>
              <a:t>Patro</a:t>
            </a:r>
            <a:r>
              <a:rPr lang="en-IN" sz="2000" dirty="0"/>
              <a:t> et al., "A Hybrid Action-Related K-Nearest </a:t>
            </a:r>
            <a:r>
              <a:rPr lang="en-IN" sz="2000" dirty="0" err="1"/>
              <a:t>Neighbor</a:t>
            </a:r>
            <a:r>
              <a:rPr lang="en-IN" sz="2000" dirty="0"/>
              <a:t> (HAR-KNN) Approach for Recommendation Systems," in IEEE Access, vol. 8, pp. 90978-90991, 2020, DOI: 10.1109/ACCESS.2020.2994056. </a:t>
            </a:r>
          </a:p>
          <a:p>
            <a:pPr marL="0" indent="0">
              <a:buNone/>
            </a:pPr>
            <a:r>
              <a:rPr lang="en-IN" sz="2000" dirty="0"/>
              <a:t>[4] Al-</a:t>
            </a:r>
            <a:r>
              <a:rPr lang="en-IN" sz="2000" dirty="0" err="1"/>
              <a:t>Dabooni</a:t>
            </a:r>
            <a:r>
              <a:rPr lang="en-IN" sz="2000" dirty="0"/>
              <a:t>, S. and </a:t>
            </a:r>
            <a:r>
              <a:rPr lang="en-IN" sz="2000" dirty="0" err="1"/>
              <a:t>Wunsch</a:t>
            </a:r>
            <a:r>
              <a:rPr lang="en-IN" sz="2000" dirty="0"/>
              <a:t>, D., 2018. Model order reduction based on agglomerative hierarchical clustering. IEEE transactions on neural networks and learning systems, 30(6), pp.1881-1895.</a:t>
            </a:r>
          </a:p>
          <a:p>
            <a:pPr marL="0" indent="0">
              <a:buNone/>
            </a:pPr>
            <a:r>
              <a:rPr lang="en-IN" sz="2000" dirty="0"/>
              <a:t> [5] Roger D </a:t>
            </a:r>
            <a:r>
              <a:rPr lang="en-IN" sz="2000" dirty="0" err="1"/>
              <a:t>Peng</a:t>
            </a:r>
            <a:r>
              <a:rPr lang="en-IN" sz="2000" dirty="0"/>
              <a:t>. Exploratory Data Analysis with R, A book published by Lulu.com in 2016 April 20. </a:t>
            </a:r>
          </a:p>
        </p:txBody>
      </p:sp>
      <p:sp>
        <p:nvSpPr>
          <p:cNvPr id="4" name="Footer Placeholder 3"/>
          <p:cNvSpPr>
            <a:spLocks noGrp="1"/>
          </p:cNvSpPr>
          <p:nvPr>
            <p:ph type="ftr" sz="quarter" idx="11"/>
          </p:nvPr>
        </p:nvSpPr>
        <p:spPr>
          <a:xfrm>
            <a:off x="7061200" y="6492875"/>
            <a:ext cx="3860800" cy="365125"/>
          </a:xfrm>
        </p:spPr>
        <p:txBody>
          <a:bodyPr/>
          <a:lstStyle/>
          <a:p>
            <a:r>
              <a:rPr lang="en-US" dirty="0"/>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12971</TotalTime>
  <Words>753</Words>
  <Application>Microsoft Office PowerPoint</Application>
  <PresentationFormat>Widescreen</PresentationFormat>
  <Paragraphs>67</Paragraphs>
  <Slides>10</Slides>
  <Notes>1</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1_Custom Design</vt:lpstr>
      <vt:lpstr>Custom Design</vt:lpstr>
      <vt:lpstr>V</vt:lpstr>
      <vt:lpstr>PowerPoint Presentation</vt:lpstr>
      <vt:lpstr>ABSTRACT</vt:lpstr>
      <vt:lpstr>  INTRODUCTION  </vt:lpstr>
      <vt:lpstr> EXISTING METHODOLOGY </vt:lpstr>
      <vt:lpstr> PROPOSED METHODOLOGY( Block Diagram) </vt:lpstr>
      <vt:lpstr> RESULTS/OUTCOMES </vt:lpstr>
      <vt:lpstr> CONCLUSION </vt:lpstr>
      <vt:lpstr> REFERNCES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dc:title>
  <dc:creator>RAHULCH</dc:creator>
  <cp:lastModifiedBy>deepak malviya</cp:lastModifiedBy>
  <cp:revision>1067</cp:revision>
  <dcterms:created xsi:type="dcterms:W3CDTF">2021-12-13T06:27:59Z</dcterms:created>
  <dcterms:modified xsi:type="dcterms:W3CDTF">2024-02-16T05:37:33Z</dcterms:modified>
</cp:coreProperties>
</file>