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44" y="4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02C7-7C15-46F7-8413-89F643D7A83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E0E3-B174-4016-8B92-BF58242E495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E0E3-B174-4016-8B92-BF58242E495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21E1-76BF-4BF8-9EA3-EB799C2EDD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C587-E34F-44FD-B5C1-1F81133375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84781" y="686862"/>
            <a:ext cx="5278194" cy="5475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Lending Club Case Study</a:t>
            </a:r>
            <a:r>
              <a:rPr lang="en-US" sz="3200" dirty="0"/>
              <a:t> </a:t>
            </a: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Group Members: </a:t>
            </a:r>
            <a:endParaRPr lang="en-US" sz="28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Deepak Rawat</a:t>
            </a:r>
            <a:endParaRPr lang="en-US" sz="2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Ganesh Mudkhede</a:t>
            </a:r>
            <a:endParaRPr lang="en-US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2297" y="502021"/>
            <a:ext cx="3719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Annual Income Categories</a:t>
            </a:r>
            <a:endParaRPr lang="en-US" sz="3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370" y="2418715"/>
            <a:ext cx="3770630" cy="3522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loan given to Income range more than $80000 has less chances of being charged off.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Income range below 20000 has high chances of being charged off.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Notice that with increase in annual income charged off proportion got decreased.</a:t>
            </a:r>
            <a:endParaRPr lang="en-US" sz="17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343" y="1524000"/>
            <a:ext cx="4454755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2297" y="502021"/>
            <a:ext cx="3719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Interest Rate Category</a:t>
            </a:r>
            <a:endParaRPr lang="en-US" sz="3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higher interest rate chances of being charged off increases</a:t>
            </a:r>
            <a:endParaRPr lang="en-US" sz="17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2899" y="1430431"/>
            <a:ext cx="4422200" cy="352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2297" y="502021"/>
            <a:ext cx="3719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Debt to Income Categories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increase in debt-to-income ratio chances of being charged off increases</a:t>
            </a:r>
            <a:endParaRPr lang="en-US" sz="17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7436" y="1524000"/>
            <a:ext cx="440766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-50580"/>
            <a:ext cx="7148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Issue year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Loans issued in 2007 and 2008 had comparatively high charged off percentage.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This may be due to financial crisis happened during that period.</a:t>
            </a:r>
            <a:endParaRPr lang="en-US" sz="17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6113" y="1911282"/>
            <a:ext cx="4298986" cy="31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457"/>
            <a:ext cx="9144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Loan Status vs State</a:t>
            </a:r>
            <a:endParaRPr lang="en-US" sz="21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670" y="295492"/>
            <a:ext cx="7326530" cy="40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9088" y="4824249"/>
            <a:ext cx="5004852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Observations:</a:t>
            </a:r>
            <a:endParaRPr lang="en-US" sz="14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State of Nebraska (NE) had high charged off percentage.</a:t>
            </a:r>
            <a:endParaRPr lang="en-US" sz="11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This is due to state of Nebraska had a smaller number of loan and out of those 5 numbers 3 got </a:t>
            </a:r>
            <a:r>
              <a:rPr lang="en-US" sz="1100" b="1" dirty="0" err="1">
                <a:solidFill>
                  <a:schemeClr val="bg1"/>
                </a:solidFill>
              </a:rPr>
              <a:t>chargedoff</a:t>
            </a:r>
            <a:r>
              <a:rPr lang="en-US" sz="1100" b="1" dirty="0">
                <a:solidFill>
                  <a:schemeClr val="bg1"/>
                </a:solidFill>
              </a:rPr>
              <a:t>.</a:t>
            </a:r>
            <a:endParaRPr lang="en-US" sz="11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We can not judge state of Nebraska with this analysis</a:t>
            </a:r>
            <a:endParaRPr lang="en-US" sz="11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However NV,AK, SD and FL states showed compartively high number of charged offs than others.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457"/>
            <a:ext cx="9144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Loan Status vs Verification Status</a:t>
            </a:r>
            <a:endParaRPr lang="en-US" sz="21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9088" y="4824249"/>
            <a:ext cx="5004852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This analysis shows that verified loans have more chances to get charged off which is not convincing.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16710" y="183515"/>
            <a:ext cx="5232400" cy="4128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127" y="838201"/>
            <a:ext cx="7605903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Public Bankruptcies Record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902" y="3429000"/>
            <a:ext cx="3719703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Those who had Public Bankruptcies Record, attracts higher chances of making charged off loans. </a:t>
            </a:r>
            <a:endParaRPr lang="en-US" sz="17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7507" y="1739829"/>
            <a:ext cx="4347592" cy="33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761865"/>
            <a:ext cx="8369096" cy="599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Derogatory Public Record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610" y="2684095"/>
            <a:ext cx="3332365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Those who had 1 or 2 </a:t>
            </a:r>
            <a:r>
              <a:rPr lang="en-US" sz="1600" b="1" dirty="0" err="1"/>
              <a:t>Deogatory public records</a:t>
            </a:r>
            <a:r>
              <a:rPr lang="en-US" sz="1600" b="1" dirty="0"/>
              <a:t> have higher chances of getting charged off than those who don’t have any Derogatory Public Record.</a:t>
            </a:r>
            <a:endParaRPr lang="en-US" sz="16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362" y="1553726"/>
            <a:ext cx="4830318" cy="36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5059" y="586822"/>
            <a:ext cx="267018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Employer Title</a:t>
            </a:r>
            <a:endParaRPr lang="en-US" sz="2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Borrower Working in Accenture showed less chances for default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Borrower Working in Walmart, US Postal Services, Retired etc. showed comparatively high chances for default</a:t>
            </a:r>
            <a:endParaRPr lang="en-US" sz="16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59" y="2454439"/>
            <a:ext cx="7368341" cy="43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155" y="320040"/>
            <a:ext cx="8319404" cy="43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936" y="5010912"/>
            <a:ext cx="2167128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Purpose of loan vs Funded Amount</a:t>
            </a:r>
            <a:endParaRPr lang="en-US" sz="23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84982" y="5010912"/>
            <a:ext cx="523265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Loan taken for small business purpose, Debt consolidation and Credit card are somewhat evenly distributed as compared to loan taken for other purposes.</a:t>
            </a:r>
            <a:endParaRPr lang="en-US" sz="15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Car and vacation loans are mostly lower amount of loan.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762001"/>
            <a:ext cx="8821381" cy="49437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13" y="320040"/>
            <a:ext cx="8161687" cy="43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936" y="5010912"/>
            <a:ext cx="2167128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Purpose of loan vs Interest Rate</a:t>
            </a:r>
            <a:endParaRPr lang="en-US" sz="23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84982" y="5010912"/>
            <a:ext cx="523265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It is clear that average interest rate is highest for small business purpose.</a:t>
            </a:r>
            <a:endParaRPr lang="en-US" sz="15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Debt consolidation is 2nd where borrowers had to pay more interest rate.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>
            <a:grpSpLocks noGrp="1" noRot="1" noChangeAspect="1" noMove="1" noResize="1" noUngrp="1"/>
          </p:cNvGrpSpPr>
          <p:nvPr/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Rectangle 1"/>
          <p:cNvSpPr/>
          <p:nvPr/>
        </p:nvSpPr>
        <p:spPr>
          <a:xfrm>
            <a:off x="666473" y="4760132"/>
            <a:ext cx="2960565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Grade vs Interest Rate</a:t>
            </a:r>
            <a:endParaRPr lang="en-US" sz="3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4" name="Freeform: Shape 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149" y="382224"/>
            <a:ext cx="6574477" cy="36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38835" y="4767660"/>
            <a:ext cx="4711405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The better the borrower's credit </a:t>
            </a:r>
            <a:r>
              <a:rPr lang="en-US" sz="1600" b="1" dirty="0" err="1"/>
              <a:t>grade, the</a:t>
            </a:r>
            <a:r>
              <a:rPr lang="en-US" sz="1600" b="1" dirty="0"/>
              <a:t> lower the interest rate offered to that borrower.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It is clear that </a:t>
            </a:r>
            <a:r>
              <a:rPr lang="en-US" sz="1600" b="1" dirty="0" err="1"/>
              <a:t>intrest</a:t>
            </a:r>
            <a:r>
              <a:rPr lang="en-US" sz="1600" b="1" dirty="0"/>
              <a:t> rate is increasing with grades moving from A to F.</a:t>
            </a:r>
            <a:endParaRPr lang="en-US" sz="16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114" y="320040"/>
            <a:ext cx="7175485" cy="43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936" y="5010912"/>
            <a:ext cx="2167128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Funded Amount vs Interest Rate</a:t>
            </a:r>
            <a:endParaRPr lang="en-US" sz="23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84982" y="5010912"/>
            <a:ext cx="523265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It is clear that </a:t>
            </a:r>
            <a:r>
              <a:rPr lang="en-US" sz="1500" b="1" dirty="0" err="1">
                <a:solidFill>
                  <a:schemeClr val="bg1"/>
                </a:solidFill>
              </a:rPr>
              <a:t>intrest</a:t>
            </a:r>
            <a:r>
              <a:rPr lang="en-US" sz="1500" b="1" dirty="0">
                <a:solidFill>
                  <a:schemeClr val="bg1"/>
                </a:solidFill>
              </a:rPr>
              <a:t> rate is increasing with increase in funded amount.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26" y="320040"/>
            <a:ext cx="7487462" cy="43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936" y="5010912"/>
            <a:ext cx="2167128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Debt to Income vs Interest Rate</a:t>
            </a:r>
            <a:endParaRPr lang="en-US" sz="23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84982" y="5010912"/>
            <a:ext cx="523265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If your DTI is low enough you may get a lower interest rate.</a:t>
            </a:r>
            <a:endParaRPr lang="en-US" sz="15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There is slight increase in interest rate with increase in DTI.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2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7" r="-1" b="-1"/>
          <a:stretch>
            <a:fillRect/>
          </a:stretch>
        </p:blipFill>
        <p:spPr bwMode="auto">
          <a:xfrm>
            <a:off x="240030" y="320040"/>
            <a:ext cx="8661654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936" y="5009083"/>
            <a:ext cx="2167128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Loan Issue Year vs Interest Rate</a:t>
            </a:r>
            <a:endParaRPr lang="en-US" sz="23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534" name="Straight Connector 7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84982" y="5009083"/>
            <a:ext cx="523265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Lending club had given loan at most varying interest rates to borrower in year 2011.</a:t>
            </a:r>
            <a:endParaRPr lang="en-US" sz="15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From 2008 to 2011 Lending club had been consistently increasing range of interest rates offered to borrowers.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82394" y="489507"/>
            <a:ext cx="2509206" cy="1034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dirty="0">
                <a:latin typeface="+mj-lt"/>
                <a:ea typeface="+mj-ea"/>
                <a:cs typeface="+mj-cs"/>
              </a:rPr>
              <a:t>Multivariate Analysis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" b="3"/>
          <a:stretch>
            <a:fillRect/>
          </a:stretch>
        </p:blipFill>
        <p:spPr bwMode="auto">
          <a:xfrm>
            <a:off x="20" y="431"/>
            <a:ext cx="6086455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82394" y="2418408"/>
            <a:ext cx="2207110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Loan amount, investor amount, funding amount are strongly correlated.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Annual income with DTI (Debt-to-income ratio) is negatively correlated.</a:t>
            </a:r>
            <a:endParaRPr lang="en-US" sz="1700" b="1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b="1" dirty="0"/>
              <a:t>With increase in annual income dti will certainly reduce.</a:t>
            </a:r>
            <a:endParaRPr lang="en-US" sz="1700" b="1" dirty="0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517" y="1902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037891"/>
            <a:ext cx="8678486" cy="4782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0" name="Group 73"/>
          <p:cNvGrpSpPr>
            <a:grpSpLocks noGrp="1" noRot="1" noChangeAspect="1" noMove="1" noResize="1" noUngrp="1"/>
          </p:cNvGrpSpPr>
          <p:nvPr/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7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82723" y="873940"/>
            <a:ext cx="3696218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latin typeface="+mj-lt"/>
                <a:ea typeface="+mj-ea"/>
                <a:cs typeface="+mj-cs"/>
              </a:rPr>
              <a:t>Loan Status</a:t>
            </a:r>
            <a:endParaRPr lang="en-US" sz="3100" b="1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81000"/>
            <a:ext cx="3743960" cy="16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14% loans were charged off out of total loan issued.</a:t>
            </a:r>
            <a:endParaRPr lang="en-US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905000"/>
            <a:ext cx="6849110" cy="44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Grp="1" noRot="1" noChangeAspect="1" noMove="1" noResize="1" noUngrp="1"/>
          </p:cNvGrpSpPr>
          <p:nvPr/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7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82723" y="873940"/>
            <a:ext cx="3696218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+mj-lt"/>
                <a:ea typeface="+mj-ea"/>
                <a:cs typeface="+mj-cs"/>
              </a:rPr>
              <a:t>Loan Amount, Funded Amount and Funded Amount Inv.</a:t>
            </a:r>
            <a:endParaRPr lang="en-US" sz="2200" b="1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3771" y="2524721"/>
            <a:ext cx="3743722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Distribution of amounts for all three looks very much similar.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We will work with only Funded Amount column for rest of our analysis. As it is final amount lended by club.</a:t>
            </a:r>
            <a:endParaRPr lang="en-US" sz="1600" b="1" dirty="0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75813" y="658367"/>
            <a:ext cx="3539537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0799" y="1094432"/>
            <a:ext cx="3229429" cy="18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75813" y="3530966"/>
            <a:ext cx="3539537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0799" y="4381871"/>
            <a:ext cx="3229429" cy="96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>
            <a:grpSpLocks noGrp="1" noRot="1" noChangeAspect="1" noMove="1" noResize="1" noUngrp="1"/>
          </p:cNvGrpSpPr>
          <p:nvPr/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82723" y="873940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Funded Amount Distribution</a:t>
            </a:r>
            <a:endParaRPr lang="en-US" sz="3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648200"/>
            <a:ext cx="5981065" cy="17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Majority of loans funded are between $5400 to $15000 (IQR)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Minimum funded amount is $500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Maximum funded amount is $35000</a:t>
            </a:r>
            <a:endParaRPr 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2700" y="2133600"/>
            <a:ext cx="5788025" cy="264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Connector 8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3798" y="525982"/>
            <a:ext cx="3212237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Interest Rate Distribution</a:t>
            </a:r>
            <a:endParaRPr lang="en-US" sz="3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435" y="2031365"/>
            <a:ext cx="3517900" cy="3512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Majority of loans given at interest    rate from 9.25% to 14.59% (IQR)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Minimum interest rate was 5.42%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Maximum interest rate was 24.59%</a:t>
            </a:r>
            <a:endParaRPr lang="en-US" sz="1600" b="1" dirty="0"/>
          </a:p>
        </p:txBody>
      </p:sp>
      <p:sp>
        <p:nvSpPr>
          <p:cNvPr id="4102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095" y="2057400"/>
            <a:ext cx="5607050" cy="3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620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3798" y="525982"/>
            <a:ext cx="3212237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Loan Term given to borrower</a:t>
            </a:r>
            <a:endParaRPr lang="en-US" sz="2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Majority of loans given for period of  30 months</a:t>
            </a:r>
            <a:endParaRPr lang="en-US" sz="1600" b="1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8385" y="508635"/>
            <a:ext cx="5555615" cy="50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127" y="533136"/>
            <a:ext cx="3719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vs Funded Amount Categories</a:t>
            </a:r>
            <a:endParaRPr lang="en-US" sz="3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127" y="2438093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Observations: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Funded amount $28000+ has more chances of being charged off.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Funded amount below $14000 has less chances of being charged off.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Notice that with increase in Funded amount, charged off percentage  got Increased.</a:t>
            </a:r>
            <a:endParaRPr lang="en-US" sz="17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533400"/>
            <a:ext cx="4942840" cy="48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4214</Words>
  <Application>WPS Presentation</Application>
  <PresentationFormat>On-screen Show (4:3)</PresentationFormat>
  <Paragraphs>144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Microsoft YaHei</vt:lpstr>
      <vt:lpstr>Arial Unicode MS</vt:lpstr>
      <vt:lpstr>Tw Cen MT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Omkar_TNT</dc:creator>
  <cp:lastModifiedBy>DEEEPS</cp:lastModifiedBy>
  <cp:revision>43</cp:revision>
  <dcterms:created xsi:type="dcterms:W3CDTF">2022-02-07T17:19:00Z</dcterms:created>
  <dcterms:modified xsi:type="dcterms:W3CDTF">2022-02-09T14:11:58Z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943D9528085F45DF986E5CAD93F79DF3</vt:lpwstr>
  </property>
  <property fmtid="{D5CDD505-2E9C-101B-9397-08002B2CF9AE}" pid="3" name="KSOProductBuildVer">
    <vt:lpwstr>1033-11.2.0.10463</vt:lpwstr>
  </property>
</Properties>
</file>