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A4CC8-ABE2-4EE1-AC2A-6EED88374B8A}"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380189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3A4CC8-ABE2-4EE1-AC2A-6EED88374B8A}"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424905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3A4CC8-ABE2-4EE1-AC2A-6EED88374B8A}"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D52DA-FBC5-45CD-B726-FEAEC0BB526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2595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3A4CC8-ABE2-4EE1-AC2A-6EED88374B8A}"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2663829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3A4CC8-ABE2-4EE1-AC2A-6EED88374B8A}"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D52DA-FBC5-45CD-B726-FEAEC0BB526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6390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3A4CC8-ABE2-4EE1-AC2A-6EED88374B8A}"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22960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A4CC8-ABE2-4EE1-AC2A-6EED88374B8A}"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3145214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A4CC8-ABE2-4EE1-AC2A-6EED88374B8A}"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4014386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A4CC8-ABE2-4EE1-AC2A-6EED88374B8A}"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150185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3A4CC8-ABE2-4EE1-AC2A-6EED88374B8A}"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286135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A4CC8-ABE2-4EE1-AC2A-6EED88374B8A}"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162577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A4CC8-ABE2-4EE1-AC2A-6EED88374B8A}"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379839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A4CC8-ABE2-4EE1-AC2A-6EED88374B8A}"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1949173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A4CC8-ABE2-4EE1-AC2A-6EED88374B8A}" type="datetimeFigureOut">
              <a:rPr lang="en-IN" smtClean="0"/>
              <a:t>06-04-2021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3361038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3A4CC8-ABE2-4EE1-AC2A-6EED88374B8A}"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190542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3A4CC8-ABE2-4EE1-AC2A-6EED88374B8A}"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D52DA-FBC5-45CD-B726-FEAEC0BB5268}" type="slidenum">
              <a:rPr lang="en-IN" smtClean="0"/>
              <a:t>‹#›</a:t>
            </a:fld>
            <a:endParaRPr lang="en-IN"/>
          </a:p>
        </p:txBody>
      </p:sp>
    </p:spTree>
    <p:extLst>
      <p:ext uri="{BB962C8B-B14F-4D97-AF65-F5344CB8AC3E}">
        <p14:creationId xmlns:p14="http://schemas.microsoft.com/office/powerpoint/2010/main" val="390625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3A4CC8-ABE2-4EE1-AC2A-6EED88374B8A}" type="datetimeFigureOut">
              <a:rPr lang="en-IN" smtClean="0"/>
              <a:t>06-04-2021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3D52DA-FBC5-45CD-B726-FEAEC0BB5268}" type="slidenum">
              <a:rPr lang="en-IN" smtClean="0"/>
              <a:t>‹#›</a:t>
            </a:fld>
            <a:endParaRPr lang="en-IN"/>
          </a:p>
        </p:txBody>
      </p:sp>
    </p:spTree>
    <p:extLst>
      <p:ext uri="{BB962C8B-B14F-4D97-AF65-F5344CB8AC3E}">
        <p14:creationId xmlns:p14="http://schemas.microsoft.com/office/powerpoint/2010/main" val="434890828"/>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270" y="1890990"/>
            <a:ext cx="9144000" cy="2387600"/>
          </a:xfrm>
        </p:spPr>
        <p:txBody>
          <a:bodyPr>
            <a:normAutofit/>
          </a:bodyPr>
          <a:lstStyle/>
          <a:p>
            <a:r>
              <a:rPr lang="en-IN" dirty="0"/>
              <a:t>Chatbot Application</a:t>
            </a:r>
            <a:br>
              <a:rPr lang="en-IN" dirty="0"/>
            </a:br>
            <a:r>
              <a:rPr lang="en-IN" dirty="0"/>
              <a:t>Question</a:t>
            </a:r>
          </a:p>
        </p:txBody>
      </p:sp>
    </p:spTree>
    <p:extLst>
      <p:ext uri="{BB962C8B-B14F-4D97-AF65-F5344CB8AC3E}">
        <p14:creationId xmlns:p14="http://schemas.microsoft.com/office/powerpoint/2010/main" val="278696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78CA-71AF-4F40-B621-8D3D3FC14E1C}"/>
              </a:ext>
            </a:extLst>
          </p:cNvPr>
          <p:cNvSpPr>
            <a:spLocks noGrp="1"/>
          </p:cNvSpPr>
          <p:nvPr>
            <p:ph type="title"/>
          </p:nvPr>
        </p:nvSpPr>
        <p:spPr>
          <a:xfrm>
            <a:off x="683581" y="612559"/>
            <a:ext cx="10750857" cy="896644"/>
          </a:xfrm>
        </p:spPr>
        <p:txBody>
          <a:bodyPr>
            <a:normAutofit fontScale="90000"/>
          </a:bodyPr>
          <a:lstStyle/>
          <a:p>
            <a:r>
              <a:rPr lang="en-IN" dirty="0"/>
              <a:t>							</a:t>
            </a:r>
            <a:br>
              <a:rPr lang="en-IN" dirty="0"/>
            </a:br>
            <a:br>
              <a:rPr lang="en-IN" dirty="0"/>
            </a:br>
            <a:br>
              <a:rPr lang="en-IN" dirty="0"/>
            </a:br>
            <a:br>
              <a:rPr lang="en-IN" dirty="0"/>
            </a:br>
            <a:br>
              <a:rPr lang="en-IN" dirty="0"/>
            </a:br>
            <a:r>
              <a:rPr lang="en-IN" dirty="0"/>
              <a:t>								Thank You</a:t>
            </a:r>
          </a:p>
        </p:txBody>
      </p:sp>
    </p:spTree>
    <p:extLst>
      <p:ext uri="{BB962C8B-B14F-4D97-AF65-F5344CB8AC3E}">
        <p14:creationId xmlns:p14="http://schemas.microsoft.com/office/powerpoint/2010/main" val="7098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017" y="727294"/>
            <a:ext cx="9378562" cy="612515"/>
          </a:xfrm>
        </p:spPr>
        <p:txBody>
          <a:bodyPr>
            <a:normAutofit/>
          </a:bodyPr>
          <a:lstStyle/>
          <a:p>
            <a:r>
              <a:rPr lang="en-IN" dirty="0"/>
              <a:t>1. What is the System Design (architecture diagram) for the </a:t>
            </a:r>
            <a:r>
              <a:rPr lang="en-IN" dirty="0" err="1"/>
              <a:t>chatbot</a:t>
            </a:r>
            <a:r>
              <a:rPr lang="en-IN" dirty="0"/>
              <a:t> application?</a:t>
            </a:r>
          </a:p>
        </p:txBody>
      </p:sp>
      <p:sp>
        <p:nvSpPr>
          <p:cNvPr id="4" name="TextBox 3"/>
          <p:cNvSpPr txBox="1"/>
          <p:nvPr/>
        </p:nvSpPr>
        <p:spPr>
          <a:xfrm>
            <a:off x="1005840" y="1479665"/>
            <a:ext cx="6010102" cy="369332"/>
          </a:xfrm>
          <a:prstGeom prst="rect">
            <a:avLst/>
          </a:prstGeom>
          <a:noFill/>
        </p:spPr>
        <p:txBody>
          <a:bodyPr wrap="square" rtlCol="0">
            <a:spAutoFit/>
          </a:bodyPr>
          <a:lstStyle/>
          <a:p>
            <a:r>
              <a:rPr lang="en-US" dirty="0"/>
              <a:t>Level 0 System Design</a:t>
            </a:r>
            <a:endParaRPr lang="en-IN" dirty="0"/>
          </a:p>
        </p:txBody>
      </p:sp>
      <p:sp>
        <p:nvSpPr>
          <p:cNvPr id="2" name="Rectangle 1">
            <a:extLst>
              <a:ext uri="{FF2B5EF4-FFF2-40B4-BE49-F238E27FC236}">
                <a16:creationId xmlns:a16="http://schemas.microsoft.com/office/drawing/2014/main" id="{4BC4C68E-E57B-4473-8162-E6F4B4FCBBAC}"/>
              </a:ext>
            </a:extLst>
          </p:cNvPr>
          <p:cNvSpPr/>
          <p:nvPr/>
        </p:nvSpPr>
        <p:spPr>
          <a:xfrm>
            <a:off x="1431235" y="3551583"/>
            <a:ext cx="1630017"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6" name="Oval 5">
            <a:extLst>
              <a:ext uri="{FF2B5EF4-FFF2-40B4-BE49-F238E27FC236}">
                <a16:creationId xmlns:a16="http://schemas.microsoft.com/office/drawing/2014/main" id="{CF6491F9-5E0D-4884-BEBD-BB59780B030F}"/>
              </a:ext>
            </a:extLst>
          </p:cNvPr>
          <p:cNvSpPr/>
          <p:nvPr/>
        </p:nvSpPr>
        <p:spPr>
          <a:xfrm>
            <a:off x="5059017" y="3090588"/>
            <a:ext cx="1497495" cy="15315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Chat Bot Application</a:t>
            </a:r>
          </a:p>
        </p:txBody>
      </p:sp>
      <p:sp>
        <p:nvSpPr>
          <p:cNvPr id="7" name="Rectangle 6">
            <a:extLst>
              <a:ext uri="{FF2B5EF4-FFF2-40B4-BE49-F238E27FC236}">
                <a16:creationId xmlns:a16="http://schemas.microsoft.com/office/drawing/2014/main" id="{6C916587-38B8-45B4-9C58-08D83610D3E2}"/>
              </a:ext>
            </a:extLst>
          </p:cNvPr>
          <p:cNvSpPr/>
          <p:nvPr/>
        </p:nvSpPr>
        <p:spPr>
          <a:xfrm>
            <a:off x="8554278" y="3551583"/>
            <a:ext cx="1630017"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cxnSp>
        <p:nvCxnSpPr>
          <p:cNvPr id="9" name="Straight Arrow Connector 8">
            <a:extLst>
              <a:ext uri="{FF2B5EF4-FFF2-40B4-BE49-F238E27FC236}">
                <a16:creationId xmlns:a16="http://schemas.microsoft.com/office/drawing/2014/main" id="{2218B795-D135-456C-96C3-382ED156C7CC}"/>
              </a:ext>
            </a:extLst>
          </p:cNvPr>
          <p:cNvCxnSpPr/>
          <p:nvPr/>
        </p:nvCxnSpPr>
        <p:spPr>
          <a:xfrm>
            <a:off x="3061252" y="3606007"/>
            <a:ext cx="1997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3E1BE64-C128-4010-8D59-113D01D5BBB5}"/>
              </a:ext>
            </a:extLst>
          </p:cNvPr>
          <p:cNvCxnSpPr/>
          <p:nvPr/>
        </p:nvCxnSpPr>
        <p:spPr>
          <a:xfrm flipH="1">
            <a:off x="3061252" y="4068418"/>
            <a:ext cx="1997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995EC3E-7A2F-443D-9398-55596EFD6907}"/>
              </a:ext>
            </a:extLst>
          </p:cNvPr>
          <p:cNvSpPr txBox="1"/>
          <p:nvPr/>
        </p:nvSpPr>
        <p:spPr>
          <a:xfrm>
            <a:off x="3498574" y="3326296"/>
            <a:ext cx="1497495" cy="369332"/>
          </a:xfrm>
          <a:prstGeom prst="rect">
            <a:avLst/>
          </a:prstGeom>
          <a:noFill/>
        </p:spPr>
        <p:txBody>
          <a:bodyPr wrap="square" rtlCol="0">
            <a:spAutoFit/>
          </a:bodyPr>
          <a:lstStyle/>
          <a:p>
            <a:r>
              <a:rPr lang="en-IN" dirty="0"/>
              <a:t>Ask Query</a:t>
            </a:r>
          </a:p>
        </p:txBody>
      </p:sp>
      <p:sp>
        <p:nvSpPr>
          <p:cNvPr id="13" name="TextBox 12">
            <a:extLst>
              <a:ext uri="{FF2B5EF4-FFF2-40B4-BE49-F238E27FC236}">
                <a16:creationId xmlns:a16="http://schemas.microsoft.com/office/drawing/2014/main" id="{9F0A2FBB-1ECC-45E9-9DBE-D1E3ED321C04}"/>
              </a:ext>
            </a:extLst>
          </p:cNvPr>
          <p:cNvSpPr txBox="1"/>
          <p:nvPr/>
        </p:nvSpPr>
        <p:spPr>
          <a:xfrm>
            <a:off x="3486978" y="4029525"/>
            <a:ext cx="1497495" cy="369332"/>
          </a:xfrm>
          <a:prstGeom prst="rect">
            <a:avLst/>
          </a:prstGeom>
          <a:noFill/>
        </p:spPr>
        <p:txBody>
          <a:bodyPr wrap="square" rtlCol="0">
            <a:spAutoFit/>
          </a:bodyPr>
          <a:lstStyle/>
          <a:p>
            <a:r>
              <a:rPr lang="en-IN" dirty="0"/>
              <a:t>Get Result</a:t>
            </a:r>
          </a:p>
        </p:txBody>
      </p:sp>
      <p:cxnSp>
        <p:nvCxnSpPr>
          <p:cNvPr id="15" name="Straight Arrow Connector 14">
            <a:extLst>
              <a:ext uri="{FF2B5EF4-FFF2-40B4-BE49-F238E27FC236}">
                <a16:creationId xmlns:a16="http://schemas.microsoft.com/office/drawing/2014/main" id="{0DE74EF7-DDB8-418F-A765-166FCEEA48B2}"/>
              </a:ext>
            </a:extLst>
          </p:cNvPr>
          <p:cNvCxnSpPr/>
          <p:nvPr/>
        </p:nvCxnSpPr>
        <p:spPr>
          <a:xfrm flipH="1">
            <a:off x="6556512" y="3695628"/>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9E431E-80F7-4E48-B5E5-FDD71BDE7A0C}"/>
              </a:ext>
            </a:extLst>
          </p:cNvPr>
          <p:cNvSpPr txBox="1"/>
          <p:nvPr/>
        </p:nvSpPr>
        <p:spPr>
          <a:xfrm>
            <a:off x="6911008" y="3366917"/>
            <a:ext cx="1497495" cy="369332"/>
          </a:xfrm>
          <a:prstGeom prst="rect">
            <a:avLst/>
          </a:prstGeom>
          <a:noFill/>
        </p:spPr>
        <p:txBody>
          <a:bodyPr wrap="square" rtlCol="0">
            <a:spAutoFit/>
          </a:bodyPr>
          <a:lstStyle/>
          <a:p>
            <a:r>
              <a:rPr lang="en-IN" dirty="0"/>
              <a:t>Update</a:t>
            </a:r>
          </a:p>
        </p:txBody>
      </p:sp>
    </p:spTree>
    <p:extLst>
      <p:ext uri="{BB962C8B-B14F-4D97-AF65-F5344CB8AC3E}">
        <p14:creationId xmlns:p14="http://schemas.microsoft.com/office/powerpoint/2010/main" val="204781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7898" y="581891"/>
            <a:ext cx="6010102" cy="369332"/>
          </a:xfrm>
          <a:prstGeom prst="rect">
            <a:avLst/>
          </a:prstGeom>
          <a:noFill/>
        </p:spPr>
        <p:txBody>
          <a:bodyPr wrap="square" rtlCol="0">
            <a:spAutoFit/>
          </a:bodyPr>
          <a:lstStyle/>
          <a:p>
            <a:r>
              <a:rPr lang="en-US" dirty="0"/>
              <a:t>Level 1 System Design</a:t>
            </a:r>
            <a:endParaRPr lang="en-IN" dirty="0"/>
          </a:p>
        </p:txBody>
      </p:sp>
      <p:sp>
        <p:nvSpPr>
          <p:cNvPr id="2" name="Oval 1">
            <a:extLst>
              <a:ext uri="{FF2B5EF4-FFF2-40B4-BE49-F238E27FC236}">
                <a16:creationId xmlns:a16="http://schemas.microsoft.com/office/drawing/2014/main" id="{F5B5C7DF-7165-469D-90BD-6F67E58BE11A}"/>
              </a:ext>
            </a:extLst>
          </p:cNvPr>
          <p:cNvSpPr/>
          <p:nvPr/>
        </p:nvSpPr>
        <p:spPr>
          <a:xfrm>
            <a:off x="4770782" y="1046925"/>
            <a:ext cx="1104704" cy="1113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3" name="Rectangle 2">
            <a:extLst>
              <a:ext uri="{FF2B5EF4-FFF2-40B4-BE49-F238E27FC236}">
                <a16:creationId xmlns:a16="http://schemas.microsoft.com/office/drawing/2014/main" id="{10880019-EFC1-44C4-9A53-D015C11F5D93}"/>
              </a:ext>
            </a:extLst>
          </p:cNvPr>
          <p:cNvSpPr/>
          <p:nvPr/>
        </p:nvSpPr>
        <p:spPr>
          <a:xfrm>
            <a:off x="6718851" y="1417121"/>
            <a:ext cx="188180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a:t>
            </a:r>
          </a:p>
        </p:txBody>
      </p:sp>
      <p:cxnSp>
        <p:nvCxnSpPr>
          <p:cNvPr id="7" name="Straight Arrow Connector 6">
            <a:extLst>
              <a:ext uri="{FF2B5EF4-FFF2-40B4-BE49-F238E27FC236}">
                <a16:creationId xmlns:a16="http://schemas.microsoft.com/office/drawing/2014/main" id="{4EB745F1-A6CC-43AA-B593-29284FF47849}"/>
              </a:ext>
            </a:extLst>
          </p:cNvPr>
          <p:cNvCxnSpPr>
            <a:cxnSpLocks/>
            <a:stCxn id="3" idx="1"/>
            <a:endCxn id="2" idx="6"/>
          </p:cNvCxnSpPr>
          <p:nvPr/>
        </p:nvCxnSpPr>
        <p:spPr>
          <a:xfrm flipH="1">
            <a:off x="5875486" y="1601787"/>
            <a:ext cx="843365" cy="1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A5173E2-4EDA-451C-99AC-529FF0D0367F}"/>
              </a:ext>
            </a:extLst>
          </p:cNvPr>
          <p:cNvSpPr/>
          <p:nvPr/>
        </p:nvSpPr>
        <p:spPr>
          <a:xfrm>
            <a:off x="3087756" y="2305882"/>
            <a:ext cx="1033670" cy="844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cxnSp>
        <p:nvCxnSpPr>
          <p:cNvPr id="10" name="Connector: Elbow 9">
            <a:extLst>
              <a:ext uri="{FF2B5EF4-FFF2-40B4-BE49-F238E27FC236}">
                <a16:creationId xmlns:a16="http://schemas.microsoft.com/office/drawing/2014/main" id="{D548827F-C121-438D-8ECE-B35FC74C6A32}"/>
              </a:ext>
            </a:extLst>
          </p:cNvPr>
          <p:cNvCxnSpPr/>
          <p:nvPr/>
        </p:nvCxnSpPr>
        <p:spPr>
          <a:xfrm rot="10800000" flipV="1">
            <a:off x="3909392" y="1786454"/>
            <a:ext cx="861391" cy="519428"/>
          </a:xfrm>
          <a:prstGeom prst="bentConnector3">
            <a:avLst>
              <a:gd name="adj1" fmla="val 992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766A4AB-55F4-489A-8BC9-9BE31547572A}"/>
              </a:ext>
            </a:extLst>
          </p:cNvPr>
          <p:cNvCxnSpPr/>
          <p:nvPr/>
        </p:nvCxnSpPr>
        <p:spPr>
          <a:xfrm flipV="1">
            <a:off x="3233530" y="1417122"/>
            <a:ext cx="1537252" cy="888760"/>
          </a:xfrm>
          <a:prstGeom prst="bentConnector3">
            <a:avLst>
              <a:gd name="adj1" fmla="val 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558252A-C925-4AA6-8EE1-F6A7AF752F68}"/>
              </a:ext>
            </a:extLst>
          </p:cNvPr>
          <p:cNvSpPr/>
          <p:nvPr/>
        </p:nvSpPr>
        <p:spPr>
          <a:xfrm>
            <a:off x="4757530" y="2464908"/>
            <a:ext cx="1104704" cy="1113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Process Query</a:t>
            </a:r>
          </a:p>
        </p:txBody>
      </p:sp>
      <p:sp>
        <p:nvSpPr>
          <p:cNvPr id="17" name="Oval 16">
            <a:extLst>
              <a:ext uri="{FF2B5EF4-FFF2-40B4-BE49-F238E27FC236}">
                <a16:creationId xmlns:a16="http://schemas.microsoft.com/office/drawing/2014/main" id="{06E0A52A-C8A5-46B1-A98B-66DDF1CE4D8A}"/>
              </a:ext>
            </a:extLst>
          </p:cNvPr>
          <p:cNvSpPr/>
          <p:nvPr/>
        </p:nvSpPr>
        <p:spPr>
          <a:xfrm>
            <a:off x="4721086" y="3995534"/>
            <a:ext cx="1104704" cy="1113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Get the data as json</a:t>
            </a:r>
          </a:p>
        </p:txBody>
      </p:sp>
      <p:sp>
        <p:nvSpPr>
          <p:cNvPr id="18" name="Oval 17">
            <a:extLst>
              <a:ext uri="{FF2B5EF4-FFF2-40B4-BE49-F238E27FC236}">
                <a16:creationId xmlns:a16="http://schemas.microsoft.com/office/drawing/2014/main" id="{F8DDA535-F967-437C-8191-12C7ECE5F84C}"/>
              </a:ext>
            </a:extLst>
          </p:cNvPr>
          <p:cNvSpPr/>
          <p:nvPr/>
        </p:nvSpPr>
        <p:spPr>
          <a:xfrm>
            <a:off x="4721086" y="5441225"/>
            <a:ext cx="1104704" cy="1113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Of the intent as found</a:t>
            </a:r>
          </a:p>
        </p:txBody>
      </p:sp>
      <p:sp>
        <p:nvSpPr>
          <p:cNvPr id="20" name="Rectangle 19">
            <a:extLst>
              <a:ext uri="{FF2B5EF4-FFF2-40B4-BE49-F238E27FC236}">
                <a16:creationId xmlns:a16="http://schemas.microsoft.com/office/drawing/2014/main" id="{B98FED00-3E93-45AC-991C-C39DD1B6348E}"/>
              </a:ext>
            </a:extLst>
          </p:cNvPr>
          <p:cNvSpPr/>
          <p:nvPr/>
        </p:nvSpPr>
        <p:spPr>
          <a:xfrm>
            <a:off x="6732102" y="4373489"/>
            <a:ext cx="253116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Deep Learning Model</a:t>
            </a:r>
          </a:p>
        </p:txBody>
      </p:sp>
      <p:sp>
        <p:nvSpPr>
          <p:cNvPr id="21" name="Rectangle 20">
            <a:extLst>
              <a:ext uri="{FF2B5EF4-FFF2-40B4-BE49-F238E27FC236}">
                <a16:creationId xmlns:a16="http://schemas.microsoft.com/office/drawing/2014/main" id="{FB47EDB4-AB61-4E32-A0D7-3D7EF9CFF5B1}"/>
              </a:ext>
            </a:extLst>
          </p:cNvPr>
          <p:cNvSpPr/>
          <p:nvPr/>
        </p:nvSpPr>
        <p:spPr>
          <a:xfrm>
            <a:off x="6718849" y="5720386"/>
            <a:ext cx="2531167" cy="524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Else give query is not understood </a:t>
            </a:r>
          </a:p>
        </p:txBody>
      </p:sp>
      <p:sp>
        <p:nvSpPr>
          <p:cNvPr id="22" name="Rectangle 21">
            <a:extLst>
              <a:ext uri="{FF2B5EF4-FFF2-40B4-BE49-F238E27FC236}">
                <a16:creationId xmlns:a16="http://schemas.microsoft.com/office/drawing/2014/main" id="{F725BD46-5792-4B1A-9938-A42133F3B592}"/>
              </a:ext>
            </a:extLst>
          </p:cNvPr>
          <p:cNvSpPr/>
          <p:nvPr/>
        </p:nvSpPr>
        <p:spPr>
          <a:xfrm>
            <a:off x="3085052" y="5579336"/>
            <a:ext cx="1033670" cy="844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Give the response</a:t>
            </a:r>
          </a:p>
        </p:txBody>
      </p:sp>
      <p:cxnSp>
        <p:nvCxnSpPr>
          <p:cNvPr id="24" name="Straight Arrow Connector 23">
            <a:extLst>
              <a:ext uri="{FF2B5EF4-FFF2-40B4-BE49-F238E27FC236}">
                <a16:creationId xmlns:a16="http://schemas.microsoft.com/office/drawing/2014/main" id="{5C720756-C373-4346-A4ED-702B35335658}"/>
              </a:ext>
            </a:extLst>
          </p:cNvPr>
          <p:cNvCxnSpPr>
            <a:stCxn id="22" idx="3"/>
            <a:endCxn id="18" idx="2"/>
          </p:cNvCxnSpPr>
          <p:nvPr/>
        </p:nvCxnSpPr>
        <p:spPr>
          <a:xfrm flipV="1">
            <a:off x="4118722" y="5997817"/>
            <a:ext cx="602364" cy="3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D0D7400-0584-442C-8480-FE04B102493F}"/>
              </a:ext>
            </a:extLst>
          </p:cNvPr>
          <p:cNvCxnSpPr>
            <a:stCxn id="20" idx="1"/>
            <a:endCxn id="17" idx="6"/>
          </p:cNvCxnSpPr>
          <p:nvPr/>
        </p:nvCxnSpPr>
        <p:spPr>
          <a:xfrm flipH="1" flipV="1">
            <a:off x="5825790" y="4552126"/>
            <a:ext cx="906312" cy="6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6418F5B-66AB-4B2E-8F0F-FB0CC8127F02}"/>
              </a:ext>
            </a:extLst>
          </p:cNvPr>
          <p:cNvCxnSpPr>
            <a:stCxn id="21" idx="1"/>
            <a:endCxn id="18" idx="6"/>
          </p:cNvCxnSpPr>
          <p:nvPr/>
        </p:nvCxnSpPr>
        <p:spPr>
          <a:xfrm flipH="1">
            <a:off x="5825790" y="5982666"/>
            <a:ext cx="893059" cy="1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45622F7E-2CF5-4F52-ACA6-F13A2824C987}"/>
              </a:ext>
            </a:extLst>
          </p:cNvPr>
          <p:cNvCxnSpPr>
            <a:cxnSpLocks/>
          </p:cNvCxnSpPr>
          <p:nvPr/>
        </p:nvCxnSpPr>
        <p:spPr>
          <a:xfrm rot="16200000" flipH="1">
            <a:off x="5591176" y="3018292"/>
            <a:ext cx="1544511" cy="1108413"/>
          </a:xfrm>
          <a:prstGeom prst="bentConnector3">
            <a:avLst>
              <a:gd name="adj1" fmla="val 199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68E201FB-5177-4CC0-909C-4D18E2DB0042}"/>
              </a:ext>
            </a:extLst>
          </p:cNvPr>
          <p:cNvCxnSpPr/>
          <p:nvPr/>
        </p:nvCxnSpPr>
        <p:spPr>
          <a:xfrm rot="10800000">
            <a:off x="5825791" y="2786305"/>
            <a:ext cx="2920645" cy="1580711"/>
          </a:xfrm>
          <a:prstGeom prst="bentConnector3">
            <a:avLst>
              <a:gd name="adj1" fmla="val 14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6C2AFB2-788B-4B13-8884-B981E3506262}"/>
              </a:ext>
            </a:extLst>
          </p:cNvPr>
          <p:cNvCxnSpPr/>
          <p:nvPr/>
        </p:nvCxnSpPr>
        <p:spPr>
          <a:xfrm>
            <a:off x="4118722" y="2929631"/>
            <a:ext cx="652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8FC3D69-003F-4B3E-8C41-B94F6A98350D}"/>
              </a:ext>
            </a:extLst>
          </p:cNvPr>
          <p:cNvCxnSpPr>
            <a:stCxn id="17" idx="4"/>
            <a:endCxn id="18" idx="0"/>
          </p:cNvCxnSpPr>
          <p:nvPr/>
        </p:nvCxnSpPr>
        <p:spPr>
          <a:xfrm>
            <a:off x="5273438" y="5108717"/>
            <a:ext cx="0" cy="332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57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8433" y="286512"/>
            <a:ext cx="6010102" cy="369332"/>
          </a:xfrm>
          <a:prstGeom prst="rect">
            <a:avLst/>
          </a:prstGeom>
          <a:noFill/>
        </p:spPr>
        <p:txBody>
          <a:bodyPr wrap="square" rtlCol="0">
            <a:spAutoFit/>
          </a:bodyPr>
          <a:lstStyle/>
          <a:p>
            <a:r>
              <a:rPr lang="en-IN" dirty="0"/>
              <a:t>2. What kind of algorithm you will use?</a:t>
            </a:r>
          </a:p>
        </p:txBody>
      </p:sp>
      <p:sp>
        <p:nvSpPr>
          <p:cNvPr id="2" name="TextBox 1"/>
          <p:cNvSpPr txBox="1"/>
          <p:nvPr/>
        </p:nvSpPr>
        <p:spPr>
          <a:xfrm>
            <a:off x="968433" y="1661669"/>
            <a:ext cx="6259484" cy="369332"/>
          </a:xfrm>
          <a:prstGeom prst="rect">
            <a:avLst/>
          </a:prstGeom>
          <a:noFill/>
        </p:spPr>
        <p:txBody>
          <a:bodyPr wrap="square" rtlCol="0">
            <a:spAutoFit/>
          </a:bodyPr>
          <a:lstStyle/>
          <a:p>
            <a:r>
              <a:rPr lang="en-IN" b="1" dirty="0"/>
              <a:t>Natural language processing (NLP) :</a:t>
            </a:r>
          </a:p>
        </p:txBody>
      </p:sp>
      <p:sp>
        <p:nvSpPr>
          <p:cNvPr id="5" name="TextBox 4"/>
          <p:cNvSpPr txBox="1"/>
          <p:nvPr/>
        </p:nvSpPr>
        <p:spPr>
          <a:xfrm>
            <a:off x="968433" y="679591"/>
            <a:ext cx="8347846" cy="923330"/>
          </a:xfrm>
          <a:prstGeom prst="rect">
            <a:avLst/>
          </a:prstGeom>
          <a:noFill/>
        </p:spPr>
        <p:txBody>
          <a:bodyPr wrap="square" rtlCol="0">
            <a:spAutoFit/>
          </a:bodyPr>
          <a:lstStyle/>
          <a:p>
            <a:r>
              <a:rPr lang="en-US" dirty="0"/>
              <a:t>There are several algorithm currently used in the market for the </a:t>
            </a:r>
            <a:r>
              <a:rPr lang="en-US" dirty="0" err="1"/>
              <a:t>chatbot</a:t>
            </a:r>
            <a:r>
              <a:rPr lang="en-US" dirty="0"/>
              <a:t> application. The most popular in current year are NLP based </a:t>
            </a:r>
            <a:r>
              <a:rPr lang="en-US" dirty="0" err="1"/>
              <a:t>chatbot</a:t>
            </a:r>
            <a:r>
              <a:rPr lang="en-US" dirty="0"/>
              <a:t> application.</a:t>
            </a:r>
            <a:endParaRPr lang="en-IN" dirty="0"/>
          </a:p>
        </p:txBody>
      </p:sp>
      <p:sp>
        <p:nvSpPr>
          <p:cNvPr id="7" name="TextBox 6"/>
          <p:cNvSpPr txBox="1"/>
          <p:nvPr/>
        </p:nvSpPr>
        <p:spPr>
          <a:xfrm>
            <a:off x="968432" y="2031001"/>
            <a:ext cx="9063463" cy="4801314"/>
          </a:xfrm>
          <a:prstGeom prst="rect">
            <a:avLst/>
          </a:prstGeom>
          <a:noFill/>
        </p:spPr>
        <p:txBody>
          <a:bodyPr wrap="square" rtlCol="0">
            <a:spAutoFit/>
          </a:bodyPr>
          <a:lstStyle/>
          <a:p>
            <a:r>
              <a:rPr lang="en-US" dirty="0" err="1"/>
              <a:t>Chatbot</a:t>
            </a:r>
            <a:r>
              <a:rPr lang="en-US" dirty="0"/>
              <a:t> can answer users queries in natural language which is made possible by using an artificial intelligence term natural language processing or NLP. Natural language processing gives machine the ability to ingest the given input, break it down, extract it's meaning , determining appropriate action and answering user in there natural language.</a:t>
            </a:r>
            <a:br>
              <a:rPr lang="en-US" dirty="0"/>
            </a:br>
            <a:r>
              <a:rPr lang="en-US" dirty="0"/>
              <a:t>	Natural language processing (NLP) has two subsets Natural language understanding (NLU) and natural language generation (NLG). NLU takes unstructured data as input and convert it into structured data so machine can understand and act upon it. NLU focuses on extracting the meaning from user input query. Natural language generation (NLG) simply converts the answer generated by </a:t>
            </a:r>
            <a:r>
              <a:rPr lang="en-US" dirty="0" err="1"/>
              <a:t>chatbot</a:t>
            </a:r>
            <a:r>
              <a:rPr lang="en-US" dirty="0"/>
              <a:t> in structured data to human understandable natural language. Natural language processing (NLP) does processing in 5 steps. The unstructured data is first passed for lexical analysis. The structure of words is analyzed and identified. The whole input text is divided into tokens. Then the tokens are passed to syntax analysis where tokens are analyzed for grammar and arranged in a way in which relationship among the word is easy to understood. Then the input is passed to semantic analysis. The meaning of words or tokens is extracted in this step. </a:t>
            </a:r>
            <a:endParaRPr lang="en-IN" dirty="0"/>
          </a:p>
        </p:txBody>
      </p:sp>
    </p:spTree>
    <p:extLst>
      <p:ext uri="{BB962C8B-B14F-4D97-AF65-F5344CB8AC3E}">
        <p14:creationId xmlns:p14="http://schemas.microsoft.com/office/powerpoint/2010/main" val="25000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00544" y="382565"/>
            <a:ext cx="8309717" cy="2308324"/>
          </a:xfrm>
          <a:prstGeom prst="rect">
            <a:avLst/>
          </a:prstGeom>
          <a:noFill/>
        </p:spPr>
        <p:txBody>
          <a:bodyPr wrap="square" rtlCol="0">
            <a:spAutoFit/>
          </a:bodyPr>
          <a:lstStyle/>
          <a:p>
            <a:r>
              <a:rPr lang="en-US" dirty="0"/>
              <a:t>Next step is discourse integration where the meaning of sentence is tried to extracted using the previous sentence meaning. Final step is pragmatic analysis. In this analysis, the main emphasis is on what was said is reinterpreted on what does it actually meant. After all this steps the meaning of sentence is known to machine and it finds answer to user query and passes it to Natural language generation (NLG) for generation of final output. Natural language processing (NLP) is used in many </a:t>
            </a:r>
            <a:r>
              <a:rPr lang="en-US" dirty="0" err="1"/>
              <a:t>chatbot</a:t>
            </a:r>
            <a:r>
              <a:rPr lang="en-US" dirty="0"/>
              <a:t> for effective communication with humans.</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3523" t="21333" r="41977" b="46060"/>
          <a:stretch/>
        </p:blipFill>
        <p:spPr>
          <a:xfrm>
            <a:off x="2642965" y="3049050"/>
            <a:ext cx="4206240" cy="2236124"/>
          </a:xfrm>
          <a:prstGeom prst="rect">
            <a:avLst/>
          </a:prstGeom>
        </p:spPr>
      </p:pic>
    </p:spTree>
    <p:extLst>
      <p:ext uri="{BB962C8B-B14F-4D97-AF65-F5344CB8AC3E}">
        <p14:creationId xmlns:p14="http://schemas.microsoft.com/office/powerpoint/2010/main" val="163185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7898" y="409784"/>
            <a:ext cx="6010102" cy="369332"/>
          </a:xfrm>
          <a:prstGeom prst="rect">
            <a:avLst/>
          </a:prstGeom>
          <a:noFill/>
        </p:spPr>
        <p:txBody>
          <a:bodyPr wrap="square" rtlCol="0">
            <a:spAutoFit/>
          </a:bodyPr>
          <a:lstStyle/>
          <a:p>
            <a:r>
              <a:rPr lang="en-IN" dirty="0"/>
              <a:t>3. How does the bot understand what the customer is saying?</a:t>
            </a:r>
          </a:p>
        </p:txBody>
      </p:sp>
      <p:sp>
        <p:nvSpPr>
          <p:cNvPr id="7" name="TextBox 6"/>
          <p:cNvSpPr txBox="1"/>
          <p:nvPr/>
        </p:nvSpPr>
        <p:spPr>
          <a:xfrm>
            <a:off x="847898" y="963613"/>
            <a:ext cx="6040583" cy="5632311"/>
          </a:xfrm>
          <a:prstGeom prst="rect">
            <a:avLst/>
          </a:prstGeom>
          <a:noFill/>
        </p:spPr>
        <p:txBody>
          <a:bodyPr wrap="square" rtlCol="0">
            <a:spAutoFit/>
          </a:bodyPr>
          <a:lstStyle/>
          <a:p>
            <a:r>
              <a:rPr lang="en-US" dirty="0"/>
              <a:t>Natural language processing (NLP) does processing in 5 steps. The unstructured data is first passed for lexical analysis. The structure of words is analyzed and identified. The whole input text is divided into tokens. Then the tokens are passed to syntax analysis where tokens are analyzed for grammar and arranged in a way in which relationship among the word is easy to understood. Then the input is passed to semantic analysis. The meaning of words or tokens is extracted in this step. </a:t>
            </a:r>
          </a:p>
          <a:p>
            <a:r>
              <a:rPr lang="en-US" dirty="0"/>
              <a:t>Next step is discourse integration where the meaning of sentence is tried to extracted using the previous sentence meaning. Final step is pragmatic analysis. In this analysis, the main emphasis is on what was said is reinterpreted on what does it actually meant. After all this steps the meaning of sentence is known to machine and it finds answer to user query and passes it to Natural language generation (NLG) for generation of final output. Natural language processing (NLP) is used in many </a:t>
            </a:r>
            <a:r>
              <a:rPr lang="en-US" dirty="0" err="1"/>
              <a:t>chatbot</a:t>
            </a:r>
            <a:r>
              <a:rPr lang="en-US" dirty="0"/>
              <a:t> for effective communication with humans.</a:t>
            </a:r>
          </a:p>
          <a:p>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7341" t="12364" r="40954" b="51151"/>
          <a:stretch/>
        </p:blipFill>
        <p:spPr>
          <a:xfrm>
            <a:off x="7032566" y="0"/>
            <a:ext cx="4738255" cy="306712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7614" t="7515" r="40886" b="18182"/>
          <a:stretch/>
        </p:blipFill>
        <p:spPr>
          <a:xfrm>
            <a:off x="8092456" y="3217025"/>
            <a:ext cx="2647588" cy="3512926"/>
          </a:xfrm>
          <a:prstGeom prst="rect">
            <a:avLst/>
          </a:prstGeom>
        </p:spPr>
      </p:pic>
    </p:spTree>
    <p:extLst>
      <p:ext uri="{BB962C8B-B14F-4D97-AF65-F5344CB8AC3E}">
        <p14:creationId xmlns:p14="http://schemas.microsoft.com/office/powerpoint/2010/main" val="325350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7898" y="243660"/>
            <a:ext cx="6010102" cy="646331"/>
          </a:xfrm>
          <a:prstGeom prst="rect">
            <a:avLst/>
          </a:prstGeom>
          <a:noFill/>
        </p:spPr>
        <p:txBody>
          <a:bodyPr wrap="square" rtlCol="0">
            <a:spAutoFit/>
          </a:bodyPr>
          <a:lstStyle/>
          <a:p>
            <a:pPr marL="285750" indent="-285750">
              <a:buFont typeface="Arial" panose="020B0604020202020204" pitchFamily="34" charset="0"/>
              <a:buChar char="•"/>
            </a:pPr>
            <a:r>
              <a:rPr lang="en-IN" dirty="0"/>
              <a:t>4. What if you encounter with a new question that bot didn’t see while training?</a:t>
            </a:r>
          </a:p>
        </p:txBody>
      </p:sp>
      <p:sp>
        <p:nvSpPr>
          <p:cNvPr id="7" name="TextBox 6"/>
          <p:cNvSpPr txBox="1"/>
          <p:nvPr/>
        </p:nvSpPr>
        <p:spPr>
          <a:xfrm>
            <a:off x="1100221" y="906182"/>
            <a:ext cx="5674823" cy="5078313"/>
          </a:xfrm>
          <a:prstGeom prst="rect">
            <a:avLst/>
          </a:prstGeom>
          <a:noFill/>
        </p:spPr>
        <p:txBody>
          <a:bodyPr wrap="square" rtlCol="0">
            <a:spAutoFit/>
          </a:bodyPr>
          <a:lstStyle/>
          <a:p>
            <a:r>
              <a:rPr lang="en-US" dirty="0"/>
              <a:t>As there are different option we can have in this scenario</a:t>
            </a:r>
          </a:p>
          <a:p>
            <a:r>
              <a:rPr lang="en-US" dirty="0"/>
              <a:t>1. Show different option related to query</a:t>
            </a:r>
          </a:p>
          <a:p>
            <a:r>
              <a:rPr lang="en-US" dirty="0"/>
              <a:t>     we can show different option related to search made by the customer to choose like if user has search what is the amount of booking the table at restaurant? But bot doesn’t understand it since it understand the price word so it will show the option to the user are your searching for the price for booking the restaurant?</a:t>
            </a:r>
          </a:p>
          <a:p>
            <a:endParaRPr lang="en-US" dirty="0"/>
          </a:p>
          <a:p>
            <a:r>
              <a:rPr lang="en-US" dirty="0"/>
              <a:t>We can show these option to the user to select the option from our word of training which bit has trained.</a:t>
            </a:r>
          </a:p>
          <a:p>
            <a:endParaRPr lang="en-US" dirty="0"/>
          </a:p>
          <a:p>
            <a:r>
              <a:rPr lang="en-US" dirty="0"/>
              <a:t>2. Show default message our team will contact you</a:t>
            </a:r>
          </a:p>
          <a:p>
            <a:r>
              <a:rPr lang="en-US" dirty="0"/>
              <a:t>     If the asked question is not answered by our bot to the customer than we can show the answer the question which you have asked is not found our team will be in touch with you. And in the next training we will include all these type of query to train our bot.</a:t>
            </a:r>
            <a:endParaRPr lang="en-IN" dirty="0"/>
          </a:p>
        </p:txBody>
      </p:sp>
      <p:sp>
        <p:nvSpPr>
          <p:cNvPr id="2" name="Rectangle 1"/>
          <p:cNvSpPr/>
          <p:nvPr/>
        </p:nvSpPr>
        <p:spPr>
          <a:xfrm>
            <a:off x="8387542" y="157942"/>
            <a:ext cx="1213658" cy="340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9" name="Rectangle 8"/>
          <p:cNvSpPr/>
          <p:nvPr/>
        </p:nvSpPr>
        <p:spPr>
          <a:xfrm>
            <a:off x="8275320" y="634889"/>
            <a:ext cx="1438102" cy="340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GUI for User</a:t>
            </a:r>
            <a:endParaRPr lang="en-IN" sz="1200" dirty="0"/>
          </a:p>
        </p:txBody>
      </p:sp>
      <p:sp>
        <p:nvSpPr>
          <p:cNvPr id="10" name="Rectangle 9"/>
          <p:cNvSpPr/>
          <p:nvPr/>
        </p:nvSpPr>
        <p:spPr>
          <a:xfrm>
            <a:off x="7175962" y="1053654"/>
            <a:ext cx="3636818" cy="340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Chatbot</a:t>
            </a:r>
            <a:r>
              <a:rPr lang="en-US" sz="1200" dirty="0"/>
              <a:t> send welcome message</a:t>
            </a:r>
            <a:endParaRPr lang="en-IN" sz="1200" dirty="0"/>
          </a:p>
        </p:txBody>
      </p:sp>
      <p:sp>
        <p:nvSpPr>
          <p:cNvPr id="11" name="Rectangle 10"/>
          <p:cNvSpPr/>
          <p:nvPr/>
        </p:nvSpPr>
        <p:spPr>
          <a:xfrm>
            <a:off x="7823315" y="1505665"/>
            <a:ext cx="2342111" cy="82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Shall search for the needs in Natural Language</a:t>
            </a:r>
            <a:endParaRPr lang="en-IN" sz="1200" dirty="0"/>
          </a:p>
        </p:txBody>
      </p:sp>
      <p:sp>
        <p:nvSpPr>
          <p:cNvPr id="12" name="Rectangle 11"/>
          <p:cNvSpPr/>
          <p:nvPr/>
        </p:nvSpPr>
        <p:spPr>
          <a:xfrm>
            <a:off x="7415471" y="2439462"/>
            <a:ext cx="3157798" cy="82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Get user defined natural language query then identify intent and entities in that query</a:t>
            </a:r>
            <a:endParaRPr lang="en-IN" sz="1200" dirty="0"/>
          </a:p>
        </p:txBody>
      </p:sp>
      <p:sp>
        <p:nvSpPr>
          <p:cNvPr id="13" name="Rectangle 12"/>
          <p:cNvSpPr/>
          <p:nvPr/>
        </p:nvSpPr>
        <p:spPr>
          <a:xfrm>
            <a:off x="7415471" y="3381570"/>
            <a:ext cx="3157798" cy="821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Fetch database to search for the user query related to data</a:t>
            </a:r>
            <a:endParaRPr lang="en-IN" sz="1200" dirty="0"/>
          </a:p>
        </p:txBody>
      </p:sp>
      <p:sp>
        <p:nvSpPr>
          <p:cNvPr id="5" name="Diamond 4"/>
          <p:cNvSpPr/>
          <p:nvPr/>
        </p:nvSpPr>
        <p:spPr>
          <a:xfrm>
            <a:off x="8510153" y="4424972"/>
            <a:ext cx="968433" cy="8276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Able to find</a:t>
            </a:r>
            <a:endParaRPr lang="en-IN" sz="1200" dirty="0"/>
          </a:p>
        </p:txBody>
      </p:sp>
      <p:sp>
        <p:nvSpPr>
          <p:cNvPr id="14" name="Rectangle 13"/>
          <p:cNvSpPr/>
          <p:nvPr/>
        </p:nvSpPr>
        <p:spPr>
          <a:xfrm>
            <a:off x="10389523" y="4530702"/>
            <a:ext cx="1438102" cy="616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Ask user to search for required data in more efficient way</a:t>
            </a:r>
            <a:endParaRPr lang="en-IN" sz="1200" dirty="0"/>
          </a:p>
        </p:txBody>
      </p:sp>
      <p:sp>
        <p:nvSpPr>
          <p:cNvPr id="15" name="Rectangle 14"/>
          <p:cNvSpPr/>
          <p:nvPr/>
        </p:nvSpPr>
        <p:spPr>
          <a:xfrm>
            <a:off x="8275320" y="5356518"/>
            <a:ext cx="1438102" cy="239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Show data to user</a:t>
            </a:r>
            <a:endParaRPr lang="en-IN" sz="1200" dirty="0"/>
          </a:p>
        </p:txBody>
      </p:sp>
      <p:sp>
        <p:nvSpPr>
          <p:cNvPr id="16" name="Rectangle 15"/>
          <p:cNvSpPr/>
          <p:nvPr/>
        </p:nvSpPr>
        <p:spPr>
          <a:xfrm>
            <a:off x="8122571" y="6564631"/>
            <a:ext cx="1743596" cy="239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Show good bye message</a:t>
            </a:r>
            <a:endParaRPr lang="en-IN" sz="1200" dirty="0"/>
          </a:p>
        </p:txBody>
      </p:sp>
      <p:sp>
        <p:nvSpPr>
          <p:cNvPr id="17" name="Diamond 16"/>
          <p:cNvSpPr/>
          <p:nvPr/>
        </p:nvSpPr>
        <p:spPr>
          <a:xfrm>
            <a:off x="8318267" y="5666424"/>
            <a:ext cx="1352204" cy="8276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Ask user for more help</a:t>
            </a:r>
            <a:endParaRPr lang="en-IN" sz="1200" dirty="0"/>
          </a:p>
        </p:txBody>
      </p:sp>
      <p:sp>
        <p:nvSpPr>
          <p:cNvPr id="18" name="Rectangle 17"/>
          <p:cNvSpPr/>
          <p:nvPr/>
        </p:nvSpPr>
        <p:spPr>
          <a:xfrm>
            <a:off x="10487197" y="6397586"/>
            <a:ext cx="1213658" cy="340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endParaRPr lang="en-IN" dirty="0"/>
          </a:p>
        </p:txBody>
      </p:sp>
      <p:cxnSp>
        <p:nvCxnSpPr>
          <p:cNvPr id="20" name="Straight Arrow Connector 19"/>
          <p:cNvCxnSpPr>
            <a:stCxn id="2" idx="2"/>
            <a:endCxn id="9" idx="0"/>
          </p:cNvCxnSpPr>
          <p:nvPr/>
        </p:nvCxnSpPr>
        <p:spPr>
          <a:xfrm>
            <a:off x="8994371" y="498764"/>
            <a:ext cx="0" cy="136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0" idx="0"/>
          </p:cNvCxnSpPr>
          <p:nvPr/>
        </p:nvCxnSpPr>
        <p:spPr>
          <a:xfrm>
            <a:off x="8994371" y="975711"/>
            <a:ext cx="0" cy="77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11" idx="0"/>
          </p:cNvCxnSpPr>
          <p:nvPr/>
        </p:nvCxnSpPr>
        <p:spPr>
          <a:xfrm>
            <a:off x="8994371" y="1394476"/>
            <a:ext cx="0" cy="11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2" idx="0"/>
          </p:cNvCxnSpPr>
          <p:nvPr/>
        </p:nvCxnSpPr>
        <p:spPr>
          <a:xfrm flipH="1">
            <a:off x="8994370" y="2327563"/>
            <a:ext cx="1" cy="111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2"/>
            <a:endCxn id="13" idx="0"/>
          </p:cNvCxnSpPr>
          <p:nvPr/>
        </p:nvCxnSpPr>
        <p:spPr>
          <a:xfrm>
            <a:off x="8994370" y="3261360"/>
            <a:ext cx="0" cy="120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2"/>
            <a:endCxn id="5" idx="0"/>
          </p:cNvCxnSpPr>
          <p:nvPr/>
        </p:nvCxnSpPr>
        <p:spPr>
          <a:xfrm>
            <a:off x="8994370" y="4203468"/>
            <a:ext cx="0" cy="22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2"/>
            <a:endCxn id="15" idx="0"/>
          </p:cNvCxnSpPr>
          <p:nvPr/>
        </p:nvCxnSpPr>
        <p:spPr>
          <a:xfrm>
            <a:off x="8994370" y="5252607"/>
            <a:ext cx="1" cy="10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5" idx="2"/>
            <a:endCxn id="17" idx="0"/>
          </p:cNvCxnSpPr>
          <p:nvPr/>
        </p:nvCxnSpPr>
        <p:spPr>
          <a:xfrm flipH="1">
            <a:off x="8994369" y="5595852"/>
            <a:ext cx="2" cy="7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2"/>
            <a:endCxn id="16" idx="0"/>
          </p:cNvCxnSpPr>
          <p:nvPr/>
        </p:nvCxnSpPr>
        <p:spPr>
          <a:xfrm>
            <a:off x="8994369" y="6494059"/>
            <a:ext cx="0" cy="7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6" idx="3"/>
            <a:endCxn id="18" idx="1"/>
          </p:cNvCxnSpPr>
          <p:nvPr/>
        </p:nvCxnSpPr>
        <p:spPr>
          <a:xfrm flipV="1">
            <a:off x="9866167" y="6567997"/>
            <a:ext cx="621030" cy="116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 idx="3"/>
            <a:endCxn id="14" idx="1"/>
          </p:cNvCxnSpPr>
          <p:nvPr/>
        </p:nvCxnSpPr>
        <p:spPr>
          <a:xfrm>
            <a:off x="9478586" y="4838790"/>
            <a:ext cx="9109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670471" y="4582695"/>
            <a:ext cx="494955" cy="276999"/>
          </a:xfrm>
          <a:prstGeom prst="rect">
            <a:avLst/>
          </a:prstGeom>
          <a:noFill/>
        </p:spPr>
        <p:txBody>
          <a:bodyPr wrap="square" rtlCol="0">
            <a:spAutoFit/>
          </a:bodyPr>
          <a:lstStyle/>
          <a:p>
            <a:r>
              <a:rPr lang="en-US" sz="1200" dirty="0"/>
              <a:t>No</a:t>
            </a:r>
            <a:endParaRPr lang="en-IN" sz="1200" dirty="0"/>
          </a:p>
        </p:txBody>
      </p:sp>
      <p:sp>
        <p:nvSpPr>
          <p:cNvPr id="48" name="TextBox 47"/>
          <p:cNvSpPr txBox="1"/>
          <p:nvPr/>
        </p:nvSpPr>
        <p:spPr>
          <a:xfrm>
            <a:off x="9160794" y="5107050"/>
            <a:ext cx="494955" cy="276999"/>
          </a:xfrm>
          <a:prstGeom prst="rect">
            <a:avLst/>
          </a:prstGeom>
          <a:noFill/>
        </p:spPr>
        <p:txBody>
          <a:bodyPr wrap="square" rtlCol="0">
            <a:spAutoFit/>
          </a:bodyPr>
          <a:lstStyle/>
          <a:p>
            <a:r>
              <a:rPr lang="en-US" sz="1200" dirty="0"/>
              <a:t>Yes</a:t>
            </a:r>
            <a:endParaRPr lang="en-IN" sz="1200" dirty="0"/>
          </a:p>
        </p:txBody>
      </p:sp>
      <p:cxnSp>
        <p:nvCxnSpPr>
          <p:cNvPr id="50" name="Elbow Connector 49"/>
          <p:cNvCxnSpPr>
            <a:stCxn id="14" idx="0"/>
            <a:endCxn id="11" idx="3"/>
          </p:cNvCxnSpPr>
          <p:nvPr/>
        </p:nvCxnSpPr>
        <p:spPr>
          <a:xfrm rot="16200000" flipV="1">
            <a:off x="9329956" y="2752084"/>
            <a:ext cx="2614088" cy="9431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7" idx="1"/>
            <a:endCxn id="11" idx="1"/>
          </p:cNvCxnSpPr>
          <p:nvPr/>
        </p:nvCxnSpPr>
        <p:spPr>
          <a:xfrm rot="10800000">
            <a:off x="7823315" y="1916614"/>
            <a:ext cx="494952" cy="4163628"/>
          </a:xfrm>
          <a:prstGeom prst="bentConnector3">
            <a:avLst>
              <a:gd name="adj1" fmla="val 25703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461884" y="5803242"/>
            <a:ext cx="494955" cy="276999"/>
          </a:xfrm>
          <a:prstGeom prst="rect">
            <a:avLst/>
          </a:prstGeom>
          <a:noFill/>
        </p:spPr>
        <p:txBody>
          <a:bodyPr wrap="square" rtlCol="0">
            <a:spAutoFit/>
          </a:bodyPr>
          <a:lstStyle/>
          <a:p>
            <a:r>
              <a:rPr lang="en-US" sz="1200" dirty="0"/>
              <a:t>Yes</a:t>
            </a:r>
            <a:endParaRPr lang="en-IN" sz="1200" dirty="0"/>
          </a:p>
        </p:txBody>
      </p:sp>
      <p:sp>
        <p:nvSpPr>
          <p:cNvPr id="55" name="TextBox 54"/>
          <p:cNvSpPr txBox="1"/>
          <p:nvPr/>
        </p:nvSpPr>
        <p:spPr>
          <a:xfrm>
            <a:off x="9175516" y="6355559"/>
            <a:ext cx="494955" cy="276999"/>
          </a:xfrm>
          <a:prstGeom prst="rect">
            <a:avLst/>
          </a:prstGeom>
          <a:noFill/>
        </p:spPr>
        <p:txBody>
          <a:bodyPr wrap="square" rtlCol="0">
            <a:spAutoFit/>
          </a:bodyPr>
          <a:lstStyle/>
          <a:p>
            <a:r>
              <a:rPr lang="en-US" sz="1200" dirty="0"/>
              <a:t>No</a:t>
            </a:r>
            <a:endParaRPr lang="en-IN" sz="1200" dirty="0"/>
          </a:p>
        </p:txBody>
      </p:sp>
    </p:spTree>
    <p:extLst>
      <p:ext uri="{BB962C8B-B14F-4D97-AF65-F5344CB8AC3E}">
        <p14:creationId xmlns:p14="http://schemas.microsoft.com/office/powerpoint/2010/main" val="403782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7898" y="581891"/>
            <a:ext cx="6010102" cy="923330"/>
          </a:xfrm>
          <a:prstGeom prst="rect">
            <a:avLst/>
          </a:prstGeom>
          <a:noFill/>
        </p:spPr>
        <p:txBody>
          <a:bodyPr wrap="square" rtlCol="0">
            <a:spAutoFit/>
          </a:bodyPr>
          <a:lstStyle/>
          <a:p>
            <a:r>
              <a:rPr lang="en-IN" dirty="0"/>
              <a:t>5. How does the bot continue to learn once it’s live? Or how can I make sure that my bot won’t turn crazy and start speaking nonsense?</a:t>
            </a:r>
          </a:p>
        </p:txBody>
      </p:sp>
      <p:sp>
        <p:nvSpPr>
          <p:cNvPr id="7" name="TextBox 6"/>
          <p:cNvSpPr txBox="1"/>
          <p:nvPr/>
        </p:nvSpPr>
        <p:spPr>
          <a:xfrm>
            <a:off x="847898" y="1639844"/>
            <a:ext cx="5674823" cy="2862322"/>
          </a:xfrm>
          <a:prstGeom prst="rect">
            <a:avLst/>
          </a:prstGeom>
          <a:noFill/>
        </p:spPr>
        <p:txBody>
          <a:bodyPr wrap="square" rtlCol="0">
            <a:spAutoFit/>
          </a:bodyPr>
          <a:lstStyle/>
          <a:p>
            <a:r>
              <a:rPr lang="en-US" dirty="0"/>
              <a:t>Once the bot is live we can keep the new question in one section store in our database in which the result has not been shown or new question and we can again train the bot will all the new question every night or once in a week as per our requirement</a:t>
            </a:r>
          </a:p>
          <a:p>
            <a:endParaRPr lang="en-US" dirty="0"/>
          </a:p>
          <a:p>
            <a:r>
              <a:rPr lang="en-US" dirty="0"/>
              <a:t>We can handle all the nonsense and other word intent and entities by the NLP. All the negative words which will be judge by our bot will be removed and does not show to the customer.  </a:t>
            </a:r>
            <a:endParaRPr lang="en-IN" dirty="0"/>
          </a:p>
        </p:txBody>
      </p:sp>
    </p:spTree>
    <p:extLst>
      <p:ext uri="{BB962C8B-B14F-4D97-AF65-F5344CB8AC3E}">
        <p14:creationId xmlns:p14="http://schemas.microsoft.com/office/powerpoint/2010/main" val="3344316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7898" y="581891"/>
            <a:ext cx="6010102" cy="646331"/>
          </a:xfrm>
          <a:prstGeom prst="rect">
            <a:avLst/>
          </a:prstGeom>
          <a:noFill/>
        </p:spPr>
        <p:txBody>
          <a:bodyPr wrap="square" rtlCol="0">
            <a:spAutoFit/>
          </a:bodyPr>
          <a:lstStyle/>
          <a:p>
            <a:pPr marL="285750" indent="-285750">
              <a:buFont typeface="Arial" panose="020B0604020202020204" pitchFamily="34" charset="0"/>
              <a:buChar char="•"/>
            </a:pPr>
            <a:r>
              <a:rPr lang="en-IN" dirty="0"/>
              <a:t>6. How would you optimize when thousands of users will be interacting with the bot?</a:t>
            </a:r>
          </a:p>
        </p:txBody>
      </p:sp>
      <p:sp>
        <p:nvSpPr>
          <p:cNvPr id="7" name="TextBox 6"/>
          <p:cNvSpPr txBox="1"/>
          <p:nvPr/>
        </p:nvSpPr>
        <p:spPr>
          <a:xfrm>
            <a:off x="847898" y="1639844"/>
            <a:ext cx="5674823" cy="2585323"/>
          </a:xfrm>
          <a:prstGeom prst="rect">
            <a:avLst/>
          </a:prstGeom>
          <a:noFill/>
        </p:spPr>
        <p:txBody>
          <a:bodyPr wrap="square" rtlCol="0">
            <a:spAutoFit/>
          </a:bodyPr>
          <a:lstStyle/>
          <a:p>
            <a:r>
              <a:rPr lang="en-US" dirty="0"/>
              <a:t>We can optimize our bot for showing result to convert the our trained model to the </a:t>
            </a:r>
            <a:r>
              <a:rPr lang="en-US" dirty="0" err="1"/>
              <a:t>restfull</a:t>
            </a:r>
            <a:r>
              <a:rPr lang="en-US" dirty="0"/>
              <a:t> API and provide the sufficient server to run the model and handle the user flow.</a:t>
            </a:r>
          </a:p>
          <a:p>
            <a:endParaRPr lang="en-US" dirty="0"/>
          </a:p>
          <a:p>
            <a:r>
              <a:rPr lang="en-US" dirty="0"/>
              <a:t>We can use the AWS cloud to publish our API in the AWS gateway or use the EC2 instance also. We can also use the load balancer to avoid over </a:t>
            </a:r>
            <a:r>
              <a:rPr lang="en-US" dirty="0" err="1"/>
              <a:t>loadness</a:t>
            </a:r>
            <a:r>
              <a:rPr lang="en-US" dirty="0"/>
              <a:t> on the server from the user hit.</a:t>
            </a:r>
            <a:endParaRPr lang="en-IN" dirty="0"/>
          </a:p>
        </p:txBody>
      </p:sp>
    </p:spTree>
    <p:extLst>
      <p:ext uri="{BB962C8B-B14F-4D97-AF65-F5344CB8AC3E}">
        <p14:creationId xmlns:p14="http://schemas.microsoft.com/office/powerpoint/2010/main" val="35382809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78</TotalTime>
  <Words>1127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Chatbot Application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Divyanshu Kumar</dc:creator>
  <cp:lastModifiedBy>deepak kumar</cp:lastModifiedBy>
  <cp:revision>13</cp:revision>
  <dcterms:created xsi:type="dcterms:W3CDTF">2021-04-04T10:02:42Z</dcterms:created>
  <dcterms:modified xsi:type="dcterms:W3CDTF">2021-04-06T15:35:53Z</dcterms:modified>
</cp:coreProperties>
</file>