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68" r:id="rId3"/>
    <p:sldId id="269" r:id="rId4"/>
    <p:sldId id="266" r:id="rId5"/>
    <p:sldId id="264"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8" d="100"/>
          <a:sy n="78" d="100"/>
        </p:scale>
        <p:origin x="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E100C-A39E-44F6-BF77-6D5E1C199CD8}" type="datetimeFigureOut">
              <a:rPr lang="en-IN" smtClean="0"/>
              <a:t>17-06-2020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79E8-E081-44A4-9299-50A8105BCDC1}" type="slidenum">
              <a:rPr lang="en-IN" smtClean="0"/>
              <a:t>‹#›</a:t>
            </a:fld>
            <a:endParaRPr lang="en-IN"/>
          </a:p>
        </p:txBody>
      </p:sp>
    </p:spTree>
    <p:extLst>
      <p:ext uri="{BB962C8B-B14F-4D97-AF65-F5344CB8AC3E}">
        <p14:creationId xmlns:p14="http://schemas.microsoft.com/office/powerpoint/2010/main" val="211546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7092-7B2D-4F0E-94A8-B792281CA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68A7A9-57FB-4289-BE2E-BA08A3059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F294E-0C16-4A4F-A358-088F60C4952B}"/>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5" name="Footer Placeholder 4">
            <a:extLst>
              <a:ext uri="{FF2B5EF4-FFF2-40B4-BE49-F238E27FC236}">
                <a16:creationId xmlns:a16="http://schemas.microsoft.com/office/drawing/2014/main" id="{6B7DCE12-B51E-45FF-A24E-D3E9143B4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AED0D-55CA-4ECD-BE82-2D1570529FE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9147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C04A-32A7-4B44-AC71-B52ED7414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F0A56-01D2-4189-9CBF-A1A1C9403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40E6F-E5C4-4EA3-94BA-98A0992A0959}"/>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5" name="Footer Placeholder 4">
            <a:extLst>
              <a:ext uri="{FF2B5EF4-FFF2-40B4-BE49-F238E27FC236}">
                <a16:creationId xmlns:a16="http://schemas.microsoft.com/office/drawing/2014/main" id="{0ECD5962-A25A-43AD-8193-27BCE4836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02F43-B832-41CD-9666-E05530A73509}"/>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75626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03400-D7A2-4DA2-AFE0-DADFF5FDB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159BA-C743-46D4-B2A6-C02F4D3CAE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4A0D5-6DB6-4AAA-AC08-23726E9C4899}"/>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5" name="Footer Placeholder 4">
            <a:extLst>
              <a:ext uri="{FF2B5EF4-FFF2-40B4-BE49-F238E27FC236}">
                <a16:creationId xmlns:a16="http://schemas.microsoft.com/office/drawing/2014/main" id="{E5F53380-E7C2-4183-8A3A-E716CE796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0BEAA-C11A-4DD3-AB78-56A1BC84B881}"/>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1892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D3C4-3F42-4B79-BDCD-FC64D908D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B8AE4-79EA-4CD7-BFB5-70D4ACF95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600A-83E9-4DE6-9E52-2BD09098CF72}"/>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5" name="Footer Placeholder 4">
            <a:extLst>
              <a:ext uri="{FF2B5EF4-FFF2-40B4-BE49-F238E27FC236}">
                <a16:creationId xmlns:a16="http://schemas.microsoft.com/office/drawing/2014/main" id="{F0CA5C8C-A06B-46E3-A728-D667B46AB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1961D-C148-4C5A-BE97-B3A18384D91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23683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78FA-C399-4547-B16B-ED3B9E67F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C64B2-E7F9-4D36-842D-A85D5B8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93672-AF9C-470F-BC44-70B7B4CDCD60}"/>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5" name="Footer Placeholder 4">
            <a:extLst>
              <a:ext uri="{FF2B5EF4-FFF2-40B4-BE49-F238E27FC236}">
                <a16:creationId xmlns:a16="http://schemas.microsoft.com/office/drawing/2014/main" id="{10300CCF-1B10-4A49-9219-6E7021330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B7695-6C23-4200-BA9C-03E4702B2F1E}"/>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6208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8E45-51AB-4F57-9B1D-A7CCA3001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0D96F-CC2E-45DF-B4A6-7E58F2463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EEBDA9-EA07-4537-B05B-0C2FAE301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440BA-A604-49DB-A251-D17E090840FA}"/>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6" name="Footer Placeholder 5">
            <a:extLst>
              <a:ext uri="{FF2B5EF4-FFF2-40B4-BE49-F238E27FC236}">
                <a16:creationId xmlns:a16="http://schemas.microsoft.com/office/drawing/2014/main" id="{23CF6DE2-82CF-4DD6-86AA-939666B83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21F9E-EA7D-4029-A549-DB128FC12EDC}"/>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20038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F89F-06A4-46EC-8858-D2BDB0D17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00649-4CCD-4011-8B08-C42432E3C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2A065-2967-4D3B-AA74-24E96ED9B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1907D9-E1B1-4D7B-AEEC-7213FCA0B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4900E-64CB-4FE1-ACB4-E9F3A9AA6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69AB9-7068-4BE5-BA4A-5FE2DA822C2C}"/>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8" name="Footer Placeholder 7">
            <a:extLst>
              <a:ext uri="{FF2B5EF4-FFF2-40B4-BE49-F238E27FC236}">
                <a16:creationId xmlns:a16="http://schemas.microsoft.com/office/drawing/2014/main" id="{170641B4-42CB-4E9C-A019-888B949DA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374F98-DC70-47E8-AA1F-27D8A2CE6E54}"/>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30785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0AB8-B807-485F-A711-237AD63AC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EDAE8A-B48E-40AC-965F-F025F1115FD5}"/>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4" name="Footer Placeholder 3">
            <a:extLst>
              <a:ext uri="{FF2B5EF4-FFF2-40B4-BE49-F238E27FC236}">
                <a16:creationId xmlns:a16="http://schemas.microsoft.com/office/drawing/2014/main" id="{76AEE728-5789-4C07-97C9-24C17BD94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EDC5E-A8DA-4CB8-BC26-117D740B1137}"/>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423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ADEFC-4401-44EC-BB82-091E246C47C6}"/>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3" name="Footer Placeholder 2">
            <a:extLst>
              <a:ext uri="{FF2B5EF4-FFF2-40B4-BE49-F238E27FC236}">
                <a16:creationId xmlns:a16="http://schemas.microsoft.com/office/drawing/2014/main" id="{C4F2621E-AD25-4DA8-9666-3982CAC540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76497-2546-46C3-BAFF-F5372A64A92F}"/>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63005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137B-3F2F-4D5F-9E53-B9F32D799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BDA7F-3AFD-47B6-B7DF-92D78958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5CB175-DEC8-4BBB-AB0D-0607B950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820FF-E1E4-4570-85C3-CD9C2CF6B635}"/>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6" name="Footer Placeholder 5">
            <a:extLst>
              <a:ext uri="{FF2B5EF4-FFF2-40B4-BE49-F238E27FC236}">
                <a16:creationId xmlns:a16="http://schemas.microsoft.com/office/drawing/2014/main" id="{BF15E37F-950B-4595-9B1E-2F6F80298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1C78B-CB09-455D-A712-5BC5070E5633}"/>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79018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640-3A1C-4EF5-9E08-DD70D45F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DBA5F0-A964-4385-AA03-F4292A28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F126A6-AA75-4A2E-B37F-9178CEFD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68078-0AA7-4C11-8BB5-94E66C6935CB}"/>
              </a:ext>
            </a:extLst>
          </p:cNvPr>
          <p:cNvSpPr>
            <a:spLocks noGrp="1"/>
          </p:cNvSpPr>
          <p:nvPr>
            <p:ph type="dt" sz="half" idx="10"/>
          </p:nvPr>
        </p:nvSpPr>
        <p:spPr/>
        <p:txBody>
          <a:bodyPr/>
          <a:lstStyle/>
          <a:p>
            <a:fld id="{0455DCB2-395E-41CD-A8D5-8A52CD7996B5}" type="datetimeFigureOut">
              <a:rPr lang="en-IN" smtClean="0"/>
              <a:t>17-06-2020</a:t>
            </a:fld>
            <a:endParaRPr lang="en-IN"/>
          </a:p>
        </p:txBody>
      </p:sp>
      <p:sp>
        <p:nvSpPr>
          <p:cNvPr id="6" name="Footer Placeholder 5">
            <a:extLst>
              <a:ext uri="{FF2B5EF4-FFF2-40B4-BE49-F238E27FC236}">
                <a16:creationId xmlns:a16="http://schemas.microsoft.com/office/drawing/2014/main" id="{2BC848ED-9EE5-44C1-8EE7-54CC5559B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4FB8D-EC88-4CAA-9948-3D2A47A01CC6}"/>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42860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2F1C5-98B9-4EB7-AF0F-F791B0B97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8D9F2-55C6-4070-B317-B76FC200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E3A3D-FAEA-44D7-9BF4-D1ED534537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DCB2-395E-41CD-A8D5-8A52CD7996B5}" type="datetimeFigureOut">
              <a:rPr lang="en-IN" smtClean="0"/>
              <a:t>17-06-2020</a:t>
            </a:fld>
            <a:endParaRPr lang="en-IN"/>
          </a:p>
        </p:txBody>
      </p:sp>
      <p:sp>
        <p:nvSpPr>
          <p:cNvPr id="5" name="Footer Placeholder 4">
            <a:extLst>
              <a:ext uri="{FF2B5EF4-FFF2-40B4-BE49-F238E27FC236}">
                <a16:creationId xmlns:a16="http://schemas.microsoft.com/office/drawing/2014/main" id="{29921098-87A4-4157-B853-4BC7953B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1C028-A28B-467A-8CEF-12E6BDC6F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9819-2F16-454B-AD1F-4E0CDF6DD626}" type="slidenum">
              <a:rPr lang="en-IN" smtClean="0"/>
              <a:t>‹#›</a:t>
            </a:fld>
            <a:endParaRPr lang="en-IN"/>
          </a:p>
        </p:txBody>
      </p:sp>
    </p:spTree>
    <p:extLst>
      <p:ext uri="{BB962C8B-B14F-4D97-AF65-F5344CB8AC3E}">
        <p14:creationId xmlns:p14="http://schemas.microsoft.com/office/powerpoint/2010/main" val="2771157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Airlines Use Cases</a:t>
            </a:r>
            <a:endParaRPr lang="en-IN" sz="4800" b="1" dirty="0"/>
          </a:p>
        </p:txBody>
      </p:sp>
      <p:sp>
        <p:nvSpPr>
          <p:cNvPr id="16" name="Rectangle 15">
            <a:extLst>
              <a:ext uri="{FF2B5EF4-FFF2-40B4-BE49-F238E27FC236}">
                <a16:creationId xmlns:a16="http://schemas.microsoft.com/office/drawing/2014/main"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val="8537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1462260" cy="461665"/>
          </a:xfrm>
          <a:prstGeom prst="rect">
            <a:avLst/>
          </a:prstGeom>
          <a:noFill/>
          <a:ln>
            <a:noFill/>
          </a:ln>
        </p:spPr>
        <p:txBody>
          <a:bodyPr wrap="none" rtlCol="0">
            <a:spAutoFit/>
          </a:bodyPr>
          <a:lstStyle/>
          <a:p>
            <a:r>
              <a:rPr lang="en-US" sz="2400" b="1" dirty="0">
                <a:latin typeface="+mj-lt"/>
              </a:rPr>
              <a:t>G</a:t>
            </a:r>
            <a:r>
              <a:rPr lang="en-IN" sz="2400" b="1" dirty="0">
                <a:latin typeface="+mj-lt"/>
              </a:rPr>
              <a:t>uidelines</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10312E-7AF6-45FA-8CA4-9DF5011C939E}"/>
              </a:ext>
            </a:extLst>
          </p:cNvPr>
          <p:cNvSpPr txBox="1"/>
          <p:nvPr/>
        </p:nvSpPr>
        <p:spPr>
          <a:xfrm>
            <a:off x="1334243" y="1575090"/>
            <a:ext cx="10312325" cy="411676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500" dirty="0"/>
              <a:t>The purpose of the document is to provide clear guidelines to the candidates</a:t>
            </a:r>
          </a:p>
          <a:p>
            <a:pPr marL="285750" indent="-285750" algn="just">
              <a:lnSpc>
                <a:spcPct val="200000"/>
              </a:lnSpc>
              <a:buFont typeface="Arial" panose="020B0604020202020204" pitchFamily="34" charset="0"/>
              <a:buChar char="•"/>
            </a:pPr>
            <a:r>
              <a:rPr lang="en-IN" sz="1500" dirty="0"/>
              <a:t>Please choose one of the Airlines uses cases from the three</a:t>
            </a:r>
          </a:p>
          <a:p>
            <a:pPr marL="285750" indent="-285750" algn="just">
              <a:lnSpc>
                <a:spcPct val="200000"/>
              </a:lnSpc>
              <a:buFont typeface="Arial" panose="020B0604020202020204" pitchFamily="34" charset="0"/>
              <a:buChar char="•"/>
            </a:pPr>
            <a:r>
              <a:rPr lang="en-IN" sz="1500" dirty="0"/>
              <a:t>Expectation is to prepare a slide or two on the use case you select and detail out your approach, assumptions, kind of data, possible machine learning models etc. based on what the use case is expecting</a:t>
            </a:r>
          </a:p>
          <a:p>
            <a:pPr marL="285750" indent="-285750" algn="just">
              <a:lnSpc>
                <a:spcPct val="200000"/>
              </a:lnSpc>
              <a:buFont typeface="Arial" panose="020B0604020202020204" pitchFamily="34" charset="0"/>
              <a:buChar char="•"/>
            </a:pPr>
            <a:r>
              <a:rPr lang="en-IN" sz="1500" dirty="0"/>
              <a:t>You need to present your slides to the interview panel in maximum 10 minutes</a:t>
            </a:r>
          </a:p>
          <a:p>
            <a:pPr marL="285750" indent="-285750" algn="just">
              <a:lnSpc>
                <a:spcPct val="200000"/>
              </a:lnSpc>
              <a:buFont typeface="Arial" panose="020B0604020202020204" pitchFamily="34" charset="0"/>
              <a:buChar char="•"/>
            </a:pPr>
            <a:r>
              <a:rPr lang="en-IN" sz="1500" dirty="0"/>
              <a:t>Your creativity and thought process is key to coming up with a unique and commercially viable proposal; credit will be given to comprehensive thoughts and uniqueness in the approach</a:t>
            </a:r>
          </a:p>
          <a:p>
            <a:pPr marL="285750" indent="-285750" algn="just">
              <a:lnSpc>
                <a:spcPct val="200000"/>
              </a:lnSpc>
              <a:buFont typeface="Arial" panose="020B0604020202020204" pitchFamily="34" charset="0"/>
              <a:buChar char="•"/>
            </a:pPr>
            <a:r>
              <a:rPr lang="en-IN" sz="1500" dirty="0"/>
              <a:t>We are not expecting any code or dataset to be submitted, only PowerPoint slides we are looking forward to</a:t>
            </a:r>
          </a:p>
          <a:p>
            <a:pPr marL="285750" indent="-285750" algn="just">
              <a:lnSpc>
                <a:spcPct val="150000"/>
              </a:lnSpc>
              <a:buFont typeface="Arial" panose="020B0604020202020204" pitchFamily="34" charset="0"/>
              <a:buChar char="•"/>
            </a:pPr>
            <a:r>
              <a:rPr lang="en-US" sz="1500" dirty="0"/>
              <a:t>Credit will be given to the candidates on any credible assumptions made while completing the exercise</a:t>
            </a:r>
          </a:p>
        </p:txBody>
      </p:sp>
      <p:sp>
        <p:nvSpPr>
          <p:cNvPr id="2" name="Rectangle 1">
            <a:extLst>
              <a:ext uri="{FF2B5EF4-FFF2-40B4-BE49-F238E27FC236}">
                <a16:creationId xmlns:a16="http://schemas.microsoft.com/office/drawing/2014/main" id="{BB1354CA-12F9-463D-A146-029332C964D7}"/>
              </a:ext>
            </a:extLst>
          </p:cNvPr>
          <p:cNvSpPr/>
          <p:nvPr/>
        </p:nvSpPr>
        <p:spPr>
          <a:xfrm>
            <a:off x="973393" y="1799311"/>
            <a:ext cx="68826" cy="384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896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1997791" cy="461665"/>
          </a:xfrm>
          <a:prstGeom prst="rect">
            <a:avLst/>
          </a:prstGeom>
          <a:noFill/>
          <a:ln>
            <a:noFill/>
          </a:ln>
        </p:spPr>
        <p:txBody>
          <a:bodyPr wrap="none" rtlCol="0">
            <a:spAutoFit/>
          </a:bodyPr>
          <a:lstStyle>
            <a:defPPr>
              <a:defRPr lang="en-US"/>
            </a:defPPr>
            <a:lvl1pPr>
              <a:defRPr sz="2400" b="1">
                <a:latin typeface="+mj-lt"/>
              </a:defRPr>
            </a:lvl1pPr>
          </a:lstStyle>
          <a:p>
            <a:r>
              <a:rPr lang="en-IN" dirty="0"/>
              <a:t>1. Crew Pairing</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BA455B9-F77F-4D2F-8195-73ECC4F20976}"/>
              </a:ext>
            </a:extLst>
          </p:cNvPr>
          <p:cNvSpPr txBox="1"/>
          <p:nvPr/>
        </p:nvSpPr>
        <p:spPr>
          <a:xfrm>
            <a:off x="917825" y="1102841"/>
            <a:ext cx="10304207" cy="1015663"/>
          </a:xfrm>
          <a:prstGeom prst="rect">
            <a:avLst/>
          </a:prstGeom>
          <a:noFill/>
        </p:spPr>
        <p:txBody>
          <a:bodyPr wrap="square" rtlCol="0">
            <a:spAutoFit/>
          </a:bodyPr>
          <a:lstStyle/>
          <a:p>
            <a:pPr algn="just"/>
            <a:r>
              <a:rPr lang="en-IN" sz="1500" b="1" dirty="0"/>
              <a:t>Crew Pairing and Rostering</a:t>
            </a:r>
            <a:r>
              <a:rPr lang="en-IN" sz="1500" dirty="0"/>
              <a:t> is key to better customer experience on flight and operational efficiency of the trips; it is highly critical to have right mix of crew members to manage cost and fatigue. Airlines companies continuously strive to come up with a better model to pair crew for a particular flight based on various parameters but it is still evolving and best solution is far away from the reach of the companies</a:t>
            </a:r>
          </a:p>
        </p:txBody>
      </p:sp>
      <p:sp>
        <p:nvSpPr>
          <p:cNvPr id="8" name="TextBox 7">
            <a:extLst>
              <a:ext uri="{FF2B5EF4-FFF2-40B4-BE49-F238E27FC236}">
                <a16:creationId xmlns:a16="http://schemas.microsoft.com/office/drawing/2014/main" id="{FDAB149F-0F4B-4BFD-85F7-08C4BDABC769}"/>
              </a:ext>
            </a:extLst>
          </p:cNvPr>
          <p:cNvSpPr txBox="1"/>
          <p:nvPr/>
        </p:nvSpPr>
        <p:spPr>
          <a:xfrm>
            <a:off x="1012723" y="2199532"/>
            <a:ext cx="10209309" cy="323165"/>
          </a:xfrm>
          <a:prstGeom prst="rect">
            <a:avLst/>
          </a:prstGeom>
          <a:noFill/>
        </p:spPr>
        <p:txBody>
          <a:bodyPr wrap="square" rtlCol="0">
            <a:spAutoFit/>
          </a:bodyPr>
          <a:lstStyle/>
          <a:p>
            <a:pPr algn="just"/>
            <a:r>
              <a:rPr lang="en-IN" sz="1500" dirty="0"/>
              <a:t>Can you suggest a solution on this problem statement? Please refer to below point to come up with the solutions</a:t>
            </a:r>
          </a:p>
        </p:txBody>
      </p:sp>
      <p:sp>
        <p:nvSpPr>
          <p:cNvPr id="10" name="TextBox 9">
            <a:extLst>
              <a:ext uri="{FF2B5EF4-FFF2-40B4-BE49-F238E27FC236}">
                <a16:creationId xmlns:a16="http://schemas.microsoft.com/office/drawing/2014/main" id="{293B008F-C56D-48CB-87AF-869049D37114}"/>
              </a:ext>
            </a:extLst>
          </p:cNvPr>
          <p:cNvSpPr txBox="1"/>
          <p:nvPr/>
        </p:nvSpPr>
        <p:spPr>
          <a:xfrm>
            <a:off x="1012723" y="2603725"/>
            <a:ext cx="10209309" cy="2769989"/>
          </a:xfrm>
          <a:prstGeom prst="rect">
            <a:avLst/>
          </a:prstGeom>
          <a:noFill/>
        </p:spPr>
        <p:txBody>
          <a:bodyPr wrap="square" rtlCol="0">
            <a:spAutoFit/>
          </a:bodyPr>
          <a:lstStyle/>
          <a:p>
            <a:endParaRPr lang="en-IN" sz="1500" dirty="0"/>
          </a:p>
          <a:p>
            <a:pPr marL="285750" indent="-285750">
              <a:buFont typeface="Arial" panose="020B0604020202020204" pitchFamily="34" charset="0"/>
              <a:buChar char="•"/>
            </a:pPr>
            <a:r>
              <a:rPr lang="en-IN" sz="1500" dirty="0"/>
              <a:t>What would be your approach to this problem? (Theoretical)</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kind of data dimension(features) would you like to consider?</a:t>
            </a:r>
          </a:p>
          <a:p>
            <a:endParaRPr lang="en-IN" dirty="0"/>
          </a:p>
          <a:p>
            <a:pPr marL="285750" indent="-285750">
              <a:buFont typeface="Arial" panose="020B0604020202020204" pitchFamily="34" charset="0"/>
              <a:buChar char="•"/>
            </a:pPr>
            <a:r>
              <a:rPr lang="en-IN" sz="1500" dirty="0"/>
              <a:t>What kind of relationships you can visualize amongst various features from Airline industry point of view?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500" dirty="0"/>
              <a:t>What would be the machine learning models you would like to evaluate and the reason?</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would be the role of optimization in this problem solving?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5909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4649799" cy="461665"/>
          </a:xfrm>
          <a:prstGeom prst="rect">
            <a:avLst/>
          </a:prstGeom>
          <a:noFill/>
          <a:ln>
            <a:noFill/>
          </a:ln>
        </p:spPr>
        <p:txBody>
          <a:bodyPr wrap="none" rtlCol="0">
            <a:spAutoFit/>
          </a:bodyPr>
          <a:lstStyle/>
          <a:p>
            <a:r>
              <a:rPr lang="en-IN" sz="2400" b="1" dirty="0">
                <a:latin typeface="+mj-lt"/>
              </a:rPr>
              <a:t>2. Airlines Yield Management System</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7D5899-BF31-4B3F-8EB1-3B80CFC67F22}"/>
              </a:ext>
            </a:extLst>
          </p:cNvPr>
          <p:cNvSpPr txBox="1"/>
          <p:nvPr/>
        </p:nvSpPr>
        <p:spPr>
          <a:xfrm>
            <a:off x="619433" y="1289515"/>
            <a:ext cx="10702670" cy="1015663"/>
          </a:xfrm>
          <a:prstGeom prst="rect">
            <a:avLst/>
          </a:prstGeom>
          <a:noFill/>
        </p:spPr>
        <p:txBody>
          <a:bodyPr wrap="square" rtlCol="0">
            <a:spAutoFit/>
          </a:bodyPr>
          <a:lstStyle/>
          <a:p>
            <a:pPr algn="just"/>
            <a:r>
              <a:rPr lang="en-IN" sz="1500" b="1" dirty="0"/>
              <a:t>Yield Management System </a:t>
            </a:r>
            <a:r>
              <a:rPr lang="en-IN" sz="1500" dirty="0"/>
              <a:t>is the process through which an Airlines company tries to get the most revenue out of each ticket booking; in a highly competitive industry like Airlines it is imperative to know that sweet spot where company can get most with least probability of losing out on the customer; The objective is to build an AI system which leverages different kind of data and machine learning models to come up with that price which is attractive to customer and profitable to airline</a:t>
            </a:r>
          </a:p>
        </p:txBody>
      </p:sp>
      <p:sp>
        <p:nvSpPr>
          <p:cNvPr id="7" name="TextBox 6">
            <a:extLst>
              <a:ext uri="{FF2B5EF4-FFF2-40B4-BE49-F238E27FC236}">
                <a16:creationId xmlns:a16="http://schemas.microsoft.com/office/drawing/2014/main" id="{7F0F04A0-70F5-4EF8-BE50-343A7B559221}"/>
              </a:ext>
            </a:extLst>
          </p:cNvPr>
          <p:cNvSpPr txBox="1"/>
          <p:nvPr/>
        </p:nvSpPr>
        <p:spPr>
          <a:xfrm>
            <a:off x="717755" y="2415758"/>
            <a:ext cx="10928812" cy="553998"/>
          </a:xfrm>
          <a:prstGeom prst="rect">
            <a:avLst/>
          </a:prstGeom>
          <a:noFill/>
        </p:spPr>
        <p:txBody>
          <a:bodyPr wrap="square" rtlCol="0">
            <a:spAutoFit/>
          </a:bodyPr>
          <a:lstStyle/>
          <a:p>
            <a:pPr algn="just"/>
            <a:r>
              <a:rPr lang="en-IN" sz="1500" dirty="0"/>
              <a:t>Can you suggest a solution (</a:t>
            </a:r>
            <a:r>
              <a:rPr lang="en-IN" sz="1500" b="1" dirty="0"/>
              <a:t>Data, Analytics &amp; ML</a:t>
            </a:r>
            <a:r>
              <a:rPr lang="en-IN" sz="1500" dirty="0"/>
              <a:t>) which can help Airlines to build such an AI Engine? Please consider below parameters to come up with your solution</a:t>
            </a:r>
          </a:p>
        </p:txBody>
      </p:sp>
      <p:sp>
        <p:nvSpPr>
          <p:cNvPr id="12" name="TextBox 11">
            <a:extLst>
              <a:ext uri="{FF2B5EF4-FFF2-40B4-BE49-F238E27FC236}">
                <a16:creationId xmlns:a16="http://schemas.microsoft.com/office/drawing/2014/main" id="{7110312E-7AF6-45FA-8CA4-9DF5011C939E}"/>
              </a:ext>
            </a:extLst>
          </p:cNvPr>
          <p:cNvSpPr txBox="1"/>
          <p:nvPr/>
        </p:nvSpPr>
        <p:spPr>
          <a:xfrm>
            <a:off x="759671" y="2839828"/>
            <a:ext cx="10562432" cy="3693319"/>
          </a:xfrm>
          <a:prstGeom prst="rect">
            <a:avLst/>
          </a:prstGeom>
          <a:noFill/>
        </p:spPr>
        <p:txBody>
          <a:bodyPr wrap="square" rtlCol="0">
            <a:spAutoFit/>
          </a:bodyPr>
          <a:lstStyle/>
          <a:p>
            <a:endParaRPr lang="en-IN" sz="1500" dirty="0"/>
          </a:p>
          <a:p>
            <a:pPr marL="285750" indent="-285750">
              <a:buFont typeface="Arial" panose="020B0604020202020204" pitchFamily="34" charset="0"/>
              <a:buChar char="•"/>
            </a:pPr>
            <a:r>
              <a:rPr lang="en-IN" sz="1500" dirty="0"/>
              <a:t>What kind of data dimension(features) would you like to consider? One example is Macro Economic Indicators please come up with more such dimensions.</a:t>
            </a:r>
          </a:p>
          <a:p>
            <a:pPr marL="742950" lvl="1" indent="-285750">
              <a:buFont typeface="Wingdings" panose="05000000000000000000" pitchFamily="2" charset="2"/>
              <a:buChar char="q"/>
            </a:pPr>
            <a:endParaRPr lang="en-IN" sz="1500" dirty="0"/>
          </a:p>
          <a:p>
            <a:pPr marL="742950" lvl="1" indent="-285750">
              <a:buFont typeface="Wingdings" panose="05000000000000000000" pitchFamily="2" charset="2"/>
              <a:buChar char="§"/>
            </a:pPr>
            <a:r>
              <a:rPr lang="en-IN" sz="1500" dirty="0"/>
              <a:t>Macro economic indicators(inflation, employment rate, interest rate, crude oil price)</a:t>
            </a:r>
          </a:p>
          <a:p>
            <a:pPr marL="742950" lvl="1" indent="-285750">
              <a:buFont typeface="Wingdings" panose="05000000000000000000" pitchFamily="2" charset="2"/>
              <a:buChar char="§"/>
            </a:pPr>
            <a:r>
              <a:rPr lang="en-IN" sz="1500" dirty="0"/>
              <a:t>Peer analysis(new offers from competition, new players, tie-ups, technology change)</a:t>
            </a:r>
          </a:p>
          <a:p>
            <a:pPr marL="742950" lvl="1" indent="-285750">
              <a:buFont typeface="Wingdings" panose="05000000000000000000" pitchFamily="2" charset="2"/>
              <a:buChar char="§"/>
            </a:pPr>
            <a:r>
              <a:rPr lang="en-IN" sz="1500" dirty="0"/>
              <a:t>Events(Holidays, weather )</a:t>
            </a:r>
          </a:p>
          <a:p>
            <a:pPr marL="742950" lvl="1" indent="-285750">
              <a:buFont typeface="Wingdings" panose="05000000000000000000" pitchFamily="2" charset="2"/>
              <a:buChar char="§"/>
            </a:pPr>
            <a:r>
              <a:rPr lang="en-IN" sz="1500" dirty="0"/>
              <a:t>Customer(demographic, flying patterns, payment ways)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500" dirty="0"/>
              <a:t>What kind of relationships you can visualize amongst various features from Airline industry point of view?</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500" dirty="0"/>
              <a:t>What would be the machine learning models you would like to evaluate and the reason?</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is the role of optimization in this problem solving?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2945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B624B-1C54-4B1B-A520-BC1C6A056F31}"/>
              </a:ext>
            </a:extLst>
          </p:cNvPr>
          <p:cNvSpPr txBox="1"/>
          <p:nvPr/>
        </p:nvSpPr>
        <p:spPr>
          <a:xfrm>
            <a:off x="493295" y="324853"/>
            <a:ext cx="3781420" cy="461665"/>
          </a:xfrm>
          <a:prstGeom prst="rect">
            <a:avLst/>
          </a:prstGeom>
          <a:noFill/>
          <a:ln>
            <a:noFill/>
          </a:ln>
        </p:spPr>
        <p:txBody>
          <a:bodyPr wrap="none" rtlCol="0">
            <a:spAutoFit/>
          </a:bodyPr>
          <a:lstStyle>
            <a:defPPr>
              <a:defRPr lang="en-US"/>
            </a:defPPr>
            <a:lvl1pPr>
              <a:defRPr sz="2400" b="1">
                <a:latin typeface="+mj-lt"/>
              </a:defRPr>
            </a:lvl1pPr>
          </a:lstStyle>
          <a:p>
            <a:r>
              <a:rPr lang="en-IN" dirty="0"/>
              <a:t>3. Customer service - Chatbot</a:t>
            </a:r>
          </a:p>
        </p:txBody>
      </p:sp>
      <p:cxnSp>
        <p:nvCxnSpPr>
          <p:cNvPr id="6" name="Straight Connector 5">
            <a:extLst>
              <a:ext uri="{FF2B5EF4-FFF2-40B4-BE49-F238E27FC236}">
                <a16:creationId xmlns:a16="http://schemas.microsoft.com/office/drawing/2014/main" id="{4C1E42B4-258C-4918-AAD6-2BF02E9D7F94}"/>
              </a:ext>
            </a:extLst>
          </p:cNvPr>
          <p:cNvCxnSpPr>
            <a:cxnSpLocks/>
          </p:cNvCxnSpPr>
          <p:nvPr/>
        </p:nvCxnSpPr>
        <p:spPr>
          <a:xfrm>
            <a:off x="493295" y="894802"/>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7D5899-BF31-4B3F-8EB1-3B80CFC67F22}"/>
              </a:ext>
            </a:extLst>
          </p:cNvPr>
          <p:cNvSpPr txBox="1"/>
          <p:nvPr/>
        </p:nvSpPr>
        <p:spPr>
          <a:xfrm>
            <a:off x="658761" y="1190490"/>
            <a:ext cx="10815484" cy="1015663"/>
          </a:xfrm>
          <a:prstGeom prst="rect">
            <a:avLst/>
          </a:prstGeom>
          <a:noFill/>
        </p:spPr>
        <p:txBody>
          <a:bodyPr wrap="square" rtlCol="0">
            <a:spAutoFit/>
          </a:bodyPr>
          <a:lstStyle/>
          <a:p>
            <a:pPr algn="just"/>
            <a:r>
              <a:rPr lang="en-IN" sz="1500" dirty="0"/>
              <a:t>Airlines companies deal with lot of queries from customers and travel booking companies regarding cancellations, date change, information request, upgrades, seat booking etc. In today’s world there are lot of customer service executives who are responsible to take care of such queries and give good experience to customers; but the process is manual in nature leading to inconsistent services in some scenarios and also adds to the cost of the company </a:t>
            </a:r>
          </a:p>
        </p:txBody>
      </p:sp>
      <p:sp>
        <p:nvSpPr>
          <p:cNvPr id="13" name="TextBox 12">
            <a:extLst>
              <a:ext uri="{FF2B5EF4-FFF2-40B4-BE49-F238E27FC236}">
                <a16:creationId xmlns:a16="http://schemas.microsoft.com/office/drawing/2014/main" id="{0F8C6766-53A8-4336-92C6-ECB53CA35E76}"/>
              </a:ext>
            </a:extLst>
          </p:cNvPr>
          <p:cNvSpPr txBox="1"/>
          <p:nvPr/>
        </p:nvSpPr>
        <p:spPr>
          <a:xfrm>
            <a:off x="766916" y="2803037"/>
            <a:ext cx="10628671" cy="3323987"/>
          </a:xfrm>
          <a:prstGeom prst="rect">
            <a:avLst/>
          </a:prstGeom>
          <a:noFill/>
        </p:spPr>
        <p:txBody>
          <a:bodyPr wrap="square" rtlCol="0">
            <a:spAutoFit/>
          </a:bodyPr>
          <a:lstStyle/>
          <a:p>
            <a:endParaRPr lang="en-IN" sz="1500" dirty="0"/>
          </a:p>
          <a:p>
            <a:pPr marL="285750" indent="-285750">
              <a:buFont typeface="Arial" panose="020B0604020202020204" pitchFamily="34" charset="0"/>
              <a:buChar char="•"/>
            </a:pPr>
            <a:r>
              <a:rPr lang="en-IN" sz="1500" dirty="0"/>
              <a:t>What is the System Design (architecture diagram) for the chatbot application?</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kind of algorithm you will use?</a:t>
            </a:r>
          </a:p>
          <a:p>
            <a:endParaRPr lang="en-IN" sz="1500" dirty="0"/>
          </a:p>
          <a:p>
            <a:pPr marL="285750" indent="-285750">
              <a:buFont typeface="Arial" panose="020B0604020202020204" pitchFamily="34" charset="0"/>
              <a:buChar char="•"/>
            </a:pPr>
            <a:r>
              <a:rPr lang="en-IN" sz="1500" dirty="0"/>
              <a:t>How does the bot understand what the customer is saying?</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What if you encounter with a new question that bot didn’t see while training?</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How does the bot continue to learn once it’s live? Or how can I make sure that my bot won’t turn crazy and start speaking nonsense?</a:t>
            </a:r>
          </a:p>
          <a:p>
            <a:endParaRPr lang="en-IN" sz="1500" dirty="0"/>
          </a:p>
          <a:p>
            <a:pPr marL="285750" indent="-285750">
              <a:buFont typeface="Arial" panose="020B0604020202020204" pitchFamily="34" charset="0"/>
              <a:buChar char="•"/>
            </a:pPr>
            <a:r>
              <a:rPr lang="en-IN" sz="1500" dirty="0"/>
              <a:t>How would you optimize when thousands of users will be interacting with the bot?</a:t>
            </a:r>
          </a:p>
          <a:p>
            <a:pPr marL="285750" indent="-285750">
              <a:buFont typeface="Arial" panose="020B0604020202020204" pitchFamily="34" charset="0"/>
              <a:buChar char="•"/>
            </a:pPr>
            <a:endParaRPr lang="en-IN" sz="1500" dirty="0"/>
          </a:p>
        </p:txBody>
      </p:sp>
      <p:sp>
        <p:nvSpPr>
          <p:cNvPr id="7" name="TextBox 6">
            <a:extLst>
              <a:ext uri="{FF2B5EF4-FFF2-40B4-BE49-F238E27FC236}">
                <a16:creationId xmlns:a16="http://schemas.microsoft.com/office/drawing/2014/main" id="{7F0F04A0-70F5-4EF8-BE50-343A7B559221}"/>
              </a:ext>
            </a:extLst>
          </p:cNvPr>
          <p:cNvSpPr txBox="1"/>
          <p:nvPr/>
        </p:nvSpPr>
        <p:spPr>
          <a:xfrm>
            <a:off x="684830" y="2252766"/>
            <a:ext cx="10815484" cy="553998"/>
          </a:xfrm>
          <a:prstGeom prst="rect">
            <a:avLst/>
          </a:prstGeom>
          <a:noFill/>
        </p:spPr>
        <p:txBody>
          <a:bodyPr wrap="square" rtlCol="0">
            <a:spAutoFit/>
          </a:bodyPr>
          <a:lstStyle/>
          <a:p>
            <a:pPr algn="just"/>
            <a:r>
              <a:rPr lang="en-IN" sz="1500" dirty="0"/>
              <a:t>Can you suggest an intelligent </a:t>
            </a:r>
            <a:r>
              <a:rPr lang="en-IN" sz="1500" b="1" dirty="0"/>
              <a:t>Chatbot</a:t>
            </a:r>
            <a:r>
              <a:rPr lang="en-IN" sz="1500" dirty="0"/>
              <a:t> for the company to take care of the existing problem? Please structure your solution around below mentioned points</a:t>
            </a:r>
          </a:p>
        </p:txBody>
      </p:sp>
    </p:spTree>
    <p:extLst>
      <p:ext uri="{BB962C8B-B14F-4D97-AF65-F5344CB8AC3E}">
        <p14:creationId xmlns:p14="http://schemas.microsoft.com/office/powerpoint/2010/main" val="425586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Thank You</a:t>
            </a:r>
            <a:endParaRPr lang="en-IN" sz="4800" b="1" dirty="0"/>
          </a:p>
        </p:txBody>
      </p:sp>
      <p:sp>
        <p:nvSpPr>
          <p:cNvPr id="16" name="Rectangle 15">
            <a:extLst>
              <a:ext uri="{FF2B5EF4-FFF2-40B4-BE49-F238E27FC236}">
                <a16:creationId xmlns:a16="http://schemas.microsoft.com/office/drawing/2014/main"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val="296562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766</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sweta biswal</cp:lastModifiedBy>
  <cp:revision>46</cp:revision>
  <dcterms:created xsi:type="dcterms:W3CDTF">2020-06-10T18:33:42Z</dcterms:created>
  <dcterms:modified xsi:type="dcterms:W3CDTF">2020-06-17T05:50:45Z</dcterms:modified>
</cp:coreProperties>
</file>