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6" r:id="rId3"/>
    <p:sldId id="267" r:id="rId4"/>
    <p:sldId id="263" r:id="rId5"/>
    <p:sldId id="264" r:id="rId6"/>
    <p:sldId id="261" r:id="rId7"/>
    <p:sldId id="268" r:id="rId8"/>
    <p:sldId id="265" r:id="rId9"/>
    <p:sldId id="26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26" autoAdjust="0"/>
    <p:restoredTop sz="94987" autoAdjust="0"/>
  </p:normalViewPr>
  <p:slideViewPr>
    <p:cSldViewPr snapToGrid="0">
      <p:cViewPr varScale="1">
        <p:scale>
          <a:sx n="68" d="100"/>
          <a:sy n="68" d="100"/>
        </p:scale>
        <p:origin x="576"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592323-4B76-43AF-B75A-0F45B9CC8321}" type="datetimeFigureOut">
              <a:rPr lang="en-US" smtClean="0"/>
              <a:t>3/11/2021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6B0F3A-FD12-4339-A9E7-1F63BC59530C}" type="slidenum">
              <a:rPr lang="en-US" smtClean="0"/>
              <a:t>‹#›</a:t>
            </a:fld>
            <a:endParaRPr lang="en-US"/>
          </a:p>
        </p:txBody>
      </p:sp>
    </p:spTree>
    <p:extLst>
      <p:ext uri="{BB962C8B-B14F-4D97-AF65-F5344CB8AC3E}">
        <p14:creationId xmlns:p14="http://schemas.microsoft.com/office/powerpoint/2010/main" val="536021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B0F3A-FD12-4339-A9E7-1F63BC59530C}" type="slidenum">
              <a:rPr lang="en-US" smtClean="0"/>
              <a:t>2</a:t>
            </a:fld>
            <a:endParaRPr lang="en-US"/>
          </a:p>
        </p:txBody>
      </p:sp>
    </p:spTree>
    <p:extLst>
      <p:ext uri="{BB962C8B-B14F-4D97-AF65-F5344CB8AC3E}">
        <p14:creationId xmlns:p14="http://schemas.microsoft.com/office/powerpoint/2010/main" val="323480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B0F3A-FD12-4339-A9E7-1F63BC59530C}" type="slidenum">
              <a:rPr lang="en-US" smtClean="0"/>
              <a:t>3</a:t>
            </a:fld>
            <a:endParaRPr lang="en-US"/>
          </a:p>
        </p:txBody>
      </p:sp>
    </p:spTree>
    <p:extLst>
      <p:ext uri="{BB962C8B-B14F-4D97-AF65-F5344CB8AC3E}">
        <p14:creationId xmlns:p14="http://schemas.microsoft.com/office/powerpoint/2010/main" val="316237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B0F3A-FD12-4339-A9E7-1F63BC59530C}" type="slidenum">
              <a:rPr lang="en-US" smtClean="0"/>
              <a:t>6</a:t>
            </a:fld>
            <a:endParaRPr lang="en-US"/>
          </a:p>
        </p:txBody>
      </p:sp>
    </p:spTree>
    <p:extLst>
      <p:ext uri="{BB962C8B-B14F-4D97-AF65-F5344CB8AC3E}">
        <p14:creationId xmlns:p14="http://schemas.microsoft.com/office/powerpoint/2010/main" val="2828842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B0F3A-FD12-4339-A9E7-1F63BC59530C}" type="slidenum">
              <a:rPr lang="en-US" smtClean="0"/>
              <a:t>7</a:t>
            </a:fld>
            <a:endParaRPr lang="en-US"/>
          </a:p>
        </p:txBody>
      </p:sp>
    </p:spTree>
    <p:extLst>
      <p:ext uri="{BB962C8B-B14F-4D97-AF65-F5344CB8AC3E}">
        <p14:creationId xmlns:p14="http://schemas.microsoft.com/office/powerpoint/2010/main" val="175390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B0F3A-FD12-4339-A9E7-1F63BC59530C}" type="slidenum">
              <a:rPr lang="en-US" smtClean="0"/>
              <a:t>8</a:t>
            </a:fld>
            <a:endParaRPr lang="en-US"/>
          </a:p>
        </p:txBody>
      </p:sp>
    </p:spTree>
    <p:extLst>
      <p:ext uri="{BB962C8B-B14F-4D97-AF65-F5344CB8AC3E}">
        <p14:creationId xmlns:p14="http://schemas.microsoft.com/office/powerpoint/2010/main" val="2828842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B0F3A-FD12-4339-A9E7-1F63BC59530C}" type="slidenum">
              <a:rPr lang="en-US" smtClean="0"/>
              <a:t>9</a:t>
            </a:fld>
            <a:endParaRPr lang="en-US"/>
          </a:p>
        </p:txBody>
      </p:sp>
    </p:spTree>
    <p:extLst>
      <p:ext uri="{BB962C8B-B14F-4D97-AF65-F5344CB8AC3E}">
        <p14:creationId xmlns:p14="http://schemas.microsoft.com/office/powerpoint/2010/main" val="2459770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162B0-B5A5-4090-BA11-B455ACE0C0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D9795F-F46F-4679-A975-3DB27BA136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AB22B9-3558-46B4-B005-D374CD10D9EF}"/>
              </a:ext>
            </a:extLst>
          </p:cNvPr>
          <p:cNvSpPr>
            <a:spLocks noGrp="1"/>
          </p:cNvSpPr>
          <p:nvPr>
            <p:ph type="dt" sz="half" idx="10"/>
          </p:nvPr>
        </p:nvSpPr>
        <p:spPr/>
        <p:txBody>
          <a:bodyPr/>
          <a:lstStyle/>
          <a:p>
            <a:fld id="{9EA68EDF-5C9E-47CB-A394-2E6BA7F064C4}" type="datetimeFigureOut">
              <a:rPr lang="en-IN" smtClean="0"/>
              <a:t>11-03-2021</a:t>
            </a:fld>
            <a:endParaRPr lang="en-IN"/>
          </a:p>
        </p:txBody>
      </p:sp>
      <p:sp>
        <p:nvSpPr>
          <p:cNvPr id="5" name="Footer Placeholder 4">
            <a:extLst>
              <a:ext uri="{FF2B5EF4-FFF2-40B4-BE49-F238E27FC236}">
                <a16:creationId xmlns:a16="http://schemas.microsoft.com/office/drawing/2014/main" id="{8911FB24-29E9-4BA9-AE25-9BAF195FEE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2E8B74-A70F-4748-BF56-DFDF6B53A4E3}"/>
              </a:ext>
            </a:extLst>
          </p:cNvPr>
          <p:cNvSpPr>
            <a:spLocks noGrp="1"/>
          </p:cNvSpPr>
          <p:nvPr>
            <p:ph type="sldNum" sz="quarter" idx="12"/>
          </p:nvPr>
        </p:nvSpPr>
        <p:spPr/>
        <p:txBody>
          <a:bodyPr/>
          <a:lstStyle/>
          <a:p>
            <a:fld id="{54B27C5F-F6B4-4C6B-8672-F437057515AD}" type="slidenum">
              <a:rPr lang="en-IN" smtClean="0"/>
              <a:t>‹#›</a:t>
            </a:fld>
            <a:endParaRPr lang="en-IN"/>
          </a:p>
        </p:txBody>
      </p:sp>
    </p:spTree>
    <p:extLst>
      <p:ext uri="{BB962C8B-B14F-4D97-AF65-F5344CB8AC3E}">
        <p14:creationId xmlns:p14="http://schemas.microsoft.com/office/powerpoint/2010/main" val="3556294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62A38-9196-41B2-B0E6-490C8DA921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9E813B-68CD-4E06-81C9-57267C6095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E8450-4010-4084-A80B-A65AFD5FACBA}"/>
              </a:ext>
            </a:extLst>
          </p:cNvPr>
          <p:cNvSpPr>
            <a:spLocks noGrp="1"/>
          </p:cNvSpPr>
          <p:nvPr>
            <p:ph type="dt" sz="half" idx="10"/>
          </p:nvPr>
        </p:nvSpPr>
        <p:spPr/>
        <p:txBody>
          <a:bodyPr/>
          <a:lstStyle/>
          <a:p>
            <a:fld id="{9EA68EDF-5C9E-47CB-A394-2E6BA7F064C4}" type="datetimeFigureOut">
              <a:rPr lang="en-IN" smtClean="0"/>
              <a:t>11-03-2021</a:t>
            </a:fld>
            <a:endParaRPr lang="en-IN"/>
          </a:p>
        </p:txBody>
      </p:sp>
      <p:sp>
        <p:nvSpPr>
          <p:cNvPr id="5" name="Footer Placeholder 4">
            <a:extLst>
              <a:ext uri="{FF2B5EF4-FFF2-40B4-BE49-F238E27FC236}">
                <a16:creationId xmlns:a16="http://schemas.microsoft.com/office/drawing/2014/main" id="{CDE056CC-8B52-45A4-9090-0FB1511AB1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773926-6119-49F7-83A6-E12FDF3A12B5}"/>
              </a:ext>
            </a:extLst>
          </p:cNvPr>
          <p:cNvSpPr>
            <a:spLocks noGrp="1"/>
          </p:cNvSpPr>
          <p:nvPr>
            <p:ph type="sldNum" sz="quarter" idx="12"/>
          </p:nvPr>
        </p:nvSpPr>
        <p:spPr/>
        <p:txBody>
          <a:bodyPr/>
          <a:lstStyle/>
          <a:p>
            <a:fld id="{54B27C5F-F6B4-4C6B-8672-F437057515AD}" type="slidenum">
              <a:rPr lang="en-IN" smtClean="0"/>
              <a:t>‹#›</a:t>
            </a:fld>
            <a:endParaRPr lang="en-IN"/>
          </a:p>
        </p:txBody>
      </p:sp>
    </p:spTree>
    <p:extLst>
      <p:ext uri="{BB962C8B-B14F-4D97-AF65-F5344CB8AC3E}">
        <p14:creationId xmlns:p14="http://schemas.microsoft.com/office/powerpoint/2010/main" val="801649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A10381-6472-4F0B-96B4-5F15993CD0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313CB7-AC4E-4F74-B4E8-9852112EC6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16B323-689A-4788-8139-61974132BE8F}"/>
              </a:ext>
            </a:extLst>
          </p:cNvPr>
          <p:cNvSpPr>
            <a:spLocks noGrp="1"/>
          </p:cNvSpPr>
          <p:nvPr>
            <p:ph type="dt" sz="half" idx="10"/>
          </p:nvPr>
        </p:nvSpPr>
        <p:spPr/>
        <p:txBody>
          <a:bodyPr/>
          <a:lstStyle/>
          <a:p>
            <a:fld id="{9EA68EDF-5C9E-47CB-A394-2E6BA7F064C4}" type="datetimeFigureOut">
              <a:rPr lang="en-IN" smtClean="0"/>
              <a:t>11-03-2021</a:t>
            </a:fld>
            <a:endParaRPr lang="en-IN"/>
          </a:p>
        </p:txBody>
      </p:sp>
      <p:sp>
        <p:nvSpPr>
          <p:cNvPr id="5" name="Footer Placeholder 4">
            <a:extLst>
              <a:ext uri="{FF2B5EF4-FFF2-40B4-BE49-F238E27FC236}">
                <a16:creationId xmlns:a16="http://schemas.microsoft.com/office/drawing/2014/main" id="{2AF15290-EA3B-4330-AEE2-C3DFD01D93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41B82E-E121-4903-AB31-537D8A823482}"/>
              </a:ext>
            </a:extLst>
          </p:cNvPr>
          <p:cNvSpPr>
            <a:spLocks noGrp="1"/>
          </p:cNvSpPr>
          <p:nvPr>
            <p:ph type="sldNum" sz="quarter" idx="12"/>
          </p:nvPr>
        </p:nvSpPr>
        <p:spPr/>
        <p:txBody>
          <a:bodyPr/>
          <a:lstStyle/>
          <a:p>
            <a:fld id="{54B27C5F-F6B4-4C6B-8672-F437057515AD}" type="slidenum">
              <a:rPr lang="en-IN" smtClean="0"/>
              <a:t>‹#›</a:t>
            </a:fld>
            <a:endParaRPr lang="en-IN"/>
          </a:p>
        </p:txBody>
      </p:sp>
    </p:spTree>
    <p:extLst>
      <p:ext uri="{BB962C8B-B14F-4D97-AF65-F5344CB8AC3E}">
        <p14:creationId xmlns:p14="http://schemas.microsoft.com/office/powerpoint/2010/main" val="2568907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1CA68-76AB-41C2-82FC-3EDE7BD7BA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48546F-5E02-4231-81D4-F064A887E8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00251F-17A3-4284-AF87-0103666490A2}"/>
              </a:ext>
            </a:extLst>
          </p:cNvPr>
          <p:cNvSpPr>
            <a:spLocks noGrp="1"/>
          </p:cNvSpPr>
          <p:nvPr>
            <p:ph type="dt" sz="half" idx="10"/>
          </p:nvPr>
        </p:nvSpPr>
        <p:spPr/>
        <p:txBody>
          <a:bodyPr/>
          <a:lstStyle/>
          <a:p>
            <a:fld id="{9EA68EDF-5C9E-47CB-A394-2E6BA7F064C4}" type="datetimeFigureOut">
              <a:rPr lang="en-IN" smtClean="0"/>
              <a:t>11-03-2021</a:t>
            </a:fld>
            <a:endParaRPr lang="en-IN"/>
          </a:p>
        </p:txBody>
      </p:sp>
      <p:sp>
        <p:nvSpPr>
          <p:cNvPr id="5" name="Footer Placeholder 4">
            <a:extLst>
              <a:ext uri="{FF2B5EF4-FFF2-40B4-BE49-F238E27FC236}">
                <a16:creationId xmlns:a16="http://schemas.microsoft.com/office/drawing/2014/main" id="{2DA50903-1D31-4C38-9ACC-CC8F85FE21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A02EB9-70ED-4A47-A28A-93056DD60797}"/>
              </a:ext>
            </a:extLst>
          </p:cNvPr>
          <p:cNvSpPr>
            <a:spLocks noGrp="1"/>
          </p:cNvSpPr>
          <p:nvPr>
            <p:ph type="sldNum" sz="quarter" idx="12"/>
          </p:nvPr>
        </p:nvSpPr>
        <p:spPr/>
        <p:txBody>
          <a:bodyPr/>
          <a:lstStyle/>
          <a:p>
            <a:fld id="{54B27C5F-F6B4-4C6B-8672-F437057515AD}" type="slidenum">
              <a:rPr lang="en-IN" smtClean="0"/>
              <a:t>‹#›</a:t>
            </a:fld>
            <a:endParaRPr lang="en-IN"/>
          </a:p>
        </p:txBody>
      </p:sp>
    </p:spTree>
    <p:extLst>
      <p:ext uri="{BB962C8B-B14F-4D97-AF65-F5344CB8AC3E}">
        <p14:creationId xmlns:p14="http://schemas.microsoft.com/office/powerpoint/2010/main" val="11721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2303-F520-4D70-891D-0FE9B92642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AC070A-31BE-4AA6-95E5-DFDE451CC2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E69570-E208-4B5B-8B28-F69EB25871B7}"/>
              </a:ext>
            </a:extLst>
          </p:cNvPr>
          <p:cNvSpPr>
            <a:spLocks noGrp="1"/>
          </p:cNvSpPr>
          <p:nvPr>
            <p:ph type="dt" sz="half" idx="10"/>
          </p:nvPr>
        </p:nvSpPr>
        <p:spPr/>
        <p:txBody>
          <a:bodyPr/>
          <a:lstStyle/>
          <a:p>
            <a:fld id="{9EA68EDF-5C9E-47CB-A394-2E6BA7F064C4}" type="datetimeFigureOut">
              <a:rPr lang="en-IN" smtClean="0"/>
              <a:t>11-03-2021</a:t>
            </a:fld>
            <a:endParaRPr lang="en-IN"/>
          </a:p>
        </p:txBody>
      </p:sp>
      <p:sp>
        <p:nvSpPr>
          <p:cNvPr id="5" name="Footer Placeholder 4">
            <a:extLst>
              <a:ext uri="{FF2B5EF4-FFF2-40B4-BE49-F238E27FC236}">
                <a16:creationId xmlns:a16="http://schemas.microsoft.com/office/drawing/2014/main" id="{76DB558E-CD17-4DB2-A2AE-8F07F114F8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0A18B8-5DA6-4F62-8D70-1D58B6388432}"/>
              </a:ext>
            </a:extLst>
          </p:cNvPr>
          <p:cNvSpPr>
            <a:spLocks noGrp="1"/>
          </p:cNvSpPr>
          <p:nvPr>
            <p:ph type="sldNum" sz="quarter" idx="12"/>
          </p:nvPr>
        </p:nvSpPr>
        <p:spPr/>
        <p:txBody>
          <a:bodyPr/>
          <a:lstStyle/>
          <a:p>
            <a:fld id="{54B27C5F-F6B4-4C6B-8672-F437057515AD}" type="slidenum">
              <a:rPr lang="en-IN" smtClean="0"/>
              <a:t>‹#›</a:t>
            </a:fld>
            <a:endParaRPr lang="en-IN"/>
          </a:p>
        </p:txBody>
      </p:sp>
    </p:spTree>
    <p:extLst>
      <p:ext uri="{BB962C8B-B14F-4D97-AF65-F5344CB8AC3E}">
        <p14:creationId xmlns:p14="http://schemas.microsoft.com/office/powerpoint/2010/main" val="3274365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1B3AE-C67A-4869-A0FE-37B00EEA66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6D20B8-AE14-4296-A7E2-E3183EF2BB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5A615E-46CF-4091-9352-EEB4453012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CD696A-C1B6-4346-811F-3CEFD6D8E9CF}"/>
              </a:ext>
            </a:extLst>
          </p:cNvPr>
          <p:cNvSpPr>
            <a:spLocks noGrp="1"/>
          </p:cNvSpPr>
          <p:nvPr>
            <p:ph type="dt" sz="half" idx="10"/>
          </p:nvPr>
        </p:nvSpPr>
        <p:spPr/>
        <p:txBody>
          <a:bodyPr/>
          <a:lstStyle/>
          <a:p>
            <a:fld id="{9EA68EDF-5C9E-47CB-A394-2E6BA7F064C4}" type="datetimeFigureOut">
              <a:rPr lang="en-IN" smtClean="0"/>
              <a:t>11-03-2021</a:t>
            </a:fld>
            <a:endParaRPr lang="en-IN"/>
          </a:p>
        </p:txBody>
      </p:sp>
      <p:sp>
        <p:nvSpPr>
          <p:cNvPr id="6" name="Footer Placeholder 5">
            <a:extLst>
              <a:ext uri="{FF2B5EF4-FFF2-40B4-BE49-F238E27FC236}">
                <a16:creationId xmlns:a16="http://schemas.microsoft.com/office/drawing/2014/main" id="{84EA2145-DF3B-4272-A7D6-E1277616AB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4C3563-DA39-4986-B1F7-7AC7964DC6AB}"/>
              </a:ext>
            </a:extLst>
          </p:cNvPr>
          <p:cNvSpPr>
            <a:spLocks noGrp="1"/>
          </p:cNvSpPr>
          <p:nvPr>
            <p:ph type="sldNum" sz="quarter" idx="12"/>
          </p:nvPr>
        </p:nvSpPr>
        <p:spPr/>
        <p:txBody>
          <a:bodyPr/>
          <a:lstStyle/>
          <a:p>
            <a:fld id="{54B27C5F-F6B4-4C6B-8672-F437057515AD}" type="slidenum">
              <a:rPr lang="en-IN" smtClean="0"/>
              <a:t>‹#›</a:t>
            </a:fld>
            <a:endParaRPr lang="en-IN"/>
          </a:p>
        </p:txBody>
      </p:sp>
    </p:spTree>
    <p:extLst>
      <p:ext uri="{BB962C8B-B14F-4D97-AF65-F5344CB8AC3E}">
        <p14:creationId xmlns:p14="http://schemas.microsoft.com/office/powerpoint/2010/main" val="546525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7A45C-5337-4285-8799-9085C2F0A9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248A68-0C6D-4F4F-85F9-67B6E6DB63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D28733-EF16-45D1-A93B-FAF6B9834F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310363-BB49-4E20-BA25-0C92FC1C1F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100E87-0F26-463D-9F7E-7740044A11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9768CB-F592-466B-8DC2-795C09680BD3}"/>
              </a:ext>
            </a:extLst>
          </p:cNvPr>
          <p:cNvSpPr>
            <a:spLocks noGrp="1"/>
          </p:cNvSpPr>
          <p:nvPr>
            <p:ph type="dt" sz="half" idx="10"/>
          </p:nvPr>
        </p:nvSpPr>
        <p:spPr/>
        <p:txBody>
          <a:bodyPr/>
          <a:lstStyle/>
          <a:p>
            <a:fld id="{9EA68EDF-5C9E-47CB-A394-2E6BA7F064C4}" type="datetimeFigureOut">
              <a:rPr lang="en-IN" smtClean="0"/>
              <a:t>11-03-2021</a:t>
            </a:fld>
            <a:endParaRPr lang="en-IN"/>
          </a:p>
        </p:txBody>
      </p:sp>
      <p:sp>
        <p:nvSpPr>
          <p:cNvPr id="8" name="Footer Placeholder 7">
            <a:extLst>
              <a:ext uri="{FF2B5EF4-FFF2-40B4-BE49-F238E27FC236}">
                <a16:creationId xmlns:a16="http://schemas.microsoft.com/office/drawing/2014/main" id="{A062C715-6BFD-470B-9216-D2D472BC57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966B0F3-C6AE-4F2F-98BD-46C6F7794860}"/>
              </a:ext>
            </a:extLst>
          </p:cNvPr>
          <p:cNvSpPr>
            <a:spLocks noGrp="1"/>
          </p:cNvSpPr>
          <p:nvPr>
            <p:ph type="sldNum" sz="quarter" idx="12"/>
          </p:nvPr>
        </p:nvSpPr>
        <p:spPr/>
        <p:txBody>
          <a:bodyPr/>
          <a:lstStyle/>
          <a:p>
            <a:fld id="{54B27C5F-F6B4-4C6B-8672-F437057515AD}" type="slidenum">
              <a:rPr lang="en-IN" smtClean="0"/>
              <a:t>‹#›</a:t>
            </a:fld>
            <a:endParaRPr lang="en-IN"/>
          </a:p>
        </p:txBody>
      </p:sp>
    </p:spTree>
    <p:extLst>
      <p:ext uri="{BB962C8B-B14F-4D97-AF65-F5344CB8AC3E}">
        <p14:creationId xmlns:p14="http://schemas.microsoft.com/office/powerpoint/2010/main" val="2146648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411E1-4988-4A0F-9B79-20995F5AEF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A9380D-AAA7-4940-A1F2-D585B80E76A6}"/>
              </a:ext>
            </a:extLst>
          </p:cNvPr>
          <p:cNvSpPr>
            <a:spLocks noGrp="1"/>
          </p:cNvSpPr>
          <p:nvPr>
            <p:ph type="dt" sz="half" idx="10"/>
          </p:nvPr>
        </p:nvSpPr>
        <p:spPr/>
        <p:txBody>
          <a:bodyPr/>
          <a:lstStyle/>
          <a:p>
            <a:fld id="{9EA68EDF-5C9E-47CB-A394-2E6BA7F064C4}" type="datetimeFigureOut">
              <a:rPr lang="en-IN" smtClean="0"/>
              <a:t>11-03-2021</a:t>
            </a:fld>
            <a:endParaRPr lang="en-IN"/>
          </a:p>
        </p:txBody>
      </p:sp>
      <p:sp>
        <p:nvSpPr>
          <p:cNvPr id="4" name="Footer Placeholder 3">
            <a:extLst>
              <a:ext uri="{FF2B5EF4-FFF2-40B4-BE49-F238E27FC236}">
                <a16:creationId xmlns:a16="http://schemas.microsoft.com/office/drawing/2014/main" id="{3647ADF9-DE69-49C8-8FD7-A2B75705A6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D96A1A-9521-4814-8C6E-92932236C6F0}"/>
              </a:ext>
            </a:extLst>
          </p:cNvPr>
          <p:cNvSpPr>
            <a:spLocks noGrp="1"/>
          </p:cNvSpPr>
          <p:nvPr>
            <p:ph type="sldNum" sz="quarter" idx="12"/>
          </p:nvPr>
        </p:nvSpPr>
        <p:spPr/>
        <p:txBody>
          <a:bodyPr/>
          <a:lstStyle/>
          <a:p>
            <a:fld id="{54B27C5F-F6B4-4C6B-8672-F437057515AD}" type="slidenum">
              <a:rPr lang="en-IN" smtClean="0"/>
              <a:t>‹#›</a:t>
            </a:fld>
            <a:endParaRPr lang="en-IN"/>
          </a:p>
        </p:txBody>
      </p:sp>
    </p:spTree>
    <p:extLst>
      <p:ext uri="{BB962C8B-B14F-4D97-AF65-F5344CB8AC3E}">
        <p14:creationId xmlns:p14="http://schemas.microsoft.com/office/powerpoint/2010/main" val="2883030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1F5B4-3C66-4B3E-BAC9-5C5F89560DB3}"/>
              </a:ext>
            </a:extLst>
          </p:cNvPr>
          <p:cNvSpPr>
            <a:spLocks noGrp="1"/>
          </p:cNvSpPr>
          <p:nvPr>
            <p:ph type="dt" sz="half" idx="10"/>
          </p:nvPr>
        </p:nvSpPr>
        <p:spPr/>
        <p:txBody>
          <a:bodyPr/>
          <a:lstStyle/>
          <a:p>
            <a:fld id="{9EA68EDF-5C9E-47CB-A394-2E6BA7F064C4}" type="datetimeFigureOut">
              <a:rPr lang="en-IN" smtClean="0"/>
              <a:t>11-03-2021</a:t>
            </a:fld>
            <a:endParaRPr lang="en-IN"/>
          </a:p>
        </p:txBody>
      </p:sp>
      <p:sp>
        <p:nvSpPr>
          <p:cNvPr id="3" name="Footer Placeholder 2">
            <a:extLst>
              <a:ext uri="{FF2B5EF4-FFF2-40B4-BE49-F238E27FC236}">
                <a16:creationId xmlns:a16="http://schemas.microsoft.com/office/drawing/2014/main" id="{A0FC2EF1-EBE2-4FEB-828D-50F50F2BF9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5C54B4E-FAA5-4817-AAFA-29D7CFDB58A5}"/>
              </a:ext>
            </a:extLst>
          </p:cNvPr>
          <p:cNvSpPr>
            <a:spLocks noGrp="1"/>
          </p:cNvSpPr>
          <p:nvPr>
            <p:ph type="sldNum" sz="quarter" idx="12"/>
          </p:nvPr>
        </p:nvSpPr>
        <p:spPr/>
        <p:txBody>
          <a:bodyPr/>
          <a:lstStyle/>
          <a:p>
            <a:fld id="{54B27C5F-F6B4-4C6B-8672-F437057515AD}" type="slidenum">
              <a:rPr lang="en-IN" smtClean="0"/>
              <a:t>‹#›</a:t>
            </a:fld>
            <a:endParaRPr lang="en-IN"/>
          </a:p>
        </p:txBody>
      </p:sp>
    </p:spTree>
    <p:extLst>
      <p:ext uri="{BB962C8B-B14F-4D97-AF65-F5344CB8AC3E}">
        <p14:creationId xmlns:p14="http://schemas.microsoft.com/office/powerpoint/2010/main" val="305447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D6CF4-D68C-4C20-8485-899CF522C7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A5AB3E-3D2C-4CEB-84CF-3022C3F797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7AF5FE-3E9E-4F20-A7EF-C8F57F63A3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844791-C160-447A-86DC-AAF7D90282D5}"/>
              </a:ext>
            </a:extLst>
          </p:cNvPr>
          <p:cNvSpPr>
            <a:spLocks noGrp="1"/>
          </p:cNvSpPr>
          <p:nvPr>
            <p:ph type="dt" sz="half" idx="10"/>
          </p:nvPr>
        </p:nvSpPr>
        <p:spPr/>
        <p:txBody>
          <a:bodyPr/>
          <a:lstStyle/>
          <a:p>
            <a:fld id="{9EA68EDF-5C9E-47CB-A394-2E6BA7F064C4}" type="datetimeFigureOut">
              <a:rPr lang="en-IN" smtClean="0"/>
              <a:t>11-03-2021</a:t>
            </a:fld>
            <a:endParaRPr lang="en-IN"/>
          </a:p>
        </p:txBody>
      </p:sp>
      <p:sp>
        <p:nvSpPr>
          <p:cNvPr id="6" name="Footer Placeholder 5">
            <a:extLst>
              <a:ext uri="{FF2B5EF4-FFF2-40B4-BE49-F238E27FC236}">
                <a16:creationId xmlns:a16="http://schemas.microsoft.com/office/drawing/2014/main" id="{5250FA13-3B08-4F34-A475-AB3381495E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D27E98-FD6C-4584-9187-6E61F696A2D3}"/>
              </a:ext>
            </a:extLst>
          </p:cNvPr>
          <p:cNvSpPr>
            <a:spLocks noGrp="1"/>
          </p:cNvSpPr>
          <p:nvPr>
            <p:ph type="sldNum" sz="quarter" idx="12"/>
          </p:nvPr>
        </p:nvSpPr>
        <p:spPr/>
        <p:txBody>
          <a:bodyPr/>
          <a:lstStyle/>
          <a:p>
            <a:fld id="{54B27C5F-F6B4-4C6B-8672-F437057515AD}" type="slidenum">
              <a:rPr lang="en-IN" smtClean="0"/>
              <a:t>‹#›</a:t>
            </a:fld>
            <a:endParaRPr lang="en-IN"/>
          </a:p>
        </p:txBody>
      </p:sp>
    </p:spTree>
    <p:extLst>
      <p:ext uri="{BB962C8B-B14F-4D97-AF65-F5344CB8AC3E}">
        <p14:creationId xmlns:p14="http://schemas.microsoft.com/office/powerpoint/2010/main" val="4206443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7233F-F53F-44AE-AE71-4A793A9FEC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E71ADA-854D-42F1-ACD0-6CEAD55599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D73CA0-B02B-4FE3-83CA-8ED4CFEE6A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4E2C9C-EE82-4EB8-85DB-78D0EC87355D}"/>
              </a:ext>
            </a:extLst>
          </p:cNvPr>
          <p:cNvSpPr>
            <a:spLocks noGrp="1"/>
          </p:cNvSpPr>
          <p:nvPr>
            <p:ph type="dt" sz="half" idx="10"/>
          </p:nvPr>
        </p:nvSpPr>
        <p:spPr/>
        <p:txBody>
          <a:bodyPr/>
          <a:lstStyle/>
          <a:p>
            <a:fld id="{9EA68EDF-5C9E-47CB-A394-2E6BA7F064C4}" type="datetimeFigureOut">
              <a:rPr lang="en-IN" smtClean="0"/>
              <a:t>11-03-2021</a:t>
            </a:fld>
            <a:endParaRPr lang="en-IN"/>
          </a:p>
        </p:txBody>
      </p:sp>
      <p:sp>
        <p:nvSpPr>
          <p:cNvPr id="6" name="Footer Placeholder 5">
            <a:extLst>
              <a:ext uri="{FF2B5EF4-FFF2-40B4-BE49-F238E27FC236}">
                <a16:creationId xmlns:a16="http://schemas.microsoft.com/office/drawing/2014/main" id="{67CA64EC-880E-4F36-93C7-6A431A9800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C3B8E2-8DA9-47D6-8C30-D5DC0BE68C66}"/>
              </a:ext>
            </a:extLst>
          </p:cNvPr>
          <p:cNvSpPr>
            <a:spLocks noGrp="1"/>
          </p:cNvSpPr>
          <p:nvPr>
            <p:ph type="sldNum" sz="quarter" idx="12"/>
          </p:nvPr>
        </p:nvSpPr>
        <p:spPr/>
        <p:txBody>
          <a:bodyPr/>
          <a:lstStyle/>
          <a:p>
            <a:fld id="{54B27C5F-F6B4-4C6B-8672-F437057515AD}" type="slidenum">
              <a:rPr lang="en-IN" smtClean="0"/>
              <a:t>‹#›</a:t>
            </a:fld>
            <a:endParaRPr lang="en-IN"/>
          </a:p>
        </p:txBody>
      </p:sp>
    </p:spTree>
    <p:extLst>
      <p:ext uri="{BB962C8B-B14F-4D97-AF65-F5344CB8AC3E}">
        <p14:creationId xmlns:p14="http://schemas.microsoft.com/office/powerpoint/2010/main" val="914074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4982B4-2361-4211-848E-D760DEAD5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3FC473-0D84-4A93-B6A4-52CAF164EB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20C0DB-5600-4B58-A576-DCDECF527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68EDF-5C9E-47CB-A394-2E6BA7F064C4}" type="datetimeFigureOut">
              <a:rPr lang="en-IN" smtClean="0"/>
              <a:t>11-03-2021</a:t>
            </a:fld>
            <a:endParaRPr lang="en-IN"/>
          </a:p>
        </p:txBody>
      </p:sp>
      <p:sp>
        <p:nvSpPr>
          <p:cNvPr id="5" name="Footer Placeholder 4">
            <a:extLst>
              <a:ext uri="{FF2B5EF4-FFF2-40B4-BE49-F238E27FC236}">
                <a16:creationId xmlns:a16="http://schemas.microsoft.com/office/drawing/2014/main" id="{A253605E-8B30-4640-B0FF-0E520D40F6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A0F286-091A-4A6B-BD9A-F62F4996A5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B27C5F-F6B4-4C6B-8672-F437057515AD}" type="slidenum">
              <a:rPr lang="en-IN" smtClean="0"/>
              <a:t>‹#›</a:t>
            </a:fld>
            <a:endParaRPr lang="en-IN"/>
          </a:p>
        </p:txBody>
      </p:sp>
    </p:spTree>
    <p:extLst>
      <p:ext uri="{BB962C8B-B14F-4D97-AF65-F5344CB8AC3E}">
        <p14:creationId xmlns:p14="http://schemas.microsoft.com/office/powerpoint/2010/main" val="2733440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1E640EF-DD27-4143-BB1D-92552CA7CB7A}"/>
              </a:ext>
            </a:extLst>
          </p:cNvPr>
          <p:cNvPicPr>
            <a:picLocks noChangeAspect="1"/>
          </p:cNvPicPr>
          <p:nvPr/>
        </p:nvPicPr>
        <p:blipFill rotWithShape="1">
          <a:blip r:embed="rId2"/>
          <a:srcRect t="1702" b="14028"/>
          <a:stretch/>
        </p:blipFill>
        <p:spPr>
          <a:xfrm>
            <a:off x="178676" y="157654"/>
            <a:ext cx="11855669" cy="6568967"/>
          </a:xfrm>
          <a:prstGeom prst="rect">
            <a:avLst/>
          </a:prstGeom>
        </p:spPr>
      </p:pic>
      <p:sp>
        <p:nvSpPr>
          <p:cNvPr id="5" name="Rectangle 4">
            <a:extLst>
              <a:ext uri="{FF2B5EF4-FFF2-40B4-BE49-F238E27FC236}">
                <a16:creationId xmlns:a16="http://schemas.microsoft.com/office/drawing/2014/main" id="{0B13A01F-CCD0-416D-8385-5CAB7732A8D6}"/>
              </a:ext>
            </a:extLst>
          </p:cNvPr>
          <p:cNvSpPr/>
          <p:nvPr/>
        </p:nvSpPr>
        <p:spPr>
          <a:xfrm>
            <a:off x="2084737" y="336330"/>
            <a:ext cx="8022525" cy="9879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bg1"/>
                </a:solidFill>
              </a:rPr>
              <a:t>Jet2TT - Data Science CoE</a:t>
            </a:r>
            <a:endParaRPr lang="en-IN" sz="4800" b="1" dirty="0">
              <a:solidFill>
                <a:schemeClr val="bg1"/>
              </a:solidFill>
            </a:endParaRPr>
          </a:p>
        </p:txBody>
      </p:sp>
      <p:sp>
        <p:nvSpPr>
          <p:cNvPr id="7" name="Rectangle 6">
            <a:extLst>
              <a:ext uri="{FF2B5EF4-FFF2-40B4-BE49-F238E27FC236}">
                <a16:creationId xmlns:a16="http://schemas.microsoft.com/office/drawing/2014/main" id="{E893E9B3-F7D9-4128-ABE4-127EB6E30E76}"/>
              </a:ext>
            </a:extLst>
          </p:cNvPr>
          <p:cNvSpPr/>
          <p:nvPr/>
        </p:nvSpPr>
        <p:spPr>
          <a:xfrm>
            <a:off x="472966" y="5318235"/>
            <a:ext cx="5286703" cy="814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Use Cases Evaluation </a:t>
            </a:r>
            <a:endParaRPr lang="en-IN" sz="4000" b="1" dirty="0">
              <a:solidFill>
                <a:schemeClr val="bg1"/>
              </a:solidFill>
            </a:endParaRPr>
          </a:p>
        </p:txBody>
      </p:sp>
      <p:sp>
        <p:nvSpPr>
          <p:cNvPr id="8" name="Rectangle 7">
            <a:extLst>
              <a:ext uri="{FF2B5EF4-FFF2-40B4-BE49-F238E27FC236}">
                <a16:creationId xmlns:a16="http://schemas.microsoft.com/office/drawing/2014/main" id="{5E894B68-9DF2-407E-9781-4329A448F46D}"/>
              </a:ext>
            </a:extLst>
          </p:cNvPr>
          <p:cNvSpPr/>
          <p:nvPr/>
        </p:nvSpPr>
        <p:spPr>
          <a:xfrm>
            <a:off x="7977352" y="5318234"/>
            <a:ext cx="4035972" cy="814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June – July 2020</a:t>
            </a:r>
            <a:endParaRPr lang="en-IN" sz="4000" b="1" dirty="0">
              <a:solidFill>
                <a:schemeClr val="bg1"/>
              </a:solidFill>
            </a:endParaRPr>
          </a:p>
        </p:txBody>
      </p:sp>
    </p:spTree>
    <p:extLst>
      <p:ext uri="{BB962C8B-B14F-4D97-AF65-F5344CB8AC3E}">
        <p14:creationId xmlns:p14="http://schemas.microsoft.com/office/powerpoint/2010/main" val="1135509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1E640EF-DD27-4143-BB1D-92552CA7CB7A}"/>
              </a:ext>
            </a:extLst>
          </p:cNvPr>
          <p:cNvPicPr>
            <a:picLocks noChangeAspect="1"/>
          </p:cNvPicPr>
          <p:nvPr/>
        </p:nvPicPr>
        <p:blipFill rotWithShape="1">
          <a:blip r:embed="rId2"/>
          <a:srcRect t="1702" b="14028"/>
          <a:stretch/>
        </p:blipFill>
        <p:spPr>
          <a:xfrm>
            <a:off x="178676" y="157654"/>
            <a:ext cx="11855669" cy="6568967"/>
          </a:xfrm>
          <a:prstGeom prst="rect">
            <a:avLst/>
          </a:prstGeom>
        </p:spPr>
      </p:pic>
      <p:sp>
        <p:nvSpPr>
          <p:cNvPr id="5" name="Rectangle 4">
            <a:extLst>
              <a:ext uri="{FF2B5EF4-FFF2-40B4-BE49-F238E27FC236}">
                <a16:creationId xmlns:a16="http://schemas.microsoft.com/office/drawing/2014/main" id="{0B13A01F-CCD0-416D-8385-5CAB7732A8D6}"/>
              </a:ext>
            </a:extLst>
          </p:cNvPr>
          <p:cNvSpPr/>
          <p:nvPr/>
        </p:nvSpPr>
        <p:spPr>
          <a:xfrm>
            <a:off x="2084737" y="336330"/>
            <a:ext cx="8022525" cy="9879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bg1"/>
                </a:solidFill>
              </a:rPr>
              <a:t>Jet2TT - Data Science CoE</a:t>
            </a:r>
            <a:endParaRPr lang="en-IN" sz="4800" b="1" dirty="0">
              <a:solidFill>
                <a:schemeClr val="bg1"/>
              </a:solidFill>
            </a:endParaRPr>
          </a:p>
        </p:txBody>
      </p:sp>
      <p:sp>
        <p:nvSpPr>
          <p:cNvPr id="7" name="Rectangle 6">
            <a:extLst>
              <a:ext uri="{FF2B5EF4-FFF2-40B4-BE49-F238E27FC236}">
                <a16:creationId xmlns:a16="http://schemas.microsoft.com/office/drawing/2014/main" id="{E893E9B3-F7D9-4128-ABE4-127EB6E30E76}"/>
              </a:ext>
            </a:extLst>
          </p:cNvPr>
          <p:cNvSpPr/>
          <p:nvPr/>
        </p:nvSpPr>
        <p:spPr>
          <a:xfrm>
            <a:off x="3556677" y="3021724"/>
            <a:ext cx="5286703" cy="814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Thank you</a:t>
            </a:r>
            <a:endParaRPr lang="en-IN" sz="4000" b="1" dirty="0">
              <a:solidFill>
                <a:schemeClr val="bg1"/>
              </a:solidFill>
            </a:endParaRPr>
          </a:p>
        </p:txBody>
      </p:sp>
    </p:spTree>
    <p:extLst>
      <p:ext uri="{BB962C8B-B14F-4D97-AF65-F5344CB8AC3E}">
        <p14:creationId xmlns:p14="http://schemas.microsoft.com/office/powerpoint/2010/main" val="1137190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6DA197-C45F-4394-B24D-4D8A8BAEEDF7}"/>
              </a:ext>
            </a:extLst>
          </p:cNvPr>
          <p:cNvSpPr/>
          <p:nvPr/>
        </p:nvSpPr>
        <p:spPr>
          <a:xfrm>
            <a:off x="978859" y="700487"/>
            <a:ext cx="10535287" cy="57238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50000"/>
              </a:lnSpc>
              <a:buFont typeface="Arial" panose="020B0604020202020204" pitchFamily="34" charset="0"/>
              <a:buChar char="•"/>
            </a:pPr>
            <a:r>
              <a:rPr lang="en-US" sz="1400" dirty="0">
                <a:solidFill>
                  <a:schemeClr val="tx1">
                    <a:lumMod val="75000"/>
                    <a:lumOff val="25000"/>
                  </a:schemeClr>
                </a:solidFill>
              </a:rPr>
              <a:t>The purpose of the document is to provide clear guidelines to the candidates</a:t>
            </a:r>
          </a:p>
          <a:p>
            <a:pPr marL="285750" indent="-285750" algn="just">
              <a:lnSpc>
                <a:spcPct val="150000"/>
              </a:lnSpc>
              <a:buFont typeface="Arial" panose="020B0604020202020204" pitchFamily="34" charset="0"/>
              <a:buChar char="•"/>
            </a:pPr>
            <a:r>
              <a:rPr lang="en-US" sz="1400" dirty="0">
                <a:solidFill>
                  <a:schemeClr val="tx1">
                    <a:lumMod val="75000"/>
                    <a:lumOff val="25000"/>
                  </a:schemeClr>
                </a:solidFill>
              </a:rPr>
              <a:t>You have </a:t>
            </a:r>
            <a:r>
              <a:rPr lang="en-US" sz="1400" b="1" dirty="0">
                <a:solidFill>
                  <a:schemeClr val="tx1">
                    <a:lumMod val="75000"/>
                    <a:lumOff val="25000"/>
                  </a:schemeClr>
                </a:solidFill>
              </a:rPr>
              <a:t>three use cases </a:t>
            </a:r>
            <a:r>
              <a:rPr lang="en-US" sz="1400" dirty="0">
                <a:solidFill>
                  <a:schemeClr val="tx1">
                    <a:lumMod val="75000"/>
                    <a:lumOff val="25000"/>
                  </a:schemeClr>
                </a:solidFill>
              </a:rPr>
              <a:t>to review from the list and </a:t>
            </a:r>
            <a:r>
              <a:rPr lang="en-US" sz="1400" b="1" dirty="0">
                <a:solidFill>
                  <a:schemeClr val="tx1">
                    <a:lumMod val="75000"/>
                    <a:lumOff val="25000"/>
                  </a:schemeClr>
                </a:solidFill>
              </a:rPr>
              <a:t>select one </a:t>
            </a:r>
            <a:r>
              <a:rPr lang="en-US" sz="1400" dirty="0">
                <a:solidFill>
                  <a:schemeClr val="tx1">
                    <a:lumMod val="75000"/>
                    <a:lumOff val="25000"/>
                  </a:schemeClr>
                </a:solidFill>
              </a:rPr>
              <a:t>which you would like to work on to enable us to evaluate the data science technical skills</a:t>
            </a:r>
          </a:p>
          <a:p>
            <a:pPr marL="285750" indent="-285750" algn="just">
              <a:lnSpc>
                <a:spcPct val="150000"/>
              </a:lnSpc>
              <a:buFont typeface="Arial" panose="020B0604020202020204" pitchFamily="34" charset="0"/>
              <a:buChar char="•"/>
            </a:pPr>
            <a:r>
              <a:rPr lang="en-US" sz="1400" dirty="0">
                <a:solidFill>
                  <a:schemeClr val="tx1">
                    <a:lumMod val="75000"/>
                    <a:lumOff val="25000"/>
                  </a:schemeClr>
                </a:solidFill>
              </a:rPr>
              <a:t>Each use case has been detailed out in terms of </a:t>
            </a:r>
            <a:r>
              <a:rPr lang="en-US" sz="1400" b="1" dirty="0">
                <a:solidFill>
                  <a:schemeClr val="tx1">
                    <a:lumMod val="75000"/>
                    <a:lumOff val="25000"/>
                  </a:schemeClr>
                </a:solidFill>
              </a:rPr>
              <a:t>objective</a:t>
            </a:r>
            <a:r>
              <a:rPr lang="en-US" sz="1400" dirty="0">
                <a:solidFill>
                  <a:schemeClr val="tx1">
                    <a:lumMod val="75000"/>
                    <a:lumOff val="25000"/>
                  </a:schemeClr>
                </a:solidFill>
              </a:rPr>
              <a:t> and </a:t>
            </a:r>
            <a:r>
              <a:rPr lang="en-US" sz="1400" b="1" dirty="0">
                <a:solidFill>
                  <a:schemeClr val="tx1">
                    <a:lumMod val="75000"/>
                    <a:lumOff val="25000"/>
                  </a:schemeClr>
                </a:solidFill>
              </a:rPr>
              <a:t>data</a:t>
            </a:r>
            <a:r>
              <a:rPr lang="en-US" sz="1400" dirty="0">
                <a:solidFill>
                  <a:schemeClr val="tx1">
                    <a:lumMod val="75000"/>
                    <a:lumOff val="25000"/>
                  </a:schemeClr>
                </a:solidFill>
              </a:rPr>
              <a:t> </a:t>
            </a:r>
          </a:p>
          <a:p>
            <a:pPr marL="285750" indent="-285750" algn="just">
              <a:lnSpc>
                <a:spcPct val="150000"/>
              </a:lnSpc>
              <a:buFont typeface="Arial" panose="020B0604020202020204" pitchFamily="34" charset="0"/>
              <a:buChar char="•"/>
            </a:pPr>
            <a:r>
              <a:rPr lang="en-US" sz="1400" dirty="0">
                <a:solidFill>
                  <a:schemeClr val="tx1">
                    <a:lumMod val="75000"/>
                    <a:lumOff val="25000"/>
                  </a:schemeClr>
                </a:solidFill>
              </a:rPr>
              <a:t>Please feel free to introduce any </a:t>
            </a:r>
            <a:r>
              <a:rPr lang="en-US" sz="1400" b="1" dirty="0">
                <a:solidFill>
                  <a:schemeClr val="tx1">
                    <a:lumMod val="75000"/>
                    <a:lumOff val="25000"/>
                  </a:schemeClr>
                </a:solidFill>
              </a:rPr>
              <a:t>external data </a:t>
            </a:r>
            <a:r>
              <a:rPr lang="en-US" sz="1400" dirty="0">
                <a:solidFill>
                  <a:schemeClr val="tx1">
                    <a:lumMod val="75000"/>
                    <a:lumOff val="25000"/>
                  </a:schemeClr>
                </a:solidFill>
              </a:rPr>
              <a:t>if you think it will strengthen the ML model; an </a:t>
            </a:r>
            <a:r>
              <a:rPr lang="en-US" sz="1400" i="1" dirty="0">
                <a:solidFill>
                  <a:schemeClr val="tx1">
                    <a:lumMod val="75000"/>
                    <a:lumOff val="25000"/>
                  </a:schemeClr>
                </a:solidFill>
              </a:rPr>
              <a:t>extra credit for the innovation quotient will be given</a:t>
            </a:r>
          </a:p>
          <a:p>
            <a:pPr marL="285750" indent="-285750" algn="just">
              <a:lnSpc>
                <a:spcPct val="150000"/>
              </a:lnSpc>
              <a:buFont typeface="Arial" panose="020B0604020202020204" pitchFamily="34" charset="0"/>
              <a:buChar char="•"/>
            </a:pPr>
            <a:r>
              <a:rPr lang="en-US" sz="1400" dirty="0">
                <a:solidFill>
                  <a:schemeClr val="tx1">
                    <a:lumMod val="75000"/>
                    <a:lumOff val="25000"/>
                  </a:schemeClr>
                </a:solidFill>
              </a:rPr>
              <a:t>We understand that some of the code may be there in open-source platforms, but we expect you to </a:t>
            </a:r>
            <a:r>
              <a:rPr lang="en-US" sz="1400" b="1" dirty="0">
                <a:solidFill>
                  <a:schemeClr val="tx1">
                    <a:lumMod val="75000"/>
                    <a:lumOff val="25000"/>
                  </a:schemeClr>
                </a:solidFill>
              </a:rPr>
              <a:t>create something authentic to get higher credit. </a:t>
            </a:r>
          </a:p>
          <a:p>
            <a:pPr marL="285750" indent="-285750" algn="just">
              <a:lnSpc>
                <a:spcPct val="150000"/>
              </a:lnSpc>
              <a:buFont typeface="Arial" panose="020B0604020202020204" pitchFamily="34" charset="0"/>
              <a:buChar char="•"/>
            </a:pPr>
            <a:r>
              <a:rPr lang="en-US" sz="1400" dirty="0">
                <a:solidFill>
                  <a:schemeClr val="tx1">
                    <a:lumMod val="75000"/>
                    <a:lumOff val="25000"/>
                  </a:schemeClr>
                </a:solidFill>
              </a:rPr>
              <a:t>If you happen to use any open-source reference for the assignment, we recommend you cite the same in your solution</a:t>
            </a:r>
          </a:p>
          <a:p>
            <a:pPr marL="285750" indent="-285750" algn="just">
              <a:lnSpc>
                <a:spcPct val="150000"/>
              </a:lnSpc>
              <a:buFont typeface="Arial" panose="020B0604020202020204" pitchFamily="34" charset="0"/>
              <a:buChar char="•"/>
            </a:pPr>
            <a:r>
              <a:rPr lang="en-US" sz="1400" dirty="0">
                <a:solidFill>
                  <a:schemeClr val="tx1">
                    <a:lumMod val="75000"/>
                    <a:lumOff val="25000"/>
                  </a:schemeClr>
                </a:solidFill>
              </a:rPr>
              <a:t>Weightage would be given to </a:t>
            </a:r>
            <a:r>
              <a:rPr lang="en-US" sz="1400" b="1" dirty="0">
                <a:solidFill>
                  <a:schemeClr val="tx1">
                    <a:lumMod val="75000"/>
                    <a:lumOff val="25000"/>
                  </a:schemeClr>
                </a:solidFill>
              </a:rPr>
              <a:t>Exploratory Data Analysis </a:t>
            </a:r>
            <a:r>
              <a:rPr lang="en-US" sz="1400" dirty="0">
                <a:solidFill>
                  <a:schemeClr val="tx1">
                    <a:lumMod val="75000"/>
                    <a:lumOff val="25000"/>
                  </a:schemeClr>
                </a:solidFill>
              </a:rPr>
              <a:t>done w.r.t to ML Model developed. Feel free to include any EDA/visualizations in the solution.</a:t>
            </a:r>
          </a:p>
          <a:p>
            <a:pPr marL="285750" indent="-285750" algn="just">
              <a:lnSpc>
                <a:spcPct val="150000"/>
              </a:lnSpc>
              <a:buFont typeface="Arial" panose="020B0604020202020204" pitchFamily="34" charset="0"/>
              <a:buChar char="•"/>
            </a:pPr>
            <a:r>
              <a:rPr lang="en-US" sz="1400" dirty="0">
                <a:solidFill>
                  <a:schemeClr val="tx1">
                    <a:lumMod val="75000"/>
                    <a:lumOff val="25000"/>
                  </a:schemeClr>
                </a:solidFill>
              </a:rPr>
              <a:t>Expected solution would be a clean </a:t>
            </a:r>
            <a:r>
              <a:rPr lang="en-US" sz="1400" b="1" dirty="0">
                <a:solidFill>
                  <a:schemeClr val="tx1">
                    <a:lumMod val="75000"/>
                    <a:lumOff val="25000"/>
                  </a:schemeClr>
                </a:solidFill>
              </a:rPr>
              <a:t>Python or R Notebook </a:t>
            </a:r>
            <a:r>
              <a:rPr lang="en-US" sz="1400" dirty="0">
                <a:solidFill>
                  <a:schemeClr val="tx1">
                    <a:lumMod val="75000"/>
                    <a:lumOff val="25000"/>
                  </a:schemeClr>
                </a:solidFill>
              </a:rPr>
              <a:t>with good documentation for seamless execution. Please share a solution using </a:t>
            </a:r>
            <a:r>
              <a:rPr lang="en-US" sz="1400" dirty="0" err="1">
                <a:solidFill>
                  <a:schemeClr val="tx1">
                    <a:lumMod val="75000"/>
                    <a:lumOff val="25000"/>
                  </a:schemeClr>
                </a:solidFill>
              </a:rPr>
              <a:t>Github</a:t>
            </a:r>
            <a:r>
              <a:rPr lang="en-US" sz="1400" dirty="0">
                <a:solidFill>
                  <a:schemeClr val="tx1">
                    <a:lumMod val="75000"/>
                    <a:lumOff val="25000"/>
                  </a:schemeClr>
                </a:solidFill>
              </a:rPr>
              <a:t>. </a:t>
            </a:r>
          </a:p>
          <a:p>
            <a:pPr marL="285750" indent="-285750" algn="just">
              <a:lnSpc>
                <a:spcPct val="150000"/>
              </a:lnSpc>
              <a:buFont typeface="Arial" panose="020B0604020202020204" pitchFamily="34" charset="0"/>
              <a:buChar char="•"/>
            </a:pPr>
            <a:r>
              <a:rPr lang="en-US" sz="1400" dirty="0">
                <a:solidFill>
                  <a:schemeClr val="tx1">
                    <a:lumMod val="75000"/>
                    <a:lumOff val="25000"/>
                  </a:schemeClr>
                </a:solidFill>
              </a:rPr>
              <a:t>Credit will be given to the candidates on any </a:t>
            </a:r>
            <a:r>
              <a:rPr lang="en-US" sz="1400" b="1" dirty="0">
                <a:solidFill>
                  <a:schemeClr val="tx1">
                    <a:lumMod val="75000"/>
                    <a:lumOff val="25000"/>
                  </a:schemeClr>
                </a:solidFill>
              </a:rPr>
              <a:t>credible assumptions </a:t>
            </a:r>
            <a:r>
              <a:rPr lang="en-US" sz="1400" dirty="0">
                <a:solidFill>
                  <a:schemeClr val="tx1">
                    <a:lumMod val="75000"/>
                    <a:lumOff val="25000"/>
                  </a:schemeClr>
                </a:solidFill>
              </a:rPr>
              <a:t>made while completing the exercise</a:t>
            </a:r>
          </a:p>
          <a:p>
            <a:pPr marL="285750" indent="-285750" algn="just">
              <a:lnSpc>
                <a:spcPct val="150000"/>
              </a:lnSpc>
              <a:buFont typeface="Arial" panose="020B0604020202020204" pitchFamily="34" charset="0"/>
              <a:buChar char="•"/>
            </a:pPr>
            <a:r>
              <a:rPr lang="en-US" sz="1400" dirty="0">
                <a:solidFill>
                  <a:schemeClr val="tx1">
                    <a:lumMod val="75000"/>
                    <a:lumOff val="25000"/>
                  </a:schemeClr>
                </a:solidFill>
              </a:rPr>
              <a:t>We respect your time and thus we would like for you to spend no more than seven hours on this assignment. </a:t>
            </a:r>
          </a:p>
        </p:txBody>
      </p:sp>
      <p:cxnSp>
        <p:nvCxnSpPr>
          <p:cNvPr id="5" name="Straight Connector 4">
            <a:extLst>
              <a:ext uri="{FF2B5EF4-FFF2-40B4-BE49-F238E27FC236}">
                <a16:creationId xmlns:a16="http://schemas.microsoft.com/office/drawing/2014/main" id="{E1CA7DC4-9CED-4F8B-B115-35127DF0A35F}"/>
              </a:ext>
            </a:extLst>
          </p:cNvPr>
          <p:cNvCxnSpPr/>
          <p:nvPr/>
        </p:nvCxnSpPr>
        <p:spPr>
          <a:xfrm>
            <a:off x="609600" y="861847"/>
            <a:ext cx="10815145" cy="0"/>
          </a:xfrm>
          <a:prstGeom prst="line">
            <a:avLst/>
          </a:prstGeom>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934D670B-AA23-4F6C-AAA8-0E37E17F91AE}"/>
              </a:ext>
            </a:extLst>
          </p:cNvPr>
          <p:cNvSpPr/>
          <p:nvPr/>
        </p:nvSpPr>
        <p:spPr>
          <a:xfrm>
            <a:off x="481677" y="154504"/>
            <a:ext cx="11121871" cy="726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lumMod val="95000"/>
                    <a:lumOff val="5000"/>
                  </a:schemeClr>
                </a:solidFill>
              </a:rPr>
              <a:t>Guidelines for Candidates</a:t>
            </a:r>
            <a:endParaRPr lang="en-IN" sz="2400" b="1" dirty="0">
              <a:solidFill>
                <a:schemeClr val="tx1">
                  <a:lumMod val="95000"/>
                  <a:lumOff val="5000"/>
                </a:schemeClr>
              </a:solidFill>
            </a:endParaRPr>
          </a:p>
        </p:txBody>
      </p:sp>
      <p:sp>
        <p:nvSpPr>
          <p:cNvPr id="7" name="Rectangle 6">
            <a:extLst>
              <a:ext uri="{FF2B5EF4-FFF2-40B4-BE49-F238E27FC236}">
                <a16:creationId xmlns:a16="http://schemas.microsoft.com/office/drawing/2014/main" id="{15A4B054-FCB1-4CFC-8174-C530158D7F57}"/>
              </a:ext>
            </a:extLst>
          </p:cNvPr>
          <p:cNvSpPr/>
          <p:nvPr/>
        </p:nvSpPr>
        <p:spPr>
          <a:xfrm>
            <a:off x="627841" y="1134121"/>
            <a:ext cx="45719" cy="5173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97714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6DA197-C45F-4394-B24D-4D8A8BAEEDF7}"/>
              </a:ext>
            </a:extLst>
          </p:cNvPr>
          <p:cNvSpPr/>
          <p:nvPr/>
        </p:nvSpPr>
        <p:spPr>
          <a:xfrm>
            <a:off x="872359" y="1362403"/>
            <a:ext cx="10552386" cy="38402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300000"/>
              </a:lnSpc>
              <a:buFont typeface="Arial" panose="020B0604020202020204" pitchFamily="34" charset="0"/>
              <a:buChar char="•"/>
            </a:pPr>
            <a:r>
              <a:rPr lang="en-US" sz="2000" b="1" dirty="0">
                <a:solidFill>
                  <a:schemeClr val="tx1">
                    <a:lumMod val="75000"/>
                    <a:lumOff val="25000"/>
                  </a:schemeClr>
                </a:solidFill>
              </a:rPr>
              <a:t>Use Case 1: </a:t>
            </a:r>
            <a:r>
              <a:rPr lang="en-US" dirty="0">
                <a:solidFill>
                  <a:schemeClr val="tx1">
                    <a:lumMod val="75000"/>
                    <a:lumOff val="25000"/>
                  </a:schemeClr>
                </a:solidFill>
              </a:rPr>
              <a:t>Predict the Energy Star Score of Buildings </a:t>
            </a:r>
          </a:p>
          <a:p>
            <a:pPr marL="285750" indent="-285750" algn="just">
              <a:lnSpc>
                <a:spcPct val="300000"/>
              </a:lnSpc>
              <a:buFont typeface="Arial" panose="020B0604020202020204" pitchFamily="34" charset="0"/>
              <a:buChar char="•"/>
            </a:pPr>
            <a:r>
              <a:rPr lang="en-US" sz="2000" b="1" dirty="0">
                <a:solidFill>
                  <a:schemeClr val="tx1">
                    <a:lumMod val="75000"/>
                    <a:lumOff val="25000"/>
                  </a:schemeClr>
                </a:solidFill>
              </a:rPr>
              <a:t>Use Case 2: </a:t>
            </a:r>
            <a:r>
              <a:rPr lang="en-US" dirty="0">
                <a:solidFill>
                  <a:schemeClr val="tx1">
                    <a:lumMod val="75000"/>
                    <a:lumOff val="25000"/>
                  </a:schemeClr>
                </a:solidFill>
              </a:rPr>
              <a:t>Build a Time Series Forecast Model for Inventory Management</a:t>
            </a:r>
          </a:p>
          <a:p>
            <a:pPr marL="285750" indent="-285750" algn="just">
              <a:lnSpc>
                <a:spcPct val="300000"/>
              </a:lnSpc>
              <a:buFont typeface="Arial" panose="020B0604020202020204" pitchFamily="34" charset="0"/>
              <a:buChar char="•"/>
            </a:pPr>
            <a:r>
              <a:rPr lang="en-US" sz="2000" b="1" dirty="0">
                <a:solidFill>
                  <a:schemeClr val="tx1">
                    <a:lumMod val="75000"/>
                    <a:lumOff val="25000"/>
                  </a:schemeClr>
                </a:solidFill>
              </a:rPr>
              <a:t>Use Case 3: </a:t>
            </a:r>
            <a:r>
              <a:rPr lang="en-US" dirty="0">
                <a:solidFill>
                  <a:schemeClr val="tx1">
                    <a:lumMod val="75000"/>
                    <a:lumOff val="25000"/>
                  </a:schemeClr>
                </a:solidFill>
              </a:rPr>
              <a:t>Predict Customer Sentiment </a:t>
            </a:r>
            <a:endParaRPr lang="en-IN" dirty="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E1CA7DC4-9CED-4F8B-B115-35127DF0A35F}"/>
              </a:ext>
            </a:extLst>
          </p:cNvPr>
          <p:cNvCxnSpPr/>
          <p:nvPr/>
        </p:nvCxnSpPr>
        <p:spPr>
          <a:xfrm>
            <a:off x="609600" y="861847"/>
            <a:ext cx="10815145" cy="0"/>
          </a:xfrm>
          <a:prstGeom prst="line">
            <a:avLst/>
          </a:prstGeom>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934D670B-AA23-4F6C-AAA8-0E37E17F91AE}"/>
              </a:ext>
            </a:extLst>
          </p:cNvPr>
          <p:cNvSpPr/>
          <p:nvPr/>
        </p:nvSpPr>
        <p:spPr>
          <a:xfrm>
            <a:off x="481677" y="154504"/>
            <a:ext cx="11121871" cy="726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lumMod val="95000"/>
                    <a:lumOff val="5000"/>
                  </a:schemeClr>
                </a:solidFill>
              </a:rPr>
              <a:t>Portfolio of Use Cases</a:t>
            </a:r>
            <a:endParaRPr lang="en-IN" sz="2800" b="1" dirty="0">
              <a:solidFill>
                <a:schemeClr val="tx1">
                  <a:lumMod val="95000"/>
                  <a:lumOff val="5000"/>
                </a:schemeClr>
              </a:solidFill>
            </a:endParaRPr>
          </a:p>
        </p:txBody>
      </p:sp>
    </p:spTree>
    <p:extLst>
      <p:ext uri="{BB962C8B-B14F-4D97-AF65-F5344CB8AC3E}">
        <p14:creationId xmlns:p14="http://schemas.microsoft.com/office/powerpoint/2010/main" val="219283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987FC9-C3EB-4EBF-9379-71015CE86758}"/>
              </a:ext>
            </a:extLst>
          </p:cNvPr>
          <p:cNvSpPr/>
          <p:nvPr/>
        </p:nvSpPr>
        <p:spPr>
          <a:xfrm>
            <a:off x="855406" y="1644444"/>
            <a:ext cx="10481187" cy="2676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lumMod val="95000"/>
                    <a:lumOff val="5000"/>
                  </a:schemeClr>
                </a:solidFill>
              </a:rPr>
              <a:t>The </a:t>
            </a:r>
            <a:r>
              <a:rPr lang="en-US" b="1" dirty="0">
                <a:solidFill>
                  <a:schemeClr val="tx1">
                    <a:lumMod val="95000"/>
                    <a:lumOff val="5000"/>
                  </a:schemeClr>
                </a:solidFill>
              </a:rPr>
              <a:t>NYC Benchmarking Law </a:t>
            </a:r>
            <a:r>
              <a:rPr lang="en-US" dirty="0">
                <a:solidFill>
                  <a:schemeClr val="tx1">
                    <a:lumMod val="95000"/>
                    <a:lumOff val="5000"/>
                  </a:schemeClr>
                </a:solidFill>
              </a:rPr>
              <a:t>requires owners of large buildings to annually measure their energy and water consumption in a process called </a:t>
            </a:r>
            <a:r>
              <a:rPr lang="en-US" b="1" dirty="0">
                <a:solidFill>
                  <a:schemeClr val="tx1">
                    <a:lumMod val="95000"/>
                    <a:lumOff val="5000"/>
                  </a:schemeClr>
                </a:solidFill>
              </a:rPr>
              <a:t>benchmarking</a:t>
            </a:r>
            <a:r>
              <a:rPr lang="en-US" dirty="0">
                <a:solidFill>
                  <a:schemeClr val="tx1">
                    <a:lumMod val="95000"/>
                    <a:lumOff val="5000"/>
                  </a:schemeClr>
                </a:solidFill>
              </a:rPr>
              <a:t>. The law standardizes this process by requiring building owners to enter their annual energy and water use in the U.S. Environmental Protection Agency's (EPA) online tool, </a:t>
            </a:r>
            <a:r>
              <a:rPr lang="en-US" b="1" dirty="0">
                <a:solidFill>
                  <a:schemeClr val="tx1">
                    <a:lumMod val="95000"/>
                    <a:lumOff val="5000"/>
                  </a:schemeClr>
                </a:solidFill>
              </a:rPr>
              <a:t>Energy Star Portfolio Manager </a:t>
            </a:r>
            <a:r>
              <a:rPr lang="en-US" dirty="0">
                <a:solidFill>
                  <a:schemeClr val="tx1">
                    <a:lumMod val="95000"/>
                    <a:lumOff val="5000"/>
                  </a:schemeClr>
                </a:solidFill>
              </a:rPr>
              <a:t>and use the tool to submit data. This data informs building owners about a building's energy and water consumption compared to similar buildings, and tracks progress year over year to help in energy efficiency planning</a:t>
            </a:r>
          </a:p>
          <a:p>
            <a:pPr algn="just"/>
            <a:endParaRPr lang="en-US" dirty="0">
              <a:solidFill>
                <a:schemeClr val="tx1">
                  <a:lumMod val="95000"/>
                  <a:lumOff val="5000"/>
                </a:schemeClr>
              </a:solidFill>
            </a:endParaRPr>
          </a:p>
          <a:p>
            <a:pPr algn="just"/>
            <a:r>
              <a:rPr lang="en-US" dirty="0">
                <a:solidFill>
                  <a:schemeClr val="tx1">
                    <a:lumMod val="95000"/>
                    <a:lumOff val="5000"/>
                  </a:schemeClr>
                </a:solidFill>
              </a:rPr>
              <a:t>An energy efficiency score is the Energy Star Rating that a building earns using the United States Environmental Protection Agency online benchmarking tool, Energy Star Portfolio Manager, to compare building energy performance to similar buildings in similar climates.</a:t>
            </a:r>
            <a:endParaRPr lang="en-IN" dirty="0">
              <a:solidFill>
                <a:schemeClr val="tx1">
                  <a:lumMod val="95000"/>
                  <a:lumOff val="5000"/>
                </a:schemeClr>
              </a:solidFill>
            </a:endParaRPr>
          </a:p>
        </p:txBody>
      </p:sp>
      <p:sp>
        <p:nvSpPr>
          <p:cNvPr id="5" name="Rectangle 4">
            <a:extLst>
              <a:ext uri="{FF2B5EF4-FFF2-40B4-BE49-F238E27FC236}">
                <a16:creationId xmlns:a16="http://schemas.microsoft.com/office/drawing/2014/main" id="{3FA1EA2A-EA02-4C57-BD5D-A5632D65C979}"/>
              </a:ext>
            </a:extLst>
          </p:cNvPr>
          <p:cNvSpPr/>
          <p:nvPr/>
        </p:nvSpPr>
        <p:spPr>
          <a:xfrm>
            <a:off x="934065" y="5066070"/>
            <a:ext cx="1406013" cy="109629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rPr>
              <a:t>A</a:t>
            </a:r>
          </a:p>
          <a:p>
            <a:pPr algn="ctr"/>
            <a:r>
              <a:rPr lang="en-US" sz="1400" dirty="0">
                <a:solidFill>
                  <a:schemeClr val="tx1">
                    <a:lumMod val="95000"/>
                    <a:lumOff val="5000"/>
                  </a:schemeClr>
                </a:solidFill>
              </a:rPr>
              <a:t>Score &gt; 85</a:t>
            </a:r>
            <a:endParaRPr lang="en-IN" sz="1400" dirty="0">
              <a:solidFill>
                <a:schemeClr val="tx1">
                  <a:lumMod val="95000"/>
                  <a:lumOff val="5000"/>
                </a:schemeClr>
              </a:solidFill>
            </a:endParaRPr>
          </a:p>
        </p:txBody>
      </p:sp>
      <p:sp>
        <p:nvSpPr>
          <p:cNvPr id="6" name="Rectangle 5">
            <a:extLst>
              <a:ext uri="{FF2B5EF4-FFF2-40B4-BE49-F238E27FC236}">
                <a16:creationId xmlns:a16="http://schemas.microsoft.com/office/drawing/2014/main" id="{23114872-6C32-4FC2-AE74-223EEAEC8EB9}"/>
              </a:ext>
            </a:extLst>
          </p:cNvPr>
          <p:cNvSpPr/>
          <p:nvPr/>
        </p:nvSpPr>
        <p:spPr>
          <a:xfrm>
            <a:off x="2659627" y="5066070"/>
            <a:ext cx="1406013" cy="109629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rPr>
              <a:t>B</a:t>
            </a:r>
          </a:p>
          <a:p>
            <a:pPr algn="ctr"/>
            <a:r>
              <a:rPr lang="en-US" sz="1400" dirty="0">
                <a:solidFill>
                  <a:schemeClr val="tx1">
                    <a:lumMod val="95000"/>
                    <a:lumOff val="5000"/>
                  </a:schemeClr>
                </a:solidFill>
              </a:rPr>
              <a:t>70 &lt; Score &lt; 85</a:t>
            </a:r>
            <a:endParaRPr lang="en-IN" sz="1400" dirty="0">
              <a:solidFill>
                <a:schemeClr val="tx1">
                  <a:lumMod val="95000"/>
                  <a:lumOff val="5000"/>
                </a:schemeClr>
              </a:solidFill>
            </a:endParaRPr>
          </a:p>
        </p:txBody>
      </p:sp>
      <p:sp>
        <p:nvSpPr>
          <p:cNvPr id="7" name="Rectangle 6">
            <a:extLst>
              <a:ext uri="{FF2B5EF4-FFF2-40B4-BE49-F238E27FC236}">
                <a16:creationId xmlns:a16="http://schemas.microsoft.com/office/drawing/2014/main" id="{6425AB2B-7298-4599-8A27-59ADA4B686A6}"/>
              </a:ext>
            </a:extLst>
          </p:cNvPr>
          <p:cNvSpPr/>
          <p:nvPr/>
        </p:nvSpPr>
        <p:spPr>
          <a:xfrm>
            <a:off x="4385189" y="5066070"/>
            <a:ext cx="1406013" cy="109629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rPr>
              <a:t>C</a:t>
            </a:r>
          </a:p>
          <a:p>
            <a:pPr algn="ctr"/>
            <a:r>
              <a:rPr lang="en-US" sz="1400" dirty="0">
                <a:solidFill>
                  <a:schemeClr val="tx1">
                    <a:lumMod val="95000"/>
                    <a:lumOff val="5000"/>
                  </a:schemeClr>
                </a:solidFill>
              </a:rPr>
              <a:t>55 &lt; Score &lt; 70</a:t>
            </a:r>
            <a:endParaRPr lang="en-IN" sz="1400" dirty="0">
              <a:solidFill>
                <a:schemeClr val="tx1">
                  <a:lumMod val="95000"/>
                  <a:lumOff val="5000"/>
                </a:schemeClr>
              </a:solidFill>
            </a:endParaRPr>
          </a:p>
        </p:txBody>
      </p:sp>
      <p:sp>
        <p:nvSpPr>
          <p:cNvPr id="11" name="Rectangle 10">
            <a:extLst>
              <a:ext uri="{FF2B5EF4-FFF2-40B4-BE49-F238E27FC236}">
                <a16:creationId xmlns:a16="http://schemas.microsoft.com/office/drawing/2014/main" id="{0E8E70DD-9BB3-4ED0-B2CE-564CABEF021A}"/>
              </a:ext>
            </a:extLst>
          </p:cNvPr>
          <p:cNvSpPr/>
          <p:nvPr/>
        </p:nvSpPr>
        <p:spPr>
          <a:xfrm>
            <a:off x="6110751" y="5066070"/>
            <a:ext cx="1406013" cy="109629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rPr>
              <a:t>D</a:t>
            </a:r>
          </a:p>
          <a:p>
            <a:pPr algn="ctr"/>
            <a:r>
              <a:rPr lang="en-US" sz="1400" dirty="0">
                <a:solidFill>
                  <a:schemeClr val="tx1">
                    <a:lumMod val="95000"/>
                    <a:lumOff val="5000"/>
                  </a:schemeClr>
                </a:solidFill>
              </a:rPr>
              <a:t>Score &lt; 50</a:t>
            </a:r>
            <a:endParaRPr lang="en-IN" sz="1400" dirty="0">
              <a:solidFill>
                <a:schemeClr val="tx1">
                  <a:lumMod val="95000"/>
                  <a:lumOff val="5000"/>
                </a:schemeClr>
              </a:solidFill>
            </a:endParaRPr>
          </a:p>
        </p:txBody>
      </p:sp>
      <p:sp>
        <p:nvSpPr>
          <p:cNvPr id="12" name="Rectangle 11">
            <a:extLst>
              <a:ext uri="{FF2B5EF4-FFF2-40B4-BE49-F238E27FC236}">
                <a16:creationId xmlns:a16="http://schemas.microsoft.com/office/drawing/2014/main" id="{DFEF912B-B09D-4AB4-A00C-070E6B7E13D9}"/>
              </a:ext>
            </a:extLst>
          </p:cNvPr>
          <p:cNvSpPr/>
          <p:nvPr/>
        </p:nvSpPr>
        <p:spPr>
          <a:xfrm>
            <a:off x="7836313" y="5066070"/>
            <a:ext cx="1406013" cy="109629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rPr>
              <a:t>F</a:t>
            </a:r>
          </a:p>
          <a:p>
            <a:pPr algn="ctr"/>
            <a:r>
              <a:rPr lang="en-US" sz="1400" dirty="0">
                <a:solidFill>
                  <a:schemeClr val="tx1">
                    <a:lumMod val="95000"/>
                    <a:lumOff val="5000"/>
                  </a:schemeClr>
                </a:solidFill>
              </a:rPr>
              <a:t>Failed to submit</a:t>
            </a:r>
            <a:endParaRPr lang="en-IN" sz="1400" dirty="0">
              <a:solidFill>
                <a:schemeClr val="tx1">
                  <a:lumMod val="95000"/>
                  <a:lumOff val="5000"/>
                </a:schemeClr>
              </a:solidFill>
            </a:endParaRPr>
          </a:p>
        </p:txBody>
      </p:sp>
      <p:sp>
        <p:nvSpPr>
          <p:cNvPr id="13" name="Rectangle 12">
            <a:extLst>
              <a:ext uri="{FF2B5EF4-FFF2-40B4-BE49-F238E27FC236}">
                <a16:creationId xmlns:a16="http://schemas.microsoft.com/office/drawing/2014/main" id="{ADA62F33-FBDF-4FC4-8A64-D5FB126245D5}"/>
              </a:ext>
            </a:extLst>
          </p:cNvPr>
          <p:cNvSpPr/>
          <p:nvPr/>
        </p:nvSpPr>
        <p:spPr>
          <a:xfrm>
            <a:off x="9561875" y="5066070"/>
            <a:ext cx="1406013" cy="109629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95000"/>
                    <a:lumOff val="5000"/>
                  </a:schemeClr>
                </a:solidFill>
              </a:rPr>
              <a:t>N</a:t>
            </a:r>
          </a:p>
          <a:p>
            <a:pPr algn="ctr"/>
            <a:r>
              <a:rPr lang="en-US" sz="1400" dirty="0">
                <a:solidFill>
                  <a:schemeClr val="tx1">
                    <a:lumMod val="95000"/>
                    <a:lumOff val="5000"/>
                  </a:schemeClr>
                </a:solidFill>
              </a:rPr>
              <a:t>Not covered</a:t>
            </a:r>
            <a:endParaRPr lang="en-IN" sz="1400" dirty="0">
              <a:solidFill>
                <a:schemeClr val="tx1">
                  <a:lumMod val="95000"/>
                  <a:lumOff val="5000"/>
                </a:schemeClr>
              </a:solidFill>
            </a:endParaRPr>
          </a:p>
        </p:txBody>
      </p:sp>
      <p:cxnSp>
        <p:nvCxnSpPr>
          <p:cNvPr id="15" name="Straight Connector 14">
            <a:extLst>
              <a:ext uri="{FF2B5EF4-FFF2-40B4-BE49-F238E27FC236}">
                <a16:creationId xmlns:a16="http://schemas.microsoft.com/office/drawing/2014/main" id="{38E4D2E2-9ED3-4AA0-833B-2725069E0E1C}"/>
              </a:ext>
            </a:extLst>
          </p:cNvPr>
          <p:cNvCxnSpPr/>
          <p:nvPr/>
        </p:nvCxnSpPr>
        <p:spPr>
          <a:xfrm>
            <a:off x="1632155" y="4788309"/>
            <a:ext cx="8603226" cy="0"/>
          </a:xfrm>
          <a:prstGeom prst="line">
            <a:avLst/>
          </a:prstGeom>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51508328-6EA8-4472-B2B5-068D6EC6EF3E}"/>
              </a:ext>
            </a:extLst>
          </p:cNvPr>
          <p:cNvSpPr/>
          <p:nvPr/>
        </p:nvSpPr>
        <p:spPr>
          <a:xfrm>
            <a:off x="4503174" y="4581832"/>
            <a:ext cx="3013590" cy="3342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Category &amp; Score Band</a:t>
            </a:r>
            <a:endParaRPr lang="en-IN" dirty="0">
              <a:ln w="0"/>
              <a:solidFill>
                <a:schemeClr val="tx1"/>
              </a:solidFill>
              <a:effectLst>
                <a:outerShdw blurRad="38100" dist="19050" dir="2700000" algn="tl" rotWithShape="0">
                  <a:schemeClr val="dk1">
                    <a:alpha val="40000"/>
                  </a:schemeClr>
                </a:outerShdw>
              </a:effectLst>
            </a:endParaRPr>
          </a:p>
        </p:txBody>
      </p:sp>
      <p:cxnSp>
        <p:nvCxnSpPr>
          <p:cNvPr id="17" name="Straight Connector 16">
            <a:extLst>
              <a:ext uri="{FF2B5EF4-FFF2-40B4-BE49-F238E27FC236}">
                <a16:creationId xmlns:a16="http://schemas.microsoft.com/office/drawing/2014/main" id="{D48F83F9-35A6-4FD7-98C0-B3F0770E07DA}"/>
              </a:ext>
            </a:extLst>
          </p:cNvPr>
          <p:cNvCxnSpPr>
            <a:endCxn id="5" idx="0"/>
          </p:cNvCxnSpPr>
          <p:nvPr/>
        </p:nvCxnSpPr>
        <p:spPr>
          <a:xfrm>
            <a:off x="1632155" y="4788309"/>
            <a:ext cx="4917" cy="277761"/>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D234A3C6-7225-4A1B-92D9-C2B660080D67}"/>
              </a:ext>
            </a:extLst>
          </p:cNvPr>
          <p:cNvCxnSpPr/>
          <p:nvPr/>
        </p:nvCxnSpPr>
        <p:spPr>
          <a:xfrm>
            <a:off x="10230464" y="4788309"/>
            <a:ext cx="4917" cy="277761"/>
          </a:xfrm>
          <a:prstGeom prst="line">
            <a:avLst/>
          </a:prstGeom>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201841DD-78F5-4D3C-9750-81721F03D044}"/>
              </a:ext>
            </a:extLst>
          </p:cNvPr>
          <p:cNvSpPr/>
          <p:nvPr/>
        </p:nvSpPr>
        <p:spPr>
          <a:xfrm>
            <a:off x="481677" y="154504"/>
            <a:ext cx="11121871" cy="726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lumMod val="95000"/>
                    <a:lumOff val="5000"/>
                  </a:schemeClr>
                </a:solidFill>
              </a:rPr>
              <a:t>Use Case-1: </a:t>
            </a:r>
            <a:r>
              <a:rPr lang="en-US" sz="2800" dirty="0">
                <a:solidFill>
                  <a:schemeClr val="tx1">
                    <a:lumMod val="75000"/>
                    <a:lumOff val="25000"/>
                  </a:schemeClr>
                </a:solidFill>
              </a:rPr>
              <a:t>Predict the Energy Star Score of Buildings </a:t>
            </a:r>
            <a:endParaRPr lang="en-IN" sz="2800" dirty="0">
              <a:solidFill>
                <a:schemeClr val="tx1">
                  <a:lumMod val="95000"/>
                  <a:lumOff val="5000"/>
                </a:schemeClr>
              </a:solidFill>
            </a:endParaRPr>
          </a:p>
        </p:txBody>
      </p:sp>
      <p:sp>
        <p:nvSpPr>
          <p:cNvPr id="20" name="Rectangle 19">
            <a:extLst>
              <a:ext uri="{FF2B5EF4-FFF2-40B4-BE49-F238E27FC236}">
                <a16:creationId xmlns:a16="http://schemas.microsoft.com/office/drawing/2014/main" id="{C571C71B-6547-4DEB-A644-52A98AB306E6}"/>
              </a:ext>
            </a:extLst>
          </p:cNvPr>
          <p:cNvSpPr/>
          <p:nvPr/>
        </p:nvSpPr>
        <p:spPr>
          <a:xfrm>
            <a:off x="582562" y="999204"/>
            <a:ext cx="3013590" cy="542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ln w="0"/>
                <a:solidFill>
                  <a:schemeClr val="tx1"/>
                </a:solidFill>
                <a:effectLst>
                  <a:outerShdw blurRad="38100" dist="19050" dir="2700000" algn="tl" rotWithShape="0">
                    <a:schemeClr val="dk1">
                      <a:alpha val="40000"/>
                    </a:schemeClr>
                  </a:outerShdw>
                </a:effectLst>
              </a:rPr>
              <a:t>Category &amp; Score Band</a:t>
            </a:r>
            <a:endParaRPr lang="en-IN" sz="2000" b="1" dirty="0">
              <a:ln w="0"/>
              <a:solidFill>
                <a:schemeClr val="tx1"/>
              </a:solidFill>
              <a:effectLst>
                <a:outerShdw blurRad="38100" dist="19050" dir="2700000" algn="tl" rotWithShape="0">
                  <a:schemeClr val="dk1">
                    <a:alpha val="40000"/>
                  </a:schemeClr>
                </a:outerShdw>
              </a:effectLst>
            </a:endParaRPr>
          </a:p>
        </p:txBody>
      </p:sp>
      <p:cxnSp>
        <p:nvCxnSpPr>
          <p:cNvPr id="21" name="Straight Connector 20">
            <a:extLst>
              <a:ext uri="{FF2B5EF4-FFF2-40B4-BE49-F238E27FC236}">
                <a16:creationId xmlns:a16="http://schemas.microsoft.com/office/drawing/2014/main" id="{F270DE99-D6F5-4F3F-A3C4-CB6BB3E8AE20}"/>
              </a:ext>
            </a:extLst>
          </p:cNvPr>
          <p:cNvCxnSpPr>
            <a:cxnSpLocks/>
          </p:cNvCxnSpPr>
          <p:nvPr/>
        </p:nvCxnSpPr>
        <p:spPr>
          <a:xfrm>
            <a:off x="717758" y="1469922"/>
            <a:ext cx="4090216"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A1CBB798-810B-4E42-956D-26FF755BF9BB}"/>
              </a:ext>
            </a:extLst>
          </p:cNvPr>
          <p:cNvCxnSpPr>
            <a:cxnSpLocks/>
          </p:cNvCxnSpPr>
          <p:nvPr/>
        </p:nvCxnSpPr>
        <p:spPr>
          <a:xfrm>
            <a:off x="481677" y="866336"/>
            <a:ext cx="1112187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3850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01841DD-78F5-4D3C-9750-81721F03D044}"/>
              </a:ext>
            </a:extLst>
          </p:cNvPr>
          <p:cNvSpPr/>
          <p:nvPr/>
        </p:nvSpPr>
        <p:spPr>
          <a:xfrm>
            <a:off x="481677" y="122905"/>
            <a:ext cx="11191672" cy="7419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lumMod val="95000"/>
                    <a:lumOff val="5000"/>
                  </a:schemeClr>
                </a:solidFill>
              </a:rPr>
              <a:t> Use Case 1: </a:t>
            </a:r>
            <a:r>
              <a:rPr lang="en-US" sz="2800" dirty="0">
                <a:solidFill>
                  <a:schemeClr val="tx1">
                    <a:lumMod val="95000"/>
                    <a:lumOff val="5000"/>
                  </a:schemeClr>
                </a:solidFill>
              </a:rPr>
              <a:t>Objective &amp; Data</a:t>
            </a:r>
            <a:endParaRPr lang="en-IN" sz="2800" dirty="0">
              <a:solidFill>
                <a:schemeClr val="tx1">
                  <a:lumMod val="95000"/>
                  <a:lumOff val="5000"/>
                </a:schemeClr>
              </a:solidFill>
            </a:endParaRPr>
          </a:p>
        </p:txBody>
      </p:sp>
      <p:sp>
        <p:nvSpPr>
          <p:cNvPr id="16" name="Rectangle 15">
            <a:extLst>
              <a:ext uri="{FF2B5EF4-FFF2-40B4-BE49-F238E27FC236}">
                <a16:creationId xmlns:a16="http://schemas.microsoft.com/office/drawing/2014/main" id="{7A160C39-D5FD-4D8D-982E-396E7B347106}"/>
              </a:ext>
            </a:extLst>
          </p:cNvPr>
          <p:cNvSpPr/>
          <p:nvPr/>
        </p:nvSpPr>
        <p:spPr>
          <a:xfrm>
            <a:off x="1389723" y="4145912"/>
            <a:ext cx="1858296" cy="138882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rPr>
              <a:t>Building Demography</a:t>
            </a:r>
            <a:endParaRPr lang="en-IN" sz="1600" dirty="0">
              <a:solidFill>
                <a:schemeClr val="tx1">
                  <a:lumMod val="95000"/>
                  <a:lumOff val="5000"/>
                </a:schemeClr>
              </a:solidFill>
            </a:endParaRPr>
          </a:p>
        </p:txBody>
      </p:sp>
      <p:sp>
        <p:nvSpPr>
          <p:cNvPr id="22" name="Rectangle 21">
            <a:extLst>
              <a:ext uri="{FF2B5EF4-FFF2-40B4-BE49-F238E27FC236}">
                <a16:creationId xmlns:a16="http://schemas.microsoft.com/office/drawing/2014/main" id="{FC0ED0D0-A018-4AC7-B89F-695ED28D4B54}"/>
              </a:ext>
            </a:extLst>
          </p:cNvPr>
          <p:cNvSpPr/>
          <p:nvPr/>
        </p:nvSpPr>
        <p:spPr>
          <a:xfrm>
            <a:off x="3892032" y="4145912"/>
            <a:ext cx="1858296" cy="13888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rPr>
              <a:t>Building Features</a:t>
            </a:r>
            <a:endParaRPr lang="en-IN" sz="1600" dirty="0">
              <a:solidFill>
                <a:schemeClr val="tx1">
                  <a:lumMod val="95000"/>
                  <a:lumOff val="5000"/>
                </a:schemeClr>
              </a:solidFill>
            </a:endParaRPr>
          </a:p>
        </p:txBody>
      </p:sp>
      <p:sp>
        <p:nvSpPr>
          <p:cNvPr id="23" name="Rectangle 22">
            <a:extLst>
              <a:ext uri="{FF2B5EF4-FFF2-40B4-BE49-F238E27FC236}">
                <a16:creationId xmlns:a16="http://schemas.microsoft.com/office/drawing/2014/main" id="{AB735852-54B6-4548-8FF9-5E714D55282A}"/>
              </a:ext>
            </a:extLst>
          </p:cNvPr>
          <p:cNvSpPr/>
          <p:nvPr/>
        </p:nvSpPr>
        <p:spPr>
          <a:xfrm>
            <a:off x="6261605" y="4145912"/>
            <a:ext cx="1858296" cy="138882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rPr>
              <a:t>Energy Usage</a:t>
            </a:r>
          </a:p>
          <a:p>
            <a:pPr algn="ctr"/>
            <a:r>
              <a:rPr lang="en-US" sz="1600" dirty="0">
                <a:solidFill>
                  <a:schemeClr val="tx1">
                    <a:lumMod val="95000"/>
                    <a:lumOff val="5000"/>
                  </a:schemeClr>
                </a:solidFill>
              </a:rPr>
              <a:t>(Fuel, Natural Gas, Electricity)</a:t>
            </a:r>
            <a:endParaRPr lang="en-IN" sz="1600" dirty="0">
              <a:solidFill>
                <a:schemeClr val="tx1">
                  <a:lumMod val="95000"/>
                  <a:lumOff val="5000"/>
                </a:schemeClr>
              </a:solidFill>
            </a:endParaRPr>
          </a:p>
        </p:txBody>
      </p:sp>
      <p:sp>
        <p:nvSpPr>
          <p:cNvPr id="24" name="Rectangle 23">
            <a:extLst>
              <a:ext uri="{FF2B5EF4-FFF2-40B4-BE49-F238E27FC236}">
                <a16:creationId xmlns:a16="http://schemas.microsoft.com/office/drawing/2014/main" id="{AF4922EF-25ED-43B7-81C7-2E6DBD91A6BC}"/>
              </a:ext>
            </a:extLst>
          </p:cNvPr>
          <p:cNvSpPr/>
          <p:nvPr/>
        </p:nvSpPr>
        <p:spPr>
          <a:xfrm>
            <a:off x="8631178" y="4133664"/>
            <a:ext cx="1858296" cy="14010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lumMod val="95000"/>
                    <a:lumOff val="5000"/>
                  </a:schemeClr>
                </a:solidFill>
              </a:rPr>
              <a:t>Water Usage</a:t>
            </a:r>
            <a:endParaRPr lang="en-IN" sz="1600" dirty="0">
              <a:solidFill>
                <a:schemeClr val="tx1">
                  <a:lumMod val="95000"/>
                  <a:lumOff val="5000"/>
                </a:schemeClr>
              </a:solidFill>
            </a:endParaRPr>
          </a:p>
        </p:txBody>
      </p:sp>
      <p:cxnSp>
        <p:nvCxnSpPr>
          <p:cNvPr id="25" name="Straight Connector 24">
            <a:extLst>
              <a:ext uri="{FF2B5EF4-FFF2-40B4-BE49-F238E27FC236}">
                <a16:creationId xmlns:a16="http://schemas.microsoft.com/office/drawing/2014/main" id="{F0B7B534-50BB-4453-A687-7EDFAE926E05}"/>
              </a:ext>
            </a:extLst>
          </p:cNvPr>
          <p:cNvCxnSpPr/>
          <p:nvPr/>
        </p:nvCxnSpPr>
        <p:spPr>
          <a:xfrm>
            <a:off x="1527374" y="3552288"/>
            <a:ext cx="8603226" cy="0"/>
          </a:xfrm>
          <a:prstGeom prst="line">
            <a:avLst/>
          </a:prstGeom>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089CBF25-62F2-4D81-A0BE-3A8C32726694}"/>
              </a:ext>
            </a:extLst>
          </p:cNvPr>
          <p:cNvSpPr/>
          <p:nvPr/>
        </p:nvSpPr>
        <p:spPr>
          <a:xfrm>
            <a:off x="4388049" y="3223292"/>
            <a:ext cx="3013590" cy="625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Key Data Dimensions</a:t>
            </a:r>
            <a:endParaRPr lang="en-IN" b="1" dirty="0">
              <a:ln w="0"/>
              <a:solidFill>
                <a:schemeClr val="tx1"/>
              </a:solidFill>
              <a:effectLst>
                <a:outerShdw blurRad="38100" dist="19050" dir="2700000" algn="tl" rotWithShape="0">
                  <a:schemeClr val="dk1">
                    <a:alpha val="40000"/>
                  </a:schemeClr>
                </a:outerShdw>
              </a:effectLst>
            </a:endParaRPr>
          </a:p>
        </p:txBody>
      </p:sp>
      <p:cxnSp>
        <p:nvCxnSpPr>
          <p:cNvPr id="27" name="Straight Connector 26">
            <a:extLst>
              <a:ext uri="{FF2B5EF4-FFF2-40B4-BE49-F238E27FC236}">
                <a16:creationId xmlns:a16="http://schemas.microsoft.com/office/drawing/2014/main" id="{FB20402E-BA0B-44EE-99EC-58D47F336B6B}"/>
              </a:ext>
            </a:extLst>
          </p:cNvPr>
          <p:cNvCxnSpPr>
            <a:cxnSpLocks/>
          </p:cNvCxnSpPr>
          <p:nvPr/>
        </p:nvCxnSpPr>
        <p:spPr>
          <a:xfrm>
            <a:off x="1527374" y="3552288"/>
            <a:ext cx="0" cy="458445"/>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57C0043E-3420-4190-827D-8DBD2619DD8F}"/>
              </a:ext>
            </a:extLst>
          </p:cNvPr>
          <p:cNvCxnSpPr>
            <a:cxnSpLocks/>
          </p:cNvCxnSpPr>
          <p:nvPr/>
        </p:nvCxnSpPr>
        <p:spPr>
          <a:xfrm>
            <a:off x="10125683" y="3552288"/>
            <a:ext cx="4917" cy="458445"/>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201841DD-78F5-4D3C-9750-81721F03D044}"/>
              </a:ext>
            </a:extLst>
          </p:cNvPr>
          <p:cNvSpPr/>
          <p:nvPr/>
        </p:nvSpPr>
        <p:spPr>
          <a:xfrm>
            <a:off x="1003400" y="2091224"/>
            <a:ext cx="10595232" cy="85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lumMod val="95000"/>
                    <a:lumOff val="5000"/>
                  </a:schemeClr>
                </a:solidFill>
              </a:rPr>
              <a:t>Data set  </a:t>
            </a:r>
            <a:r>
              <a:rPr lang="en-US" sz="2000" b="1" dirty="0">
                <a:solidFill>
                  <a:schemeClr val="tx1">
                    <a:lumMod val="95000"/>
                    <a:lumOff val="5000"/>
                  </a:schemeClr>
                </a:solidFill>
                <a:sym typeface="Wingdings" panose="05000000000000000000" pitchFamily="2" charset="2"/>
              </a:rPr>
              <a:t></a:t>
            </a:r>
            <a:endParaRPr lang="en-IN" sz="2000" b="1" dirty="0">
              <a:solidFill>
                <a:schemeClr val="tx1">
                  <a:lumMod val="95000"/>
                  <a:lumOff val="5000"/>
                </a:schemeClr>
              </a:solidFill>
            </a:endParaRPr>
          </a:p>
        </p:txBody>
      </p:sp>
      <p:sp>
        <p:nvSpPr>
          <p:cNvPr id="4" name="Rectangle 3"/>
          <p:cNvSpPr/>
          <p:nvPr/>
        </p:nvSpPr>
        <p:spPr>
          <a:xfrm>
            <a:off x="788276" y="1166380"/>
            <a:ext cx="10885073" cy="923330"/>
          </a:xfrm>
          <a:prstGeom prst="rect">
            <a:avLst/>
          </a:prstGeom>
        </p:spPr>
        <p:txBody>
          <a:bodyPr wrap="square">
            <a:spAutoFit/>
          </a:bodyPr>
          <a:lstStyle/>
          <a:p>
            <a:r>
              <a:rPr lang="en-US" b="1" dirty="0"/>
              <a:t>Data Science Solution: </a:t>
            </a:r>
          </a:p>
          <a:p>
            <a:endParaRPr lang="en-US" dirty="0"/>
          </a:p>
          <a:p>
            <a:r>
              <a:rPr lang="en-US" dirty="0"/>
              <a:t>Build the right model to predict the “</a:t>
            </a:r>
            <a:r>
              <a:rPr lang="en-US" b="1" dirty="0"/>
              <a:t>Energy Star score</a:t>
            </a:r>
            <a:r>
              <a:rPr lang="en-US" dirty="0"/>
              <a:t>” of a building ‘s using the provided data.</a:t>
            </a:r>
          </a:p>
        </p:txBody>
      </p:sp>
      <p:graphicFrame>
        <p:nvGraphicFramePr>
          <p:cNvPr id="8" name="Object 7"/>
          <p:cNvGraphicFramePr>
            <a:graphicFrameLocks noChangeAspect="1"/>
          </p:cNvGraphicFramePr>
          <p:nvPr>
            <p:extLst>
              <p:ext uri="{D42A27DB-BD31-4B8C-83A1-F6EECF244321}">
                <p14:modId xmlns:p14="http://schemas.microsoft.com/office/powerpoint/2010/main" val="2632280476"/>
              </p:ext>
            </p:extLst>
          </p:nvPr>
        </p:nvGraphicFramePr>
        <p:xfrm>
          <a:off x="2543024" y="2189399"/>
          <a:ext cx="1218485" cy="793042"/>
        </p:xfrm>
        <a:graphic>
          <a:graphicData uri="http://schemas.openxmlformats.org/presentationml/2006/ole">
            <mc:AlternateContent xmlns:mc="http://schemas.openxmlformats.org/markup-compatibility/2006">
              <mc:Choice xmlns:v="urn:schemas-microsoft-com:vml" Requires="v">
                <p:oleObj spid="_x0000_s2083" name="Packager Shell Object" showAsIcon="1" r:id="rId3" imgW="797760" imgH="491040" progId="Package">
                  <p:embed/>
                </p:oleObj>
              </mc:Choice>
              <mc:Fallback>
                <p:oleObj name="Packager Shell Object" showAsIcon="1" r:id="rId3" imgW="797760" imgH="491040" progId="Package">
                  <p:embed/>
                  <p:pic>
                    <p:nvPicPr>
                      <p:cNvPr id="0" name=""/>
                      <p:cNvPicPr/>
                      <p:nvPr/>
                    </p:nvPicPr>
                    <p:blipFill>
                      <a:blip r:embed="rId4"/>
                      <a:stretch>
                        <a:fillRect/>
                      </a:stretch>
                    </p:blipFill>
                    <p:spPr>
                      <a:xfrm>
                        <a:off x="2543024" y="2189399"/>
                        <a:ext cx="1218485" cy="793042"/>
                      </a:xfrm>
                      <a:prstGeom prst="rect">
                        <a:avLst/>
                      </a:prstGeom>
                    </p:spPr>
                  </p:pic>
                </p:oleObj>
              </mc:Fallback>
            </mc:AlternateContent>
          </a:graphicData>
        </a:graphic>
      </p:graphicFrame>
      <p:cxnSp>
        <p:nvCxnSpPr>
          <p:cNvPr id="14" name="Straight Connector 13">
            <a:extLst>
              <a:ext uri="{FF2B5EF4-FFF2-40B4-BE49-F238E27FC236}">
                <a16:creationId xmlns:a16="http://schemas.microsoft.com/office/drawing/2014/main" id="{A1CBB798-810B-4E42-956D-26FF755BF9BB}"/>
              </a:ext>
            </a:extLst>
          </p:cNvPr>
          <p:cNvCxnSpPr>
            <a:cxnSpLocks/>
          </p:cNvCxnSpPr>
          <p:nvPr/>
        </p:nvCxnSpPr>
        <p:spPr>
          <a:xfrm>
            <a:off x="481677" y="866336"/>
            <a:ext cx="1112187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1369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AF15BB-1145-48FD-A5CF-F9CB75E22C26}"/>
              </a:ext>
            </a:extLst>
          </p:cNvPr>
          <p:cNvSpPr/>
          <p:nvPr/>
        </p:nvSpPr>
        <p:spPr>
          <a:xfrm>
            <a:off x="481677" y="153070"/>
            <a:ext cx="11121871" cy="713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800" b="1" dirty="0">
                <a:ln w="0"/>
                <a:solidFill>
                  <a:schemeClr val="tx1"/>
                </a:solidFill>
              </a:rPr>
              <a:t>Use case-2 </a:t>
            </a:r>
            <a:r>
              <a:rPr lang="en-US" sz="2600" b="1" dirty="0">
                <a:ln w="0"/>
                <a:solidFill>
                  <a:schemeClr val="tx1"/>
                </a:solidFill>
              </a:rPr>
              <a:t>: </a:t>
            </a:r>
            <a:r>
              <a:rPr lang="en-US" sz="2800" dirty="0">
                <a:solidFill>
                  <a:schemeClr val="tx1">
                    <a:lumMod val="75000"/>
                    <a:lumOff val="25000"/>
                  </a:schemeClr>
                </a:solidFill>
              </a:rPr>
              <a:t>Build a Time Series Forecast Model for Inventory Management</a:t>
            </a:r>
            <a:endParaRPr lang="en-IN" sz="2600" b="1" dirty="0">
              <a:ln w="0"/>
              <a:solidFill>
                <a:schemeClr val="tx1"/>
              </a:solidFill>
            </a:endParaRPr>
          </a:p>
        </p:txBody>
      </p:sp>
      <p:cxnSp>
        <p:nvCxnSpPr>
          <p:cNvPr id="8" name="Straight Connector 7">
            <a:extLst>
              <a:ext uri="{FF2B5EF4-FFF2-40B4-BE49-F238E27FC236}">
                <a16:creationId xmlns:a16="http://schemas.microsoft.com/office/drawing/2014/main" id="{A1CBB798-810B-4E42-956D-26FF755BF9BB}"/>
              </a:ext>
            </a:extLst>
          </p:cNvPr>
          <p:cNvCxnSpPr>
            <a:cxnSpLocks/>
          </p:cNvCxnSpPr>
          <p:nvPr/>
        </p:nvCxnSpPr>
        <p:spPr>
          <a:xfrm>
            <a:off x="481677" y="866336"/>
            <a:ext cx="11121871"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CB84D742-C81A-4E03-94FA-C3F891EDC1FF}"/>
              </a:ext>
            </a:extLst>
          </p:cNvPr>
          <p:cNvSpPr/>
          <p:nvPr/>
        </p:nvSpPr>
        <p:spPr>
          <a:xfrm>
            <a:off x="887526" y="982725"/>
            <a:ext cx="10640753" cy="3151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000" b="1" dirty="0">
                <a:solidFill>
                  <a:schemeClr val="tx1">
                    <a:lumMod val="95000"/>
                    <a:lumOff val="5000"/>
                  </a:schemeClr>
                </a:solidFill>
              </a:rPr>
              <a:t>Overview</a:t>
            </a:r>
          </a:p>
          <a:p>
            <a:pPr algn="just"/>
            <a:endParaRPr lang="en-IN" dirty="0">
              <a:solidFill>
                <a:schemeClr val="tx1">
                  <a:lumMod val="95000"/>
                  <a:lumOff val="5000"/>
                </a:schemeClr>
              </a:solidFill>
            </a:endParaRPr>
          </a:p>
          <a:p>
            <a:pPr algn="just"/>
            <a:r>
              <a:rPr lang="en-IN" dirty="0">
                <a:solidFill>
                  <a:schemeClr val="tx1">
                    <a:lumMod val="95000"/>
                    <a:lumOff val="5000"/>
                  </a:schemeClr>
                </a:solidFill>
              </a:rPr>
              <a:t>Demand Forecast is the most critical aspect to manage inventory of a manufacturing company at an optimum level so as to  ensure prevention of wastage on one hand and enough products to take care of all customer need. We have a scenario where an automotive component manufacturing company manufactures gears based on the </a:t>
            </a:r>
            <a:r>
              <a:rPr lang="en-IN" b="1" dirty="0">
                <a:solidFill>
                  <a:schemeClr val="tx1">
                    <a:lumMod val="95000"/>
                    <a:lumOff val="5000"/>
                  </a:schemeClr>
                </a:solidFill>
              </a:rPr>
              <a:t>manual forecast (F)</a:t>
            </a:r>
            <a:r>
              <a:rPr lang="en-IN" dirty="0">
                <a:solidFill>
                  <a:schemeClr val="tx1">
                    <a:lumMod val="95000"/>
                    <a:lumOff val="5000"/>
                  </a:schemeClr>
                </a:solidFill>
              </a:rPr>
              <a:t> done by Marketing executive who are attached to big car manufacturers, while the </a:t>
            </a:r>
            <a:r>
              <a:rPr lang="en-IN" b="1" dirty="0">
                <a:solidFill>
                  <a:schemeClr val="tx1">
                    <a:lumMod val="95000"/>
                    <a:lumOff val="5000"/>
                  </a:schemeClr>
                </a:solidFill>
              </a:rPr>
              <a:t>actual number (A) </a:t>
            </a:r>
            <a:r>
              <a:rPr lang="en-IN" dirty="0">
                <a:solidFill>
                  <a:schemeClr val="tx1">
                    <a:lumMod val="95000"/>
                    <a:lumOff val="5000"/>
                  </a:schemeClr>
                </a:solidFill>
              </a:rPr>
              <a:t>are way off from the forecast resulting in either wastage or unable to meet the demand of the car companies (customers).</a:t>
            </a:r>
          </a:p>
          <a:p>
            <a:pPr algn="just"/>
            <a:endParaRPr lang="en-IN" dirty="0">
              <a:solidFill>
                <a:schemeClr val="tx1">
                  <a:lumMod val="95000"/>
                  <a:lumOff val="5000"/>
                </a:schemeClr>
              </a:solidFill>
            </a:endParaRPr>
          </a:p>
          <a:p>
            <a:pPr algn="just"/>
            <a:r>
              <a:rPr lang="en-IN" dirty="0">
                <a:solidFill>
                  <a:schemeClr val="tx1">
                    <a:lumMod val="95000"/>
                    <a:lumOff val="5000"/>
                  </a:schemeClr>
                </a:solidFill>
              </a:rPr>
              <a:t>The automotive component manufacturing company decides to leverage Time Series Forecast model to be more accurate in the demand management by maintaining right level of inventory.</a:t>
            </a:r>
          </a:p>
        </p:txBody>
      </p:sp>
      <p:sp>
        <p:nvSpPr>
          <p:cNvPr id="21" name="Cylinder 20">
            <a:extLst>
              <a:ext uri="{FF2B5EF4-FFF2-40B4-BE49-F238E27FC236}">
                <a16:creationId xmlns:a16="http://schemas.microsoft.com/office/drawing/2014/main" id="{FA89A508-5F9B-41FE-B7AD-4E0DDEC6DD2F}"/>
              </a:ext>
            </a:extLst>
          </p:cNvPr>
          <p:cNvSpPr/>
          <p:nvPr/>
        </p:nvSpPr>
        <p:spPr>
          <a:xfrm>
            <a:off x="3335394" y="4621931"/>
            <a:ext cx="1366981" cy="1145304"/>
          </a:xfrm>
          <a:prstGeom prst="can">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22" name="Cylinder 21">
            <a:extLst>
              <a:ext uri="{FF2B5EF4-FFF2-40B4-BE49-F238E27FC236}">
                <a16:creationId xmlns:a16="http://schemas.microsoft.com/office/drawing/2014/main" id="{775F82F8-3877-41C2-8765-5545E87B0561}"/>
              </a:ext>
            </a:extLst>
          </p:cNvPr>
          <p:cNvSpPr/>
          <p:nvPr/>
        </p:nvSpPr>
        <p:spPr>
          <a:xfrm>
            <a:off x="7338982" y="4620041"/>
            <a:ext cx="1366981" cy="1145304"/>
          </a:xfrm>
          <a:prstGeom prst="can">
            <a:avLst/>
          </a:prstGeom>
          <a:solidFill>
            <a:schemeClr val="accent6">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EBAE3DFD-CD7A-4C24-88AB-BDB7900B526A}"/>
              </a:ext>
            </a:extLst>
          </p:cNvPr>
          <p:cNvSpPr/>
          <p:nvPr/>
        </p:nvSpPr>
        <p:spPr>
          <a:xfrm>
            <a:off x="2189942" y="5765340"/>
            <a:ext cx="3661846" cy="690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lumMod val="65000"/>
                    <a:lumOff val="35000"/>
                  </a:schemeClr>
                </a:solidFill>
              </a:rPr>
              <a:t>Market Forecast Numbers for Parts</a:t>
            </a:r>
          </a:p>
        </p:txBody>
      </p:sp>
      <p:sp>
        <p:nvSpPr>
          <p:cNvPr id="24" name="Rectangle 23">
            <a:extLst>
              <a:ext uri="{FF2B5EF4-FFF2-40B4-BE49-F238E27FC236}">
                <a16:creationId xmlns:a16="http://schemas.microsoft.com/office/drawing/2014/main" id="{F2EE9AA9-F514-4489-B103-7586A4F99F1D}"/>
              </a:ext>
            </a:extLst>
          </p:cNvPr>
          <p:cNvSpPr/>
          <p:nvPr/>
        </p:nvSpPr>
        <p:spPr>
          <a:xfrm>
            <a:off x="6207903" y="5765339"/>
            <a:ext cx="3794155" cy="690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lumMod val="65000"/>
                    <a:lumOff val="35000"/>
                  </a:schemeClr>
                </a:solidFill>
              </a:rPr>
              <a:t>Actual Sales Numbers for Parts</a:t>
            </a:r>
          </a:p>
        </p:txBody>
      </p:sp>
      <p:sp>
        <p:nvSpPr>
          <p:cNvPr id="25" name="Arrow: Left-Right 24">
            <a:extLst>
              <a:ext uri="{FF2B5EF4-FFF2-40B4-BE49-F238E27FC236}">
                <a16:creationId xmlns:a16="http://schemas.microsoft.com/office/drawing/2014/main" id="{D9FA3209-47DC-4EE3-BEB3-EA3F2866A225}"/>
              </a:ext>
            </a:extLst>
          </p:cNvPr>
          <p:cNvSpPr/>
          <p:nvPr/>
        </p:nvSpPr>
        <p:spPr>
          <a:xfrm>
            <a:off x="5484971" y="5279412"/>
            <a:ext cx="1071418" cy="457210"/>
          </a:xfrm>
          <a:prstGeom prst="left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84B78E23-D3CA-466B-8703-02A835007DA9}"/>
              </a:ext>
            </a:extLst>
          </p:cNvPr>
          <p:cNvSpPr/>
          <p:nvPr/>
        </p:nvSpPr>
        <p:spPr>
          <a:xfrm>
            <a:off x="4778493" y="4793484"/>
            <a:ext cx="2560490" cy="485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lumMod val="65000"/>
                    <a:lumOff val="35000"/>
                  </a:schemeClr>
                </a:solidFill>
              </a:rPr>
              <a:t>Reconciliation</a:t>
            </a:r>
          </a:p>
        </p:txBody>
      </p:sp>
      <p:cxnSp>
        <p:nvCxnSpPr>
          <p:cNvPr id="12" name="Straight Connector 11">
            <a:extLst>
              <a:ext uri="{FF2B5EF4-FFF2-40B4-BE49-F238E27FC236}">
                <a16:creationId xmlns:a16="http://schemas.microsoft.com/office/drawing/2014/main" id="{86889D9A-BF58-4E4E-B99A-27557BFF226E}"/>
              </a:ext>
            </a:extLst>
          </p:cNvPr>
          <p:cNvCxnSpPr/>
          <p:nvPr/>
        </p:nvCxnSpPr>
        <p:spPr>
          <a:xfrm>
            <a:off x="973656" y="1421575"/>
            <a:ext cx="193963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03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AF15BB-1145-48FD-A5CF-F9CB75E22C26}"/>
              </a:ext>
            </a:extLst>
          </p:cNvPr>
          <p:cNvSpPr/>
          <p:nvPr/>
        </p:nvSpPr>
        <p:spPr>
          <a:xfrm>
            <a:off x="481677" y="153070"/>
            <a:ext cx="11121871" cy="713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800" b="1" dirty="0">
                <a:ln w="0"/>
                <a:solidFill>
                  <a:schemeClr val="tx1"/>
                </a:solidFill>
              </a:rPr>
              <a:t>Use case-2 </a:t>
            </a:r>
            <a:r>
              <a:rPr lang="en-US" sz="2600" b="1" dirty="0">
                <a:ln w="0"/>
                <a:solidFill>
                  <a:schemeClr val="tx1"/>
                </a:solidFill>
              </a:rPr>
              <a:t>: </a:t>
            </a:r>
            <a:r>
              <a:rPr lang="en-US" sz="2800" dirty="0">
                <a:solidFill>
                  <a:schemeClr val="tx1">
                    <a:lumMod val="75000"/>
                    <a:lumOff val="25000"/>
                  </a:schemeClr>
                </a:solidFill>
              </a:rPr>
              <a:t>Objective &amp; Data</a:t>
            </a:r>
            <a:endParaRPr lang="en-IN" sz="2600" b="1" dirty="0">
              <a:ln w="0"/>
              <a:solidFill>
                <a:schemeClr val="tx1"/>
              </a:solidFill>
            </a:endParaRPr>
          </a:p>
        </p:txBody>
      </p:sp>
      <p:cxnSp>
        <p:nvCxnSpPr>
          <p:cNvPr id="8" name="Straight Connector 7">
            <a:extLst>
              <a:ext uri="{FF2B5EF4-FFF2-40B4-BE49-F238E27FC236}">
                <a16:creationId xmlns:a16="http://schemas.microsoft.com/office/drawing/2014/main" id="{A1CBB798-810B-4E42-956D-26FF755BF9BB}"/>
              </a:ext>
            </a:extLst>
          </p:cNvPr>
          <p:cNvCxnSpPr>
            <a:cxnSpLocks/>
          </p:cNvCxnSpPr>
          <p:nvPr/>
        </p:nvCxnSpPr>
        <p:spPr>
          <a:xfrm>
            <a:off x="481677" y="866336"/>
            <a:ext cx="11121871" cy="0"/>
          </a:xfrm>
          <a:prstGeom prst="line">
            <a:avLst/>
          </a:prstGeom>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622AB728-AAA2-4EF8-A169-AEC8565400DC}"/>
              </a:ext>
            </a:extLst>
          </p:cNvPr>
          <p:cNvSpPr/>
          <p:nvPr/>
        </p:nvSpPr>
        <p:spPr>
          <a:xfrm>
            <a:off x="671851" y="1264441"/>
            <a:ext cx="10931697" cy="1049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IN" b="1" dirty="0">
                <a:solidFill>
                  <a:schemeClr val="tx1">
                    <a:lumMod val="65000"/>
                    <a:lumOff val="35000"/>
                  </a:schemeClr>
                </a:solidFill>
              </a:rPr>
              <a:t>Problem:</a:t>
            </a:r>
          </a:p>
          <a:p>
            <a:pPr algn="just">
              <a:lnSpc>
                <a:spcPct val="150000"/>
              </a:lnSpc>
            </a:pPr>
            <a:r>
              <a:rPr lang="en-IN" dirty="0">
                <a:solidFill>
                  <a:schemeClr val="tx1">
                    <a:lumMod val="95000"/>
                    <a:lumOff val="5000"/>
                  </a:schemeClr>
                </a:solidFill>
              </a:rPr>
              <a:t>In current world there is a discrepancy of 20% between the two numbers (</a:t>
            </a:r>
            <a:r>
              <a:rPr lang="en-IN" b="1" dirty="0">
                <a:solidFill>
                  <a:schemeClr val="tx1">
                    <a:lumMod val="95000"/>
                    <a:lumOff val="5000"/>
                  </a:schemeClr>
                </a:solidFill>
              </a:rPr>
              <a:t>F &amp; A</a:t>
            </a:r>
            <a:r>
              <a:rPr lang="en-IN" dirty="0">
                <a:solidFill>
                  <a:schemeClr val="tx1">
                    <a:lumMod val="95000"/>
                    <a:lumOff val="5000"/>
                  </a:schemeClr>
                </a:solidFill>
              </a:rPr>
              <a:t>) which could lead to shortage or unsold inventory </a:t>
            </a:r>
          </a:p>
        </p:txBody>
      </p:sp>
      <p:sp>
        <p:nvSpPr>
          <p:cNvPr id="15" name="Rectangle 14">
            <a:extLst>
              <a:ext uri="{FF2B5EF4-FFF2-40B4-BE49-F238E27FC236}">
                <a16:creationId xmlns:a16="http://schemas.microsoft.com/office/drawing/2014/main" id="{372CCA9D-CA1D-4144-9A1E-5D7E73EAF478}"/>
              </a:ext>
            </a:extLst>
          </p:cNvPr>
          <p:cNvSpPr/>
          <p:nvPr/>
        </p:nvSpPr>
        <p:spPr>
          <a:xfrm>
            <a:off x="671851" y="2379526"/>
            <a:ext cx="10931697" cy="17248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IN" b="1" dirty="0">
                <a:solidFill>
                  <a:schemeClr val="tx1">
                    <a:lumMod val="65000"/>
                    <a:lumOff val="35000"/>
                  </a:schemeClr>
                </a:solidFill>
              </a:rPr>
              <a:t>Solution:</a:t>
            </a:r>
          </a:p>
          <a:p>
            <a:pPr algn="just">
              <a:lnSpc>
                <a:spcPct val="150000"/>
              </a:lnSpc>
            </a:pPr>
            <a:r>
              <a:rPr lang="en-IN" dirty="0">
                <a:solidFill>
                  <a:schemeClr val="tx1">
                    <a:lumMod val="95000"/>
                    <a:lumOff val="5000"/>
                  </a:schemeClr>
                </a:solidFill>
              </a:rPr>
              <a:t>Build a 12 week Time Series Forecast models for Parts (</a:t>
            </a:r>
            <a:r>
              <a:rPr lang="en-IN" b="1" dirty="0">
                <a:solidFill>
                  <a:schemeClr val="tx1">
                    <a:lumMod val="95000"/>
                    <a:lumOff val="5000"/>
                  </a:schemeClr>
                </a:solidFill>
              </a:rPr>
              <a:t>Part No</a:t>
            </a:r>
            <a:r>
              <a:rPr lang="en-IN" dirty="0">
                <a:solidFill>
                  <a:schemeClr val="tx1">
                    <a:lumMod val="95000"/>
                    <a:lumOff val="5000"/>
                  </a:schemeClr>
                </a:solidFill>
              </a:rPr>
              <a:t>) to help auto component manufacturer maintain inventory at appropriate level and take care of current problem being faced by company</a:t>
            </a:r>
          </a:p>
        </p:txBody>
      </p:sp>
      <p:sp>
        <p:nvSpPr>
          <p:cNvPr id="2" name="Rectangle 1"/>
          <p:cNvSpPr/>
          <p:nvPr/>
        </p:nvSpPr>
        <p:spPr>
          <a:xfrm>
            <a:off x="5837148" y="4927599"/>
            <a:ext cx="3649752" cy="307777"/>
          </a:xfrm>
          <a:prstGeom prst="rect">
            <a:avLst/>
          </a:prstGeom>
        </p:spPr>
        <p:txBody>
          <a:bodyPr wrap="square">
            <a:spAutoFit/>
          </a:bodyPr>
          <a:lstStyle/>
          <a:p>
            <a:r>
              <a:rPr lang="en-US" sz="1400" b="1" dirty="0">
                <a:solidFill>
                  <a:srgbClr val="C00000"/>
                </a:solidFill>
              </a:rPr>
              <a:t>Note: Consider 2019 as test  set</a:t>
            </a:r>
          </a:p>
        </p:txBody>
      </p:sp>
      <p:graphicFrame>
        <p:nvGraphicFramePr>
          <p:cNvPr id="3" name="Object 2"/>
          <p:cNvGraphicFramePr>
            <a:graphicFrameLocks noChangeAspect="1"/>
          </p:cNvGraphicFramePr>
          <p:nvPr>
            <p:extLst>
              <p:ext uri="{D42A27DB-BD31-4B8C-83A1-F6EECF244321}">
                <p14:modId xmlns:p14="http://schemas.microsoft.com/office/powerpoint/2010/main" val="1626422739"/>
              </p:ext>
            </p:extLst>
          </p:nvPr>
        </p:nvGraphicFramePr>
        <p:xfrm>
          <a:off x="4714661" y="4690783"/>
          <a:ext cx="894081" cy="781411"/>
        </p:xfrm>
        <a:graphic>
          <a:graphicData uri="http://schemas.openxmlformats.org/presentationml/2006/ole">
            <mc:AlternateContent xmlns:mc="http://schemas.openxmlformats.org/markup-compatibility/2006">
              <mc:Choice xmlns:v="urn:schemas-microsoft-com:vml" Requires="v">
                <p:oleObj spid="_x0000_s4126" name="Packager Shell Object" showAsIcon="1" r:id="rId4" imgW="426240" imgH="491040" progId="Package">
                  <p:embed/>
                </p:oleObj>
              </mc:Choice>
              <mc:Fallback>
                <p:oleObj name="Packager Shell Object" showAsIcon="1" r:id="rId4" imgW="426240" imgH="491040" progId="Package">
                  <p:embed/>
                  <p:pic>
                    <p:nvPicPr>
                      <p:cNvPr id="3" name="Object 2"/>
                      <p:cNvPicPr/>
                      <p:nvPr/>
                    </p:nvPicPr>
                    <p:blipFill>
                      <a:blip r:embed="rId5"/>
                      <a:stretch>
                        <a:fillRect/>
                      </a:stretch>
                    </p:blipFill>
                    <p:spPr>
                      <a:xfrm>
                        <a:off x="4714661" y="4690783"/>
                        <a:ext cx="894081" cy="781411"/>
                      </a:xfrm>
                      <a:prstGeom prst="rect">
                        <a:avLst/>
                      </a:prstGeom>
                    </p:spPr>
                  </p:pic>
                </p:oleObj>
              </mc:Fallback>
            </mc:AlternateContent>
          </a:graphicData>
        </a:graphic>
      </p:graphicFrame>
      <p:sp>
        <p:nvSpPr>
          <p:cNvPr id="4" name="Rectangle 3"/>
          <p:cNvSpPr/>
          <p:nvPr/>
        </p:nvSpPr>
        <p:spPr>
          <a:xfrm>
            <a:off x="3371169" y="4896824"/>
            <a:ext cx="1198213" cy="369332"/>
          </a:xfrm>
          <a:prstGeom prst="rect">
            <a:avLst/>
          </a:prstGeom>
        </p:spPr>
        <p:txBody>
          <a:bodyPr wrap="none">
            <a:spAutoFit/>
          </a:bodyPr>
          <a:lstStyle/>
          <a:p>
            <a:r>
              <a:rPr lang="en-US" b="1" dirty="0"/>
              <a:t>Dataset </a:t>
            </a:r>
            <a:r>
              <a:rPr lang="en-US" b="1" dirty="0">
                <a:sym typeface="Wingdings" panose="05000000000000000000" pitchFamily="2" charset="2"/>
              </a:rPr>
              <a:t></a:t>
            </a:r>
            <a:endParaRPr lang="en-US" b="1" dirty="0"/>
          </a:p>
        </p:txBody>
      </p:sp>
    </p:spTree>
    <p:extLst>
      <p:ext uri="{BB962C8B-B14F-4D97-AF65-F5344CB8AC3E}">
        <p14:creationId xmlns:p14="http://schemas.microsoft.com/office/powerpoint/2010/main" val="3677540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AF15BB-1145-48FD-A5CF-F9CB75E22C26}"/>
              </a:ext>
            </a:extLst>
          </p:cNvPr>
          <p:cNvSpPr/>
          <p:nvPr/>
        </p:nvSpPr>
        <p:spPr>
          <a:xfrm>
            <a:off x="481677" y="153070"/>
            <a:ext cx="11121871" cy="713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800" b="1" dirty="0">
                <a:ln w="0"/>
                <a:solidFill>
                  <a:schemeClr val="tx1"/>
                </a:solidFill>
              </a:rPr>
              <a:t>Use case-3 : </a:t>
            </a:r>
            <a:r>
              <a:rPr lang="en-US" sz="2800" dirty="0">
                <a:solidFill>
                  <a:schemeClr val="tx1">
                    <a:lumMod val="75000"/>
                    <a:lumOff val="25000"/>
                  </a:schemeClr>
                </a:solidFill>
              </a:rPr>
              <a:t>Predict Customer Sentiment </a:t>
            </a:r>
            <a:endParaRPr lang="en-IN" sz="2800" b="1" dirty="0">
              <a:ln w="0"/>
              <a:solidFill>
                <a:schemeClr val="tx1"/>
              </a:solidFill>
            </a:endParaRPr>
          </a:p>
        </p:txBody>
      </p:sp>
      <p:cxnSp>
        <p:nvCxnSpPr>
          <p:cNvPr id="8" name="Straight Connector 7">
            <a:extLst>
              <a:ext uri="{FF2B5EF4-FFF2-40B4-BE49-F238E27FC236}">
                <a16:creationId xmlns:a16="http://schemas.microsoft.com/office/drawing/2014/main" id="{A1CBB798-810B-4E42-956D-26FF755BF9BB}"/>
              </a:ext>
            </a:extLst>
          </p:cNvPr>
          <p:cNvCxnSpPr>
            <a:cxnSpLocks/>
          </p:cNvCxnSpPr>
          <p:nvPr/>
        </p:nvCxnSpPr>
        <p:spPr>
          <a:xfrm>
            <a:off x="481677" y="866336"/>
            <a:ext cx="11121871"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CB84D742-C81A-4E03-94FA-C3F891EDC1FF}"/>
              </a:ext>
            </a:extLst>
          </p:cNvPr>
          <p:cNvSpPr/>
          <p:nvPr/>
        </p:nvSpPr>
        <p:spPr>
          <a:xfrm>
            <a:off x="665018" y="866337"/>
            <a:ext cx="10754592" cy="3819964"/>
          </a:xfrm>
          <a:prstGeom prst="rect">
            <a:avLst/>
          </a:prstGeom>
          <a:no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just">
              <a:lnSpc>
                <a:spcPct val="150000"/>
              </a:lnSpc>
            </a:pPr>
            <a:endParaRPr lang="en-IN" sz="1600" b="1" dirty="0">
              <a:solidFill>
                <a:schemeClr val="tx1">
                  <a:lumMod val="65000"/>
                  <a:lumOff val="35000"/>
                </a:schemeClr>
              </a:solidFill>
            </a:endParaRPr>
          </a:p>
          <a:p>
            <a:pPr algn="just">
              <a:lnSpc>
                <a:spcPct val="150000"/>
              </a:lnSpc>
            </a:pPr>
            <a:endParaRPr lang="en-IN" sz="1600" b="1" dirty="0">
              <a:solidFill>
                <a:schemeClr val="tx1"/>
              </a:solidFill>
            </a:endParaRPr>
          </a:p>
          <a:p>
            <a:pPr algn="just">
              <a:lnSpc>
                <a:spcPct val="150000"/>
              </a:lnSpc>
            </a:pPr>
            <a:r>
              <a:rPr lang="en-IN" b="1" dirty="0">
                <a:solidFill>
                  <a:schemeClr val="tx1"/>
                </a:solidFill>
              </a:rPr>
              <a:t>Overview</a:t>
            </a:r>
          </a:p>
          <a:p>
            <a:pPr algn="just">
              <a:lnSpc>
                <a:spcPct val="150000"/>
              </a:lnSpc>
            </a:pPr>
            <a:r>
              <a:rPr lang="en-US" dirty="0">
                <a:solidFill>
                  <a:schemeClr val="tx1">
                    <a:lumMod val="95000"/>
                    <a:lumOff val="5000"/>
                  </a:schemeClr>
                </a:solidFill>
              </a:rPr>
              <a:t>In today’s competitive world where Airlines companies are struggling to maintain their margin it becomes imperative to not only add new set of customers to the portfolio but equally important is retaining the customer loyalty. Understanding your current customer reaction to the services is key to maintaining a strong relationship.</a:t>
            </a:r>
          </a:p>
          <a:p>
            <a:pPr algn="just">
              <a:lnSpc>
                <a:spcPct val="150000"/>
              </a:lnSpc>
            </a:pPr>
            <a:endParaRPr lang="en-US" dirty="0">
              <a:solidFill>
                <a:schemeClr val="tx1">
                  <a:lumMod val="95000"/>
                  <a:lumOff val="5000"/>
                </a:schemeClr>
              </a:solidFill>
            </a:endParaRPr>
          </a:p>
          <a:p>
            <a:pPr algn="just">
              <a:lnSpc>
                <a:spcPct val="150000"/>
              </a:lnSpc>
            </a:pPr>
            <a:r>
              <a:rPr lang="en-US" dirty="0">
                <a:solidFill>
                  <a:schemeClr val="tx1">
                    <a:lumMod val="95000"/>
                    <a:lumOff val="5000"/>
                  </a:schemeClr>
                </a:solidFill>
              </a:rPr>
              <a:t>Business wants to capture the customer feedback shared in Twitter about the flying experience of recent time which company  wants to understand and act upon; any negative sentiment has to be identified on a near real time basis  and customer should be reached out to understand the problem and also get themes around complaints to put in place a strategic plan.</a:t>
            </a:r>
          </a:p>
          <a:p>
            <a:pPr algn="just">
              <a:lnSpc>
                <a:spcPct val="150000"/>
              </a:lnSpc>
            </a:pPr>
            <a:endParaRPr lang="en-IN" sz="1600" b="1" dirty="0">
              <a:solidFill>
                <a:schemeClr val="tx1">
                  <a:lumMod val="65000"/>
                  <a:lumOff val="35000"/>
                </a:schemeClr>
              </a:solidFill>
            </a:endParaRPr>
          </a:p>
          <a:p>
            <a:pPr algn="just">
              <a:lnSpc>
                <a:spcPct val="150000"/>
              </a:lnSpc>
            </a:pPr>
            <a:endParaRPr lang="en-IN" sz="1600" b="1" dirty="0">
              <a:solidFill>
                <a:schemeClr val="tx1">
                  <a:lumMod val="65000"/>
                  <a:lumOff val="35000"/>
                </a:schemeClr>
              </a:solidFill>
            </a:endParaRPr>
          </a:p>
        </p:txBody>
      </p:sp>
      <p:sp>
        <p:nvSpPr>
          <p:cNvPr id="2" name="Oval 1">
            <a:extLst>
              <a:ext uri="{FF2B5EF4-FFF2-40B4-BE49-F238E27FC236}">
                <a16:creationId xmlns:a16="http://schemas.microsoft.com/office/drawing/2014/main" id="{2139B257-1043-42F3-8A37-2B75B9D4A96D}"/>
              </a:ext>
            </a:extLst>
          </p:cNvPr>
          <p:cNvSpPr/>
          <p:nvPr/>
        </p:nvSpPr>
        <p:spPr>
          <a:xfrm>
            <a:off x="2379517" y="5112327"/>
            <a:ext cx="1184564" cy="105986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IN" sz="4000" dirty="0"/>
          </a:p>
        </p:txBody>
      </p:sp>
      <p:sp>
        <p:nvSpPr>
          <p:cNvPr id="13" name="Oval 12">
            <a:extLst>
              <a:ext uri="{FF2B5EF4-FFF2-40B4-BE49-F238E27FC236}">
                <a16:creationId xmlns:a16="http://schemas.microsoft.com/office/drawing/2014/main" id="{18B3B6EF-5CF8-4878-A3C0-FDB18DB2CB4E}"/>
              </a:ext>
            </a:extLst>
          </p:cNvPr>
          <p:cNvSpPr/>
          <p:nvPr/>
        </p:nvSpPr>
        <p:spPr>
          <a:xfrm>
            <a:off x="5098471" y="5112327"/>
            <a:ext cx="1184564" cy="105986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t>
            </a:r>
            <a:endParaRPr lang="en-IN" sz="4000" dirty="0"/>
          </a:p>
        </p:txBody>
      </p:sp>
      <p:sp>
        <p:nvSpPr>
          <p:cNvPr id="19" name="Oval 18">
            <a:extLst>
              <a:ext uri="{FF2B5EF4-FFF2-40B4-BE49-F238E27FC236}">
                <a16:creationId xmlns:a16="http://schemas.microsoft.com/office/drawing/2014/main" id="{D76DD41A-4AB2-4795-AD97-091AA4BA1264}"/>
              </a:ext>
            </a:extLst>
          </p:cNvPr>
          <p:cNvSpPr/>
          <p:nvPr/>
        </p:nvSpPr>
        <p:spPr>
          <a:xfrm>
            <a:off x="7723907" y="5112326"/>
            <a:ext cx="1184564" cy="10598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85000"/>
                    <a:lumOff val="15000"/>
                  </a:schemeClr>
                </a:solidFill>
              </a:rPr>
              <a:t>Neutral</a:t>
            </a:r>
            <a:endParaRPr lang="en-IN" sz="1600" dirty="0">
              <a:solidFill>
                <a:schemeClr val="tx1">
                  <a:lumMod val="85000"/>
                  <a:lumOff val="15000"/>
                </a:schemeClr>
              </a:solidFill>
            </a:endParaRPr>
          </a:p>
        </p:txBody>
      </p:sp>
    </p:spTree>
    <p:extLst>
      <p:ext uri="{BB962C8B-B14F-4D97-AF65-F5344CB8AC3E}">
        <p14:creationId xmlns:p14="http://schemas.microsoft.com/office/powerpoint/2010/main" val="2608972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AF15BB-1145-48FD-A5CF-F9CB75E22C26}"/>
              </a:ext>
            </a:extLst>
          </p:cNvPr>
          <p:cNvSpPr/>
          <p:nvPr/>
        </p:nvSpPr>
        <p:spPr>
          <a:xfrm>
            <a:off x="481677" y="153070"/>
            <a:ext cx="11121871" cy="713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800" b="1" dirty="0">
                <a:ln w="0"/>
                <a:solidFill>
                  <a:schemeClr val="tx1"/>
                </a:solidFill>
              </a:rPr>
              <a:t>Use case-3 : </a:t>
            </a:r>
            <a:r>
              <a:rPr lang="en-US" sz="2800" dirty="0">
                <a:solidFill>
                  <a:schemeClr val="tx1">
                    <a:lumMod val="75000"/>
                    <a:lumOff val="25000"/>
                  </a:schemeClr>
                </a:solidFill>
              </a:rPr>
              <a:t>Predict Customer Sentiment </a:t>
            </a:r>
            <a:endParaRPr lang="en-IN" sz="2800" b="1" dirty="0">
              <a:ln w="0"/>
              <a:solidFill>
                <a:schemeClr val="tx1"/>
              </a:solidFill>
            </a:endParaRPr>
          </a:p>
        </p:txBody>
      </p:sp>
      <p:cxnSp>
        <p:nvCxnSpPr>
          <p:cNvPr id="8" name="Straight Connector 7">
            <a:extLst>
              <a:ext uri="{FF2B5EF4-FFF2-40B4-BE49-F238E27FC236}">
                <a16:creationId xmlns:a16="http://schemas.microsoft.com/office/drawing/2014/main" id="{A1CBB798-810B-4E42-956D-26FF755BF9BB}"/>
              </a:ext>
            </a:extLst>
          </p:cNvPr>
          <p:cNvCxnSpPr>
            <a:cxnSpLocks/>
          </p:cNvCxnSpPr>
          <p:nvPr/>
        </p:nvCxnSpPr>
        <p:spPr>
          <a:xfrm>
            <a:off x="481677" y="866336"/>
            <a:ext cx="11121871"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372CCA9D-CA1D-4144-9A1E-5D7E73EAF478}"/>
              </a:ext>
            </a:extLst>
          </p:cNvPr>
          <p:cNvSpPr/>
          <p:nvPr/>
        </p:nvSpPr>
        <p:spPr>
          <a:xfrm>
            <a:off x="904009" y="2463631"/>
            <a:ext cx="10376689" cy="1887448"/>
          </a:xfrm>
          <a:prstGeom prst="rect">
            <a:avLst/>
          </a:prstGeom>
          <a:no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just">
              <a:lnSpc>
                <a:spcPct val="150000"/>
              </a:lnSpc>
            </a:pPr>
            <a:endParaRPr lang="en-IN" sz="1600" b="1" dirty="0">
              <a:solidFill>
                <a:schemeClr val="tx1">
                  <a:lumMod val="65000"/>
                  <a:lumOff val="35000"/>
                </a:schemeClr>
              </a:solidFill>
            </a:endParaRPr>
          </a:p>
          <a:p>
            <a:pPr algn="just">
              <a:lnSpc>
                <a:spcPct val="150000"/>
              </a:lnSpc>
            </a:pPr>
            <a:r>
              <a:rPr lang="en-IN" b="1" dirty="0">
                <a:solidFill>
                  <a:schemeClr val="tx1">
                    <a:lumMod val="65000"/>
                    <a:lumOff val="35000"/>
                  </a:schemeClr>
                </a:solidFill>
              </a:rPr>
              <a:t>Solution:</a:t>
            </a:r>
          </a:p>
          <a:p>
            <a:pPr algn="just">
              <a:lnSpc>
                <a:spcPct val="150000"/>
              </a:lnSpc>
            </a:pPr>
            <a:r>
              <a:rPr lang="en-US" dirty="0">
                <a:solidFill>
                  <a:schemeClr val="tx1">
                    <a:lumMod val="95000"/>
                    <a:lumOff val="5000"/>
                  </a:schemeClr>
                </a:solidFill>
              </a:rPr>
              <a:t>Build a classification model to decide whether it is a positive or negative or neutral category. Also, build a system to understand themes around the customer's feedback.   </a:t>
            </a:r>
          </a:p>
          <a:p>
            <a:pPr algn="just">
              <a:lnSpc>
                <a:spcPct val="150000"/>
              </a:lnSpc>
            </a:pPr>
            <a:r>
              <a:rPr lang="en-US" dirty="0">
                <a:solidFill>
                  <a:schemeClr val="tx1">
                    <a:lumMod val="95000"/>
                    <a:lumOff val="5000"/>
                  </a:schemeClr>
                </a:solidFill>
              </a:rPr>
              <a:t>The data has feedback of different airlines; feel free to use all data and show sentiments across operators</a:t>
            </a:r>
          </a:p>
          <a:p>
            <a:pPr algn="just">
              <a:lnSpc>
                <a:spcPct val="150000"/>
              </a:lnSpc>
            </a:pPr>
            <a:endParaRPr lang="en-IN" sz="1600" b="1" dirty="0">
              <a:solidFill>
                <a:schemeClr val="tx1">
                  <a:lumMod val="65000"/>
                  <a:lumOff val="35000"/>
                </a:schemeClr>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37179706"/>
              </p:ext>
            </p:extLst>
          </p:nvPr>
        </p:nvGraphicFramePr>
        <p:xfrm>
          <a:off x="5870864" y="4646391"/>
          <a:ext cx="1849582" cy="824192"/>
        </p:xfrm>
        <a:graphic>
          <a:graphicData uri="http://schemas.openxmlformats.org/presentationml/2006/ole">
            <mc:AlternateContent xmlns:mc="http://schemas.openxmlformats.org/markup-compatibility/2006">
              <mc:Choice xmlns:v="urn:schemas-microsoft-com:vml" Requires="v">
                <p:oleObj spid="_x0000_s5147" name="Packager Shell Object" showAsIcon="1" r:id="rId4" imgW="1135080" imgH="437400" progId="Package">
                  <p:embed/>
                </p:oleObj>
              </mc:Choice>
              <mc:Fallback>
                <p:oleObj name="Packager Shell Object" showAsIcon="1" r:id="rId4" imgW="1135080" imgH="437400" progId="Package">
                  <p:embed/>
                  <p:pic>
                    <p:nvPicPr>
                      <p:cNvPr id="5" name="Object 4"/>
                      <p:cNvPicPr/>
                      <p:nvPr/>
                    </p:nvPicPr>
                    <p:blipFill>
                      <a:blip r:embed="rId5"/>
                      <a:stretch>
                        <a:fillRect/>
                      </a:stretch>
                    </p:blipFill>
                    <p:spPr>
                      <a:xfrm>
                        <a:off x="5870864" y="4646391"/>
                        <a:ext cx="1849582" cy="824192"/>
                      </a:xfrm>
                      <a:prstGeom prst="rect">
                        <a:avLst/>
                      </a:prstGeom>
                    </p:spPr>
                  </p:pic>
                </p:oleObj>
              </mc:Fallback>
            </mc:AlternateContent>
          </a:graphicData>
        </a:graphic>
      </p:graphicFrame>
      <p:sp>
        <p:nvSpPr>
          <p:cNvPr id="6" name="Rectangle 5"/>
          <p:cNvSpPr/>
          <p:nvPr/>
        </p:nvSpPr>
        <p:spPr>
          <a:xfrm>
            <a:off x="4456495" y="4873821"/>
            <a:ext cx="1586117" cy="369332"/>
          </a:xfrm>
          <a:prstGeom prst="rect">
            <a:avLst/>
          </a:prstGeom>
        </p:spPr>
        <p:txBody>
          <a:bodyPr wrap="square">
            <a:spAutoFit/>
          </a:bodyPr>
          <a:lstStyle/>
          <a:p>
            <a:r>
              <a:rPr lang="en-US" b="1" dirty="0"/>
              <a:t>Dataset </a:t>
            </a:r>
            <a:r>
              <a:rPr lang="en-US" b="1" dirty="0">
                <a:sym typeface="Wingdings" panose="05000000000000000000" pitchFamily="2" charset="2"/>
              </a:rPr>
              <a:t></a:t>
            </a:r>
            <a:endParaRPr lang="en-US" dirty="0"/>
          </a:p>
        </p:txBody>
      </p:sp>
      <p:sp>
        <p:nvSpPr>
          <p:cNvPr id="14" name="Rectangle 13">
            <a:extLst>
              <a:ext uri="{FF2B5EF4-FFF2-40B4-BE49-F238E27FC236}">
                <a16:creationId xmlns:a16="http://schemas.microsoft.com/office/drawing/2014/main" id="{622AB728-AAA2-4EF8-A169-AEC8565400DC}"/>
              </a:ext>
            </a:extLst>
          </p:cNvPr>
          <p:cNvSpPr/>
          <p:nvPr/>
        </p:nvSpPr>
        <p:spPr>
          <a:xfrm>
            <a:off x="896716" y="957029"/>
            <a:ext cx="10383982" cy="1415909"/>
          </a:xfrm>
          <a:prstGeom prst="rect">
            <a:avLst/>
          </a:prstGeom>
          <a:no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just">
              <a:lnSpc>
                <a:spcPct val="150000"/>
              </a:lnSpc>
            </a:pPr>
            <a:r>
              <a:rPr lang="en-IN" b="1" dirty="0">
                <a:solidFill>
                  <a:schemeClr val="tx1">
                    <a:lumMod val="65000"/>
                    <a:lumOff val="35000"/>
                  </a:schemeClr>
                </a:solidFill>
              </a:rPr>
              <a:t>Problem:</a:t>
            </a:r>
          </a:p>
          <a:p>
            <a:pPr algn="just">
              <a:lnSpc>
                <a:spcPct val="150000"/>
              </a:lnSpc>
            </a:pPr>
            <a:r>
              <a:rPr lang="en-US" dirty="0">
                <a:solidFill>
                  <a:schemeClr val="tx1">
                    <a:lumMod val="95000"/>
                    <a:lumOff val="5000"/>
                  </a:schemeClr>
                </a:solidFill>
              </a:rPr>
              <a:t>In the current world, there is no automatic system in place to find whether customer's feedback is positive or negative or neutral. </a:t>
            </a:r>
            <a:endParaRPr lang="en-IN" dirty="0">
              <a:solidFill>
                <a:schemeClr val="tx1">
                  <a:lumMod val="95000"/>
                  <a:lumOff val="5000"/>
                </a:schemeClr>
              </a:solidFill>
            </a:endParaRPr>
          </a:p>
        </p:txBody>
      </p:sp>
    </p:spTree>
    <p:extLst>
      <p:ext uri="{BB962C8B-B14F-4D97-AF65-F5344CB8AC3E}">
        <p14:creationId xmlns:p14="http://schemas.microsoft.com/office/powerpoint/2010/main" val="2552757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2552</TotalTime>
  <Words>968</Words>
  <Application>Microsoft Office PowerPoint</Application>
  <PresentationFormat>Widescreen</PresentationFormat>
  <Paragraphs>89</Paragraphs>
  <Slides>10</Slides>
  <Notes>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Arial</vt:lpstr>
      <vt:lpstr>Calibri</vt:lpstr>
      <vt:lpstr>Calibri Light</vt:lpstr>
      <vt:lpstr>Office Theme</vt:lpstr>
      <vt:lpstr>Packager Shell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sweta biswal</dc:creator>
  <cp:lastModifiedBy>Samrudha.Kelkar</cp:lastModifiedBy>
  <cp:revision>93</cp:revision>
  <dcterms:created xsi:type="dcterms:W3CDTF">2020-03-12T13:17:38Z</dcterms:created>
  <dcterms:modified xsi:type="dcterms:W3CDTF">2021-03-11T06:29:16Z</dcterms:modified>
</cp:coreProperties>
</file>