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149E05EC.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64" r:id="rId4"/>
    <p:sldId id="278" r:id="rId5"/>
    <p:sldId id="259" r:id="rId6"/>
    <p:sldId id="470" r:id="rId7"/>
    <p:sldId id="260" r:id="rId8"/>
    <p:sldId id="266" r:id="rId9"/>
    <p:sldId id="279" r:id="rId10"/>
    <p:sldId id="265"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805260-D3C5-E741-2B0F-7E2F5E7EE1B8}" name="Rakesh Khanduja" initials="RK" userId="S::rakhandu@microsoft.com::f1f6f9f8-e611-427a-a0ea-ca5b2e920415" providerId="AD"/>
  <p188:author id="{76E2BBFB-DB61-C0E0-7D51-6B98BFF1010E}" name="Nitin Dubey" initials="ND" userId="S::nitindubey@microsoft.com::53ef1632-516f-43a1-8a3d-24fd3dccdc6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Singhal" userId="17b92cb8-88a2-4a66-befe-ffecf7496d80" providerId="ADAL" clId="{B2F0F1D8-235B-493C-AD45-AB41D0F7D7DA}"/>
    <pc:docChg chg="addSld delSld modSld sldOrd">
      <pc:chgData name="Deepak Singhal" userId="17b92cb8-88a2-4a66-befe-ffecf7496d80" providerId="ADAL" clId="{B2F0F1D8-235B-493C-AD45-AB41D0F7D7DA}" dt="2022-07-13T06:05:16.026" v="46" actId="20577"/>
      <pc:docMkLst>
        <pc:docMk/>
      </pc:docMkLst>
      <pc:sldChg chg="modSp mod ord modCm">
        <pc:chgData name="Deepak Singhal" userId="17b92cb8-88a2-4a66-befe-ffecf7496d80" providerId="ADAL" clId="{B2F0F1D8-235B-493C-AD45-AB41D0F7D7DA}" dt="2022-07-13T06:05:16.026" v="46" actId="20577"/>
        <pc:sldMkLst>
          <pc:docMk/>
          <pc:sldMk cId="345900524" sldId="256"/>
        </pc:sldMkLst>
        <pc:spChg chg="mod">
          <ac:chgData name="Deepak Singhal" userId="17b92cb8-88a2-4a66-befe-ffecf7496d80" providerId="ADAL" clId="{B2F0F1D8-235B-493C-AD45-AB41D0F7D7DA}" dt="2022-07-13T06:05:16.026" v="46" actId="20577"/>
          <ac:spMkLst>
            <pc:docMk/>
            <pc:sldMk cId="345900524" sldId="256"/>
            <ac:spMk id="3" creationId="{4DA40439-96F8-401A-83BC-F7BB7A2E24C2}"/>
          </ac:spMkLst>
        </pc:spChg>
      </pc:sldChg>
      <pc:sldChg chg="del">
        <pc:chgData name="Deepak Singhal" userId="17b92cb8-88a2-4a66-befe-ffecf7496d80" providerId="ADAL" clId="{B2F0F1D8-235B-493C-AD45-AB41D0F7D7DA}" dt="2022-07-13T06:04:07.483" v="21" actId="47"/>
        <pc:sldMkLst>
          <pc:docMk/>
          <pc:sldMk cId="3831701906" sldId="267"/>
        </pc:sldMkLst>
      </pc:sldChg>
      <pc:sldChg chg="del">
        <pc:chgData name="Deepak Singhal" userId="17b92cb8-88a2-4a66-befe-ffecf7496d80" providerId="ADAL" clId="{B2F0F1D8-235B-493C-AD45-AB41D0F7D7DA}" dt="2022-07-13T06:04:08.760" v="22" actId="47"/>
        <pc:sldMkLst>
          <pc:docMk/>
          <pc:sldMk cId="2664309719" sldId="268"/>
        </pc:sldMkLst>
      </pc:sldChg>
      <pc:sldChg chg="del">
        <pc:chgData name="Deepak Singhal" userId="17b92cb8-88a2-4a66-befe-ffecf7496d80" providerId="ADAL" clId="{B2F0F1D8-235B-493C-AD45-AB41D0F7D7DA}" dt="2022-07-13T06:03:55.834" v="11" actId="47"/>
        <pc:sldMkLst>
          <pc:docMk/>
          <pc:sldMk cId="2124514308" sldId="270"/>
        </pc:sldMkLst>
      </pc:sldChg>
      <pc:sldChg chg="del">
        <pc:chgData name="Deepak Singhal" userId="17b92cb8-88a2-4a66-befe-ffecf7496d80" providerId="ADAL" clId="{B2F0F1D8-235B-493C-AD45-AB41D0F7D7DA}" dt="2022-07-13T06:03:56.023" v="12" actId="47"/>
        <pc:sldMkLst>
          <pc:docMk/>
          <pc:sldMk cId="947499657" sldId="271"/>
        </pc:sldMkLst>
      </pc:sldChg>
      <pc:sldChg chg="del">
        <pc:chgData name="Deepak Singhal" userId="17b92cb8-88a2-4a66-befe-ffecf7496d80" providerId="ADAL" clId="{B2F0F1D8-235B-493C-AD45-AB41D0F7D7DA}" dt="2022-07-13T06:03:56.442" v="14" actId="47"/>
        <pc:sldMkLst>
          <pc:docMk/>
          <pc:sldMk cId="3869080272" sldId="273"/>
        </pc:sldMkLst>
      </pc:sldChg>
      <pc:sldChg chg="del">
        <pc:chgData name="Deepak Singhal" userId="17b92cb8-88a2-4a66-befe-ffecf7496d80" providerId="ADAL" clId="{B2F0F1D8-235B-493C-AD45-AB41D0F7D7DA}" dt="2022-07-13T06:03:56.624" v="15" actId="47"/>
        <pc:sldMkLst>
          <pc:docMk/>
          <pc:sldMk cId="2939441970" sldId="274"/>
        </pc:sldMkLst>
      </pc:sldChg>
      <pc:sldChg chg="del">
        <pc:chgData name="Deepak Singhal" userId="17b92cb8-88a2-4a66-befe-ffecf7496d80" providerId="ADAL" clId="{B2F0F1D8-235B-493C-AD45-AB41D0F7D7DA}" dt="2022-07-13T06:03:57.175" v="16" actId="47"/>
        <pc:sldMkLst>
          <pc:docMk/>
          <pc:sldMk cId="964898979" sldId="275"/>
        </pc:sldMkLst>
      </pc:sldChg>
      <pc:sldChg chg="del">
        <pc:chgData name="Deepak Singhal" userId="17b92cb8-88a2-4a66-befe-ffecf7496d80" providerId="ADAL" clId="{B2F0F1D8-235B-493C-AD45-AB41D0F7D7DA}" dt="2022-07-13T06:03:57.412" v="17" actId="47"/>
        <pc:sldMkLst>
          <pc:docMk/>
          <pc:sldMk cId="1471095445" sldId="276"/>
        </pc:sldMkLst>
      </pc:sldChg>
      <pc:sldChg chg="del">
        <pc:chgData name="Deepak Singhal" userId="17b92cb8-88a2-4a66-befe-ffecf7496d80" providerId="ADAL" clId="{B2F0F1D8-235B-493C-AD45-AB41D0F7D7DA}" dt="2022-07-13T06:03:51.488" v="0" actId="47"/>
        <pc:sldMkLst>
          <pc:docMk/>
          <pc:sldMk cId="2118890607" sldId="280"/>
        </pc:sldMkLst>
      </pc:sldChg>
      <pc:sldChg chg="del">
        <pc:chgData name="Deepak Singhal" userId="17b92cb8-88a2-4a66-befe-ffecf7496d80" providerId="ADAL" clId="{B2F0F1D8-235B-493C-AD45-AB41D0F7D7DA}" dt="2022-07-13T06:03:54.974" v="9" actId="47"/>
        <pc:sldMkLst>
          <pc:docMk/>
          <pc:sldMk cId="2918107543" sldId="281"/>
        </pc:sldMkLst>
      </pc:sldChg>
      <pc:sldChg chg="del">
        <pc:chgData name="Deepak Singhal" userId="17b92cb8-88a2-4a66-befe-ffecf7496d80" providerId="ADAL" clId="{B2F0F1D8-235B-493C-AD45-AB41D0F7D7DA}" dt="2022-07-13T06:03:52.098" v="1" actId="47"/>
        <pc:sldMkLst>
          <pc:docMk/>
          <pc:sldMk cId="1164542705" sldId="423"/>
        </pc:sldMkLst>
      </pc:sldChg>
      <pc:sldChg chg="del">
        <pc:chgData name="Deepak Singhal" userId="17b92cb8-88a2-4a66-befe-ffecf7496d80" providerId="ADAL" clId="{B2F0F1D8-235B-493C-AD45-AB41D0F7D7DA}" dt="2022-07-13T06:03:52.318" v="2" actId="47"/>
        <pc:sldMkLst>
          <pc:docMk/>
          <pc:sldMk cId="927824175" sldId="424"/>
        </pc:sldMkLst>
      </pc:sldChg>
      <pc:sldChg chg="del">
        <pc:chgData name="Deepak Singhal" userId="17b92cb8-88a2-4a66-befe-ffecf7496d80" providerId="ADAL" clId="{B2F0F1D8-235B-493C-AD45-AB41D0F7D7DA}" dt="2022-07-13T06:03:52.570" v="3" actId="47"/>
        <pc:sldMkLst>
          <pc:docMk/>
          <pc:sldMk cId="3680592174" sldId="456"/>
        </pc:sldMkLst>
      </pc:sldChg>
      <pc:sldChg chg="del">
        <pc:chgData name="Deepak Singhal" userId="17b92cb8-88a2-4a66-befe-ffecf7496d80" providerId="ADAL" clId="{B2F0F1D8-235B-493C-AD45-AB41D0F7D7DA}" dt="2022-07-13T06:03:52.775" v="4" actId="47"/>
        <pc:sldMkLst>
          <pc:docMk/>
          <pc:sldMk cId="2065233521" sldId="457"/>
        </pc:sldMkLst>
      </pc:sldChg>
      <pc:sldChg chg="del">
        <pc:chgData name="Deepak Singhal" userId="17b92cb8-88a2-4a66-befe-ffecf7496d80" providerId="ADAL" clId="{B2F0F1D8-235B-493C-AD45-AB41D0F7D7DA}" dt="2022-07-13T06:03:53.224" v="6" actId="47"/>
        <pc:sldMkLst>
          <pc:docMk/>
          <pc:sldMk cId="3760818260" sldId="458"/>
        </pc:sldMkLst>
      </pc:sldChg>
      <pc:sldChg chg="del">
        <pc:chgData name="Deepak Singhal" userId="17b92cb8-88a2-4a66-befe-ffecf7496d80" providerId="ADAL" clId="{B2F0F1D8-235B-493C-AD45-AB41D0F7D7DA}" dt="2022-07-13T06:03:57.731" v="18" actId="47"/>
        <pc:sldMkLst>
          <pc:docMk/>
          <pc:sldMk cId="3207437541" sldId="459"/>
        </pc:sldMkLst>
      </pc:sldChg>
      <pc:sldChg chg="del">
        <pc:chgData name="Deepak Singhal" userId="17b92cb8-88a2-4a66-befe-ffecf7496d80" providerId="ADAL" clId="{B2F0F1D8-235B-493C-AD45-AB41D0F7D7DA}" dt="2022-07-13T06:03:54.465" v="8" actId="47"/>
        <pc:sldMkLst>
          <pc:docMk/>
          <pc:sldMk cId="2892044298" sldId="460"/>
        </pc:sldMkLst>
      </pc:sldChg>
      <pc:sldChg chg="del">
        <pc:chgData name="Deepak Singhal" userId="17b92cb8-88a2-4a66-befe-ffecf7496d80" providerId="ADAL" clId="{B2F0F1D8-235B-493C-AD45-AB41D0F7D7DA}" dt="2022-07-13T06:03:53.911" v="7" actId="47"/>
        <pc:sldMkLst>
          <pc:docMk/>
          <pc:sldMk cId="1138059585" sldId="461"/>
        </pc:sldMkLst>
      </pc:sldChg>
      <pc:sldChg chg="del">
        <pc:chgData name="Deepak Singhal" userId="17b92cb8-88a2-4a66-befe-ffecf7496d80" providerId="ADAL" clId="{B2F0F1D8-235B-493C-AD45-AB41D0F7D7DA}" dt="2022-07-13T06:04:07.244" v="20" actId="47"/>
        <pc:sldMkLst>
          <pc:docMk/>
          <pc:sldMk cId="1194042858" sldId="463"/>
        </pc:sldMkLst>
      </pc:sldChg>
      <pc:sldChg chg="del">
        <pc:chgData name="Deepak Singhal" userId="17b92cb8-88a2-4a66-befe-ffecf7496d80" providerId="ADAL" clId="{B2F0F1D8-235B-493C-AD45-AB41D0F7D7DA}" dt="2022-07-13T06:03:52.983" v="5" actId="47"/>
        <pc:sldMkLst>
          <pc:docMk/>
          <pc:sldMk cId="1568805200" sldId="464"/>
        </pc:sldMkLst>
      </pc:sldChg>
      <pc:sldChg chg="del">
        <pc:chgData name="Deepak Singhal" userId="17b92cb8-88a2-4a66-befe-ffecf7496d80" providerId="ADAL" clId="{B2F0F1D8-235B-493C-AD45-AB41D0F7D7DA}" dt="2022-07-13T06:03:55.582" v="10" actId="47"/>
        <pc:sldMkLst>
          <pc:docMk/>
          <pc:sldMk cId="1103344999" sldId="465"/>
        </pc:sldMkLst>
      </pc:sldChg>
      <pc:sldChg chg="del">
        <pc:chgData name="Deepak Singhal" userId="17b92cb8-88a2-4a66-befe-ffecf7496d80" providerId="ADAL" clId="{B2F0F1D8-235B-493C-AD45-AB41D0F7D7DA}" dt="2022-07-13T06:03:56.217" v="13" actId="47"/>
        <pc:sldMkLst>
          <pc:docMk/>
          <pc:sldMk cId="3638205572" sldId="466"/>
        </pc:sldMkLst>
      </pc:sldChg>
      <pc:sldChg chg="del">
        <pc:chgData name="Deepak Singhal" userId="17b92cb8-88a2-4a66-befe-ffecf7496d80" providerId="ADAL" clId="{B2F0F1D8-235B-493C-AD45-AB41D0F7D7DA}" dt="2022-07-13T06:03:59.877" v="19" actId="47"/>
        <pc:sldMkLst>
          <pc:docMk/>
          <pc:sldMk cId="20171726" sldId="467"/>
        </pc:sldMkLst>
      </pc:sldChg>
      <pc:sldChg chg="new del ord">
        <pc:chgData name="Deepak Singhal" userId="17b92cb8-88a2-4a66-befe-ffecf7496d80" providerId="ADAL" clId="{B2F0F1D8-235B-493C-AD45-AB41D0F7D7DA}" dt="2022-07-13T06:05:00.739" v="28" actId="47"/>
        <pc:sldMkLst>
          <pc:docMk/>
          <pc:sldMk cId="3865889539" sldId="471"/>
        </pc:sldMkLst>
      </pc:sldChg>
    </pc:docChg>
  </pc:docChgLst>
</pc:chgInfo>
</file>

<file path=ppt/comments/modernComment_100_149E05EC.xml><?xml version="1.0" encoding="utf-8"?>
<p188:cmLst xmlns:a="http://schemas.openxmlformats.org/drawingml/2006/main" xmlns:r="http://schemas.openxmlformats.org/officeDocument/2006/relationships" xmlns:p188="http://schemas.microsoft.com/office/powerpoint/2018/8/main">
  <p188:cm id="{3D8B093F-ACF0-4498-9A74-C6185083B31E}" authorId="{43805260-D3C5-E741-2B0F-7E2F5E7EE1B8}" created="2022-02-04T06:41:39.589">
    <ac:txMkLst xmlns:ac="http://schemas.microsoft.com/office/drawing/2013/main/command">
      <pc:docMk xmlns:pc="http://schemas.microsoft.com/office/powerpoint/2013/main/command"/>
      <pc:sldMk xmlns:pc="http://schemas.microsoft.com/office/powerpoint/2013/main/command" cId="345900524" sldId="256"/>
      <ac:spMk id="2" creationId="{5C9DF9A0-4D8E-424E-9CBE-725EC957A6A2}"/>
      <ac:txMk cp="36" len="15">
        <ac:context len="61" hash="249404918"/>
      </ac:txMk>
    </ac:txMkLst>
    <p188:pos x="7292009" y="1750046"/>
    <p188:replyLst>
      <p188:reply id="{55FF3047-A2C8-455F-B1B7-30D02F894BB0}" authorId="{76E2BBFB-DB61-C0E0-7D51-6B98BFF1010E}" created="2022-02-04T08:06:57.008">
        <p188:txBody>
          <a:bodyPr/>
          <a:lstStyle/>
          <a:p>
            <a:r>
              <a:rPr lang="en-US"/>
              <a:t>Updated</a:t>
            </a:r>
          </a:p>
        </p188:txBody>
      </p188:reply>
    </p188:replyLst>
    <p188:txBody>
      <a:bodyPr/>
      <a:lstStyle/>
      <a:p>
        <a:r>
          <a:rPr lang="en-US"/>
          <a:t>Should we keep this as Compute Policy Decision on Encrypted Policies</a:t>
        </a:r>
      </a:p>
    </p188:txBody>
  </p188:cm>
  <p188:cm id="{469AC84A-4A4A-44F4-AEC0-6413CAE28203}" authorId="{43805260-D3C5-E741-2B0F-7E2F5E7EE1B8}" created="2022-02-04T06:42:20.025">
    <ac:txMkLst xmlns:ac="http://schemas.microsoft.com/office/drawing/2013/main/command">
      <pc:docMk xmlns:pc="http://schemas.microsoft.com/office/powerpoint/2013/main/command"/>
      <pc:sldMk xmlns:pc="http://schemas.microsoft.com/office/powerpoint/2013/main/command" cId="345900524" sldId="256"/>
      <ac:spMk id="3" creationId="{4DA40439-96F8-401A-83BC-F7BB7A2E24C2}"/>
      <ac:txMk cp="0" len="28">
        <ac:context len="47" hash="2081424667"/>
      </ac:txMk>
    </ac:txMkLst>
    <p188:pos x="6397487" y="274223"/>
    <p188:replyLst>
      <p188:reply id="{A767D53C-11DF-4518-B36D-DF6AE8BF5CFE}" authorId="{76E2BBFB-DB61-C0E0-7D51-6B98BFF1010E}" created="2022-02-04T08:07:03.211">
        <p188:txBody>
          <a:bodyPr/>
          <a:lstStyle/>
          <a:p>
            <a:r>
              <a:rPr lang="en-US"/>
              <a:t>added</a:t>
            </a:r>
          </a:p>
        </p188:txBody>
      </p188:reply>
    </p188:replyLst>
    <p188:txBody>
      <a:bodyPr/>
      <a:lstStyle/>
      <a:p>
        <a:r>
          <a:rPr lang="en-US"/>
          <a:t>Add the name of all the contributors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16583-1C30-452D-B1A0-927E2496E5F5}"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233B4-3C5F-47FB-83AB-D86FAA28AFA1}" type="slidenum">
              <a:rPr lang="en-US" smtClean="0"/>
              <a:t>‹#›</a:t>
            </a:fld>
            <a:endParaRPr lang="en-US"/>
          </a:p>
        </p:txBody>
      </p:sp>
    </p:spTree>
    <p:extLst>
      <p:ext uri="{BB962C8B-B14F-4D97-AF65-F5344CB8AC3E}">
        <p14:creationId xmlns:p14="http://schemas.microsoft.com/office/powerpoint/2010/main" val="245107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3A9B-C737-4B98-B06A-BAAC62857A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88705C-5293-4524-A6F9-ACFF81091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40599B-D9F3-4C0C-B968-706ECFD51F3E}"/>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5" name="Footer Placeholder 4">
            <a:extLst>
              <a:ext uri="{FF2B5EF4-FFF2-40B4-BE49-F238E27FC236}">
                <a16:creationId xmlns:a16="http://schemas.microsoft.com/office/drawing/2014/main" id="{8DACFDD6-D91A-439E-89E4-DCF713E49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65CF8-D89C-4D67-B559-8E51996C3114}"/>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98660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5BA5-9F38-48A5-9395-CA3DB646D8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6D327B-EFD2-44CF-A78A-04700CCA2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037DB-4845-44ED-98AF-4EF343C5BF6A}"/>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5" name="Footer Placeholder 4">
            <a:extLst>
              <a:ext uri="{FF2B5EF4-FFF2-40B4-BE49-F238E27FC236}">
                <a16:creationId xmlns:a16="http://schemas.microsoft.com/office/drawing/2014/main" id="{C91A7000-D639-4561-AFCD-10ABDB6E02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C7F03-520F-44A7-8027-BE34C874577B}"/>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52068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E58D3-5CEB-4CF5-A970-7C41071F99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BBCE73-B796-4C4E-B8FA-2C88F4CC9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AA1D2-A33F-4EE4-AFA4-3B2E93B886E5}"/>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5" name="Footer Placeholder 4">
            <a:extLst>
              <a:ext uri="{FF2B5EF4-FFF2-40B4-BE49-F238E27FC236}">
                <a16:creationId xmlns:a16="http://schemas.microsoft.com/office/drawing/2014/main" id="{A836F3B5-3167-45EE-830B-6B44AD55B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B8CEF-D48E-446C-A4F9-B0DBCC11CCE6}"/>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379083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DD4F-A6DB-49D0-B020-9049AF4342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3DC3CA-A21B-45C1-950E-34E59E8F9E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4DB75-C46E-452F-8BFB-DB28831E27C4}"/>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5" name="Footer Placeholder 4">
            <a:extLst>
              <a:ext uri="{FF2B5EF4-FFF2-40B4-BE49-F238E27FC236}">
                <a16:creationId xmlns:a16="http://schemas.microsoft.com/office/drawing/2014/main" id="{16E90E5D-6E3B-4F64-A7D2-3D52066D4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4DEB8-76D1-4BC3-B24A-509B5ECBC9AF}"/>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364096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E45C-9318-47E9-819D-E76E4A432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81DF32-21C6-484B-8E59-A80C5F67A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0C608-6678-4747-9BD7-8732FC6E776D}"/>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5" name="Footer Placeholder 4">
            <a:extLst>
              <a:ext uri="{FF2B5EF4-FFF2-40B4-BE49-F238E27FC236}">
                <a16:creationId xmlns:a16="http://schemas.microsoft.com/office/drawing/2014/main" id="{9B293187-7588-4467-AA9E-AE5233D03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7A720-9C5E-4EC4-AE6C-7B476E61AF71}"/>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290056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B898-4894-44C7-ABCA-F99897469A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AF387-63C0-4735-9C3F-104EAE21F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B18BC7-94D2-433E-860C-C2D0393CB4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785616-EF1B-40CC-867F-A034313247C1}"/>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6" name="Footer Placeholder 5">
            <a:extLst>
              <a:ext uri="{FF2B5EF4-FFF2-40B4-BE49-F238E27FC236}">
                <a16:creationId xmlns:a16="http://schemas.microsoft.com/office/drawing/2014/main" id="{56AA27B8-5BD8-4B95-A6F6-DE14FFAAC5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383EA-A896-49D2-877B-A50E7FF06FD4}"/>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230542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9DF8-5FBD-49D5-BE62-E6599492A0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81E854-F5C3-43DB-A10F-EC4EF0730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CEFD9-1C2F-41BA-BAFB-E70F2BAB4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6D22E9-6806-4537-B00B-B47B031DD5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DD42C-1956-445A-B99B-BE84A6842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7B14C7-289D-41FB-9CE5-797BFE5A7039}"/>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8" name="Footer Placeholder 7">
            <a:extLst>
              <a:ext uri="{FF2B5EF4-FFF2-40B4-BE49-F238E27FC236}">
                <a16:creationId xmlns:a16="http://schemas.microsoft.com/office/drawing/2014/main" id="{395D242F-16C6-47E1-BD67-43801A8DBA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3883DB-1615-4CA9-9131-A5C3770B90FE}"/>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343482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24EF-475C-4963-AB95-1849763F1E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C46193-082D-4E76-847C-E9220C0B0C8D}"/>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4" name="Footer Placeholder 3">
            <a:extLst>
              <a:ext uri="{FF2B5EF4-FFF2-40B4-BE49-F238E27FC236}">
                <a16:creationId xmlns:a16="http://schemas.microsoft.com/office/drawing/2014/main" id="{C065A70F-6C4C-47ED-AA9A-295B57EF1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965269-7BF5-4F6B-ADFF-24B6F93A1267}"/>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19389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1C27AE-71DE-47B1-93DA-E77C9BF1728B}"/>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3" name="Footer Placeholder 2">
            <a:extLst>
              <a:ext uri="{FF2B5EF4-FFF2-40B4-BE49-F238E27FC236}">
                <a16:creationId xmlns:a16="http://schemas.microsoft.com/office/drawing/2014/main" id="{84157F70-39EB-4245-9B91-13743161A1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E519E9-1B2A-450C-B068-BDF5EA6DE940}"/>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205803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4090-C142-48AE-B855-69F6B39A6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48059F-9565-49A9-908E-06B2EADE5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696869-E3DD-464D-BCA4-3957227F7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6A819-D429-4625-A7C7-1EED6035E7EE}"/>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6" name="Footer Placeholder 5">
            <a:extLst>
              <a:ext uri="{FF2B5EF4-FFF2-40B4-BE49-F238E27FC236}">
                <a16:creationId xmlns:a16="http://schemas.microsoft.com/office/drawing/2014/main" id="{F4BCE840-07B8-4092-B02F-76BF4026D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D91463-59C9-42D2-883E-FD42993FD374}"/>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8677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B68C-997C-40AF-BA2E-77E0AC88B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6EA6CD-1FDC-409C-A2D2-7DDCF4EC2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8314A3-F4CB-4D1B-88A3-DE9E5C766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58E12-9768-4908-B252-FADFD198F56D}"/>
              </a:ext>
            </a:extLst>
          </p:cNvPr>
          <p:cNvSpPr>
            <a:spLocks noGrp="1"/>
          </p:cNvSpPr>
          <p:nvPr>
            <p:ph type="dt" sz="half" idx="10"/>
          </p:nvPr>
        </p:nvSpPr>
        <p:spPr/>
        <p:txBody>
          <a:bodyPr/>
          <a:lstStyle/>
          <a:p>
            <a:fld id="{5DF59C57-FB42-4E76-AFBB-49DCF38BCFB5}" type="datetimeFigureOut">
              <a:rPr lang="en-IN" smtClean="0"/>
              <a:t>13-07-2022</a:t>
            </a:fld>
            <a:endParaRPr lang="en-IN"/>
          </a:p>
        </p:txBody>
      </p:sp>
      <p:sp>
        <p:nvSpPr>
          <p:cNvPr id="6" name="Footer Placeholder 5">
            <a:extLst>
              <a:ext uri="{FF2B5EF4-FFF2-40B4-BE49-F238E27FC236}">
                <a16:creationId xmlns:a16="http://schemas.microsoft.com/office/drawing/2014/main" id="{CCF6727A-6789-4A2E-9DB7-2E4D22754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24D722-696C-4187-95D3-6D6C8B2FD3E3}"/>
              </a:ext>
            </a:extLst>
          </p:cNvPr>
          <p:cNvSpPr>
            <a:spLocks noGrp="1"/>
          </p:cNvSpPr>
          <p:nvPr>
            <p:ph type="sldNum" sz="quarter" idx="12"/>
          </p:nvPr>
        </p:nvSpPr>
        <p:spPr/>
        <p:txBody>
          <a:bodyPr/>
          <a:lstStyle/>
          <a:p>
            <a:fld id="{DA14D174-4E51-4B06-A639-83596A37F383}" type="slidenum">
              <a:rPr lang="en-IN" smtClean="0"/>
              <a:t>‹#›</a:t>
            </a:fld>
            <a:endParaRPr lang="en-IN"/>
          </a:p>
        </p:txBody>
      </p:sp>
    </p:spTree>
    <p:extLst>
      <p:ext uri="{BB962C8B-B14F-4D97-AF65-F5344CB8AC3E}">
        <p14:creationId xmlns:p14="http://schemas.microsoft.com/office/powerpoint/2010/main" val="54732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0E1B7-C8C5-4B72-A25E-ACFCC4CD6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CD8AA4-43C1-469B-80EB-4EA9AC5E0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7DC09D-37D9-4A88-A991-D9A88B96F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59C57-FB42-4E76-AFBB-49DCF38BCFB5}" type="datetimeFigureOut">
              <a:rPr lang="en-IN" smtClean="0"/>
              <a:t>13-07-2022</a:t>
            </a:fld>
            <a:endParaRPr lang="en-IN"/>
          </a:p>
        </p:txBody>
      </p:sp>
      <p:sp>
        <p:nvSpPr>
          <p:cNvPr id="5" name="Footer Placeholder 4">
            <a:extLst>
              <a:ext uri="{FF2B5EF4-FFF2-40B4-BE49-F238E27FC236}">
                <a16:creationId xmlns:a16="http://schemas.microsoft.com/office/drawing/2014/main" id="{9150F177-D4DE-4696-B698-DF858EF7F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93DE9D-7752-41F8-AF6F-F531CE181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4D174-4E51-4B06-A639-83596A37F383}" type="slidenum">
              <a:rPr lang="en-IN" smtClean="0"/>
              <a:t>‹#›</a:t>
            </a:fld>
            <a:endParaRPr lang="en-IN"/>
          </a:p>
        </p:txBody>
      </p:sp>
    </p:spTree>
    <p:extLst>
      <p:ext uri="{BB962C8B-B14F-4D97-AF65-F5344CB8AC3E}">
        <p14:creationId xmlns:p14="http://schemas.microsoft.com/office/powerpoint/2010/main" val="2105155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149E05EC.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F9A0-4D8E-424E-9CBE-725EC957A6A2}"/>
              </a:ext>
            </a:extLst>
          </p:cNvPr>
          <p:cNvSpPr>
            <a:spLocks noGrp="1"/>
          </p:cNvSpPr>
          <p:nvPr>
            <p:ph type="ctrTitle"/>
          </p:nvPr>
        </p:nvSpPr>
        <p:spPr/>
        <p:txBody>
          <a:bodyPr>
            <a:normAutofit fontScale="90000"/>
          </a:bodyPr>
          <a:lstStyle/>
          <a:p>
            <a:r>
              <a:rPr lang="en-IN" dirty="0"/>
              <a:t>Compute Policy Decision </a:t>
            </a:r>
            <a:br>
              <a:rPr lang="en-IN" dirty="0"/>
            </a:br>
            <a:r>
              <a:rPr lang="en-IN" dirty="0"/>
              <a:t>on </a:t>
            </a:r>
            <a:br>
              <a:rPr lang="en-IN" dirty="0"/>
            </a:br>
            <a:r>
              <a:rPr lang="en-IN" dirty="0"/>
              <a:t>Always Encrypted Policies (FHE)</a:t>
            </a:r>
            <a:endParaRPr lang="en-IN" dirty="0">
              <a:cs typeface="Calibri Light"/>
            </a:endParaRPr>
          </a:p>
        </p:txBody>
      </p:sp>
      <p:sp>
        <p:nvSpPr>
          <p:cNvPr id="3" name="Subtitle 2">
            <a:extLst>
              <a:ext uri="{FF2B5EF4-FFF2-40B4-BE49-F238E27FC236}">
                <a16:creationId xmlns:a16="http://schemas.microsoft.com/office/drawing/2014/main" id="{4DA40439-96F8-401A-83BC-F7BB7A2E24C2}"/>
              </a:ext>
            </a:extLst>
          </p:cNvPr>
          <p:cNvSpPr>
            <a:spLocks noGrp="1"/>
          </p:cNvSpPr>
          <p:nvPr>
            <p:ph type="subTitle" idx="1"/>
          </p:nvPr>
        </p:nvSpPr>
        <p:spPr>
          <a:xfrm>
            <a:off x="1524000" y="3711453"/>
            <a:ext cx="9144000" cy="1655762"/>
          </a:xfrm>
        </p:spPr>
        <p:txBody>
          <a:bodyPr vert="horz" lIns="91440" tIns="45720" rIns="91440" bIns="45720" rtlCol="0" anchor="t">
            <a:normAutofit/>
          </a:bodyPr>
          <a:lstStyle/>
          <a:p>
            <a:r>
              <a:rPr lang="en-IN" dirty="0"/>
              <a:t>Using Microsoft SEAL Library</a:t>
            </a:r>
          </a:p>
          <a:p>
            <a:r>
              <a:rPr lang="en-IN" dirty="0">
                <a:cs typeface="Calibri"/>
              </a:rPr>
              <a:t>By Deepak Singhal</a:t>
            </a:r>
          </a:p>
        </p:txBody>
      </p:sp>
    </p:spTree>
    <p:extLst>
      <p:ext uri="{BB962C8B-B14F-4D97-AF65-F5344CB8AC3E}">
        <p14:creationId xmlns:p14="http://schemas.microsoft.com/office/powerpoint/2010/main" val="345900524"/>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C13-E3A9-4D4F-AEAA-1D5D7F4CBBEB}"/>
              </a:ext>
            </a:extLst>
          </p:cNvPr>
          <p:cNvSpPr>
            <a:spLocks noGrp="1"/>
          </p:cNvSpPr>
          <p:nvPr>
            <p:ph type="title"/>
          </p:nvPr>
        </p:nvSpPr>
        <p:spPr/>
        <p:txBody>
          <a:bodyPr/>
          <a:lstStyle/>
          <a:p>
            <a:r>
              <a:rPr lang="en-US"/>
              <a:t>Applications of FHE in DGP</a:t>
            </a:r>
          </a:p>
        </p:txBody>
      </p:sp>
      <p:sp>
        <p:nvSpPr>
          <p:cNvPr id="3" name="Content Placeholder 2">
            <a:extLst>
              <a:ext uri="{FF2B5EF4-FFF2-40B4-BE49-F238E27FC236}">
                <a16:creationId xmlns:a16="http://schemas.microsoft.com/office/drawing/2014/main" id="{73A61C76-2AB4-4140-8B1A-B3CA54E8D257}"/>
              </a:ext>
            </a:extLst>
          </p:cNvPr>
          <p:cNvSpPr>
            <a:spLocks noGrp="1"/>
          </p:cNvSpPr>
          <p:nvPr>
            <p:ph idx="1"/>
          </p:nvPr>
        </p:nvSpPr>
        <p:spPr/>
        <p:txBody>
          <a:bodyPr/>
          <a:lstStyle/>
          <a:p>
            <a:r>
              <a:rPr lang="en-US"/>
              <a:t>PEP(Policy Enforcement Point) and PDP(Policy Decision Point) E2E.</a:t>
            </a:r>
          </a:p>
          <a:p>
            <a:r>
              <a:rPr lang="en-US"/>
              <a:t>Always encrypted indexes of sensitive-data.</a:t>
            </a:r>
          </a:p>
          <a:p>
            <a:r>
              <a:rPr lang="en-US"/>
              <a:t>Any customer data or metadata can be always encrypted in-memory and on the disk. </a:t>
            </a:r>
          </a:p>
          <a:p>
            <a:endParaRPr lang="en-US"/>
          </a:p>
        </p:txBody>
      </p:sp>
    </p:spTree>
    <p:extLst>
      <p:ext uri="{BB962C8B-B14F-4D97-AF65-F5344CB8AC3E}">
        <p14:creationId xmlns:p14="http://schemas.microsoft.com/office/powerpoint/2010/main" val="227693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F88F-C975-4235-96AC-9E7356EA323B}"/>
              </a:ext>
            </a:extLst>
          </p:cNvPr>
          <p:cNvSpPr>
            <a:spLocks noGrp="1"/>
          </p:cNvSpPr>
          <p:nvPr>
            <p:ph type="title"/>
          </p:nvPr>
        </p:nvSpPr>
        <p:spPr>
          <a:xfrm>
            <a:off x="838200" y="2766218"/>
            <a:ext cx="10515600" cy="1325563"/>
          </a:xfrm>
        </p:spPr>
        <p:txBody>
          <a:bodyPr/>
          <a:lstStyle/>
          <a:p>
            <a:pPr algn="ctr"/>
            <a:r>
              <a:rPr lang="en-IN"/>
              <a:t>Q &amp; A</a:t>
            </a:r>
          </a:p>
        </p:txBody>
      </p:sp>
    </p:spTree>
    <p:extLst>
      <p:ext uri="{BB962C8B-B14F-4D97-AF65-F5344CB8AC3E}">
        <p14:creationId xmlns:p14="http://schemas.microsoft.com/office/powerpoint/2010/main" val="140699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1B3A-8DD0-4F06-811C-BC2400F4793C}"/>
              </a:ext>
            </a:extLst>
          </p:cNvPr>
          <p:cNvSpPr>
            <a:spLocks noGrp="1"/>
          </p:cNvSpPr>
          <p:nvPr>
            <p:ph type="title"/>
          </p:nvPr>
        </p:nvSpPr>
        <p:spPr/>
        <p:txBody>
          <a:bodyPr/>
          <a:lstStyle/>
          <a:p>
            <a:r>
              <a:rPr lang="en-IN"/>
              <a:t>Why Encrypted Policy</a:t>
            </a:r>
          </a:p>
        </p:txBody>
      </p:sp>
      <p:sp>
        <p:nvSpPr>
          <p:cNvPr id="3" name="Content Placeholder 2">
            <a:extLst>
              <a:ext uri="{FF2B5EF4-FFF2-40B4-BE49-F238E27FC236}">
                <a16:creationId xmlns:a16="http://schemas.microsoft.com/office/drawing/2014/main" id="{2A12CF5E-23B4-4924-9794-123265A8DDA3}"/>
              </a:ext>
            </a:extLst>
          </p:cNvPr>
          <p:cNvSpPr>
            <a:spLocks noGrp="1"/>
          </p:cNvSpPr>
          <p:nvPr>
            <p:ph idx="1"/>
          </p:nvPr>
        </p:nvSpPr>
        <p:spPr/>
        <p:txBody>
          <a:bodyPr/>
          <a:lstStyle/>
          <a:p>
            <a:r>
              <a:rPr lang="en-IN"/>
              <a:t>Policy data captured by Azure Purview holds some of the sensitive customer data.</a:t>
            </a:r>
          </a:p>
          <a:p>
            <a:r>
              <a:rPr lang="en-IN"/>
              <a:t>Things like, file system metadata (in case of storage) and SQL DB schema details.</a:t>
            </a:r>
          </a:p>
          <a:p>
            <a:r>
              <a:rPr lang="en-IN"/>
              <a:t>Along with this metadata, we also capture the user identities in the system.</a:t>
            </a:r>
          </a:p>
          <a:p>
            <a:r>
              <a:rPr lang="en-IN"/>
              <a:t>While we are capturing the classification on the user data, Policy data may become an easy source for finding the most crucial and critical data in user’s system.</a:t>
            </a:r>
          </a:p>
        </p:txBody>
      </p:sp>
    </p:spTree>
    <p:extLst>
      <p:ext uri="{BB962C8B-B14F-4D97-AF65-F5344CB8AC3E}">
        <p14:creationId xmlns:p14="http://schemas.microsoft.com/office/powerpoint/2010/main" val="109078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9D7D-8B1C-4083-979E-11CD5FE8FF8F}"/>
              </a:ext>
            </a:extLst>
          </p:cNvPr>
          <p:cNvSpPr>
            <a:spLocks noGrp="1"/>
          </p:cNvSpPr>
          <p:nvPr>
            <p:ph type="title"/>
          </p:nvPr>
        </p:nvSpPr>
        <p:spPr/>
        <p:txBody>
          <a:bodyPr/>
          <a:lstStyle/>
          <a:p>
            <a:r>
              <a:rPr lang="en-IN"/>
              <a:t>What is Microsoft SEAL Library</a:t>
            </a:r>
          </a:p>
        </p:txBody>
      </p:sp>
      <p:sp>
        <p:nvSpPr>
          <p:cNvPr id="3" name="Content Placeholder 2">
            <a:extLst>
              <a:ext uri="{FF2B5EF4-FFF2-40B4-BE49-F238E27FC236}">
                <a16:creationId xmlns:a16="http://schemas.microsoft.com/office/drawing/2014/main" id="{66EA36E4-46F5-4785-AD19-1C72B90FF632}"/>
              </a:ext>
            </a:extLst>
          </p:cNvPr>
          <p:cNvSpPr>
            <a:spLocks noGrp="1"/>
          </p:cNvSpPr>
          <p:nvPr>
            <p:ph idx="1"/>
          </p:nvPr>
        </p:nvSpPr>
        <p:spPr/>
        <p:txBody>
          <a:bodyPr vert="horz" lIns="91440" tIns="45720" rIns="91440" bIns="45720" rtlCol="0" anchor="t">
            <a:normAutofit fontScale="92500"/>
          </a:bodyPr>
          <a:lstStyle/>
          <a:p>
            <a:r>
              <a:rPr lang="en-IN"/>
              <a:t>SEAL library is implementation of two </a:t>
            </a:r>
            <a:r>
              <a:rPr lang="en-IN" u="sng"/>
              <a:t>Fully Homomorphic Encryption</a:t>
            </a:r>
            <a:r>
              <a:rPr lang="en-IN"/>
              <a:t> (FHE) algorithms available in public domain, namely BFV and CKKS schemes.</a:t>
            </a:r>
          </a:p>
          <a:p>
            <a:r>
              <a:rPr lang="en-IN"/>
              <a:t>SEAL library is written and maintained by MSR.</a:t>
            </a:r>
            <a:endParaRPr lang="en-IN">
              <a:cs typeface="Calibri"/>
            </a:endParaRPr>
          </a:p>
          <a:p>
            <a:r>
              <a:rPr lang="en-IN"/>
              <a:t>FHE promises to let user work with encrypted data by allowing 3 core mathematical functions on encrypted numbers: Addition, Subtraction &amp; Multiplication.</a:t>
            </a:r>
            <a:endParaRPr lang="en-IN">
              <a:cs typeface="Calibri"/>
            </a:endParaRPr>
          </a:p>
          <a:p>
            <a:r>
              <a:rPr lang="en-IN"/>
              <a:t>Current version of SEAL library supports arithmetic operations on integers(BFV algorithms) and floating point numbers(CKKS algorithms).</a:t>
            </a:r>
            <a:endParaRPr lang="en-IN">
              <a:cs typeface="Calibri"/>
            </a:endParaRPr>
          </a:p>
          <a:p>
            <a:r>
              <a:rPr lang="en-IN"/>
              <a:t>Most FHE algorithms are asymmetric key algorithms, meaning public-key is used for encryption while a secret-key is used for decryption.</a:t>
            </a:r>
            <a:endParaRPr lang="en-IN">
              <a:cs typeface="Calibri"/>
            </a:endParaRPr>
          </a:p>
        </p:txBody>
      </p:sp>
    </p:spTree>
    <p:extLst>
      <p:ext uri="{BB962C8B-B14F-4D97-AF65-F5344CB8AC3E}">
        <p14:creationId xmlns:p14="http://schemas.microsoft.com/office/powerpoint/2010/main" val="391843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B10E-1E44-49FE-BC3D-CCB44FFB2CEC}"/>
              </a:ext>
            </a:extLst>
          </p:cNvPr>
          <p:cNvSpPr>
            <a:spLocks noGrp="1"/>
          </p:cNvSpPr>
          <p:nvPr>
            <p:ph type="title"/>
          </p:nvPr>
        </p:nvSpPr>
        <p:spPr>
          <a:xfrm>
            <a:off x="838200" y="365125"/>
            <a:ext cx="10515600" cy="1204883"/>
          </a:xfrm>
        </p:spPr>
        <p:txBody>
          <a:bodyPr/>
          <a:lstStyle/>
          <a:p>
            <a:r>
              <a:rPr lang="en-US"/>
              <a:t>Motivation</a:t>
            </a:r>
          </a:p>
        </p:txBody>
      </p:sp>
      <p:pic>
        <p:nvPicPr>
          <p:cNvPr id="5" name="Content Placeholder 4" descr="Traditional cloud storage and computation">
            <a:extLst>
              <a:ext uri="{FF2B5EF4-FFF2-40B4-BE49-F238E27FC236}">
                <a16:creationId xmlns:a16="http://schemas.microsoft.com/office/drawing/2014/main" id="{FE428E83-4066-4BB1-850C-20CF90F3EA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7918" y="4059316"/>
            <a:ext cx="4442602" cy="24967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crosoft SEAL cloud storage and computation">
            <a:extLst>
              <a:ext uri="{FF2B5EF4-FFF2-40B4-BE49-F238E27FC236}">
                <a16:creationId xmlns:a16="http://schemas.microsoft.com/office/drawing/2014/main" id="{52A68B5B-157B-4759-A810-374FDBFC4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197" y="4059316"/>
            <a:ext cx="4380780" cy="24335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B06981-8E8B-4DA3-B5E4-AAC7A507BFFE}"/>
              </a:ext>
            </a:extLst>
          </p:cNvPr>
          <p:cNvSpPr txBox="1"/>
          <p:nvPr/>
        </p:nvSpPr>
        <p:spPr>
          <a:xfrm>
            <a:off x="534838" y="1997839"/>
            <a:ext cx="11119449" cy="1754326"/>
          </a:xfrm>
          <a:prstGeom prst="rect">
            <a:avLst/>
          </a:prstGeom>
          <a:noFill/>
        </p:spPr>
        <p:txBody>
          <a:bodyPr wrap="square">
            <a:spAutoFit/>
          </a:bodyPr>
          <a:lstStyle/>
          <a:p>
            <a:pPr marL="285750" indent="-285750" algn="l">
              <a:buFont typeface="Arial" panose="020B0604020202020204" pitchFamily="34" charset="0"/>
              <a:buChar char="•"/>
            </a:pPr>
            <a:r>
              <a:rPr lang="en-US" b="1" i="0">
                <a:solidFill>
                  <a:srgbClr val="000000"/>
                </a:solidFill>
                <a:effectLst/>
                <a:latin typeface="Segoe UI" panose="020B0502040204020203" pitchFamily="34" charset="0"/>
              </a:rPr>
              <a:t>Secure Cloud Storage and Computation</a:t>
            </a:r>
          </a:p>
          <a:p>
            <a:pPr marL="0" indent="0" algn="l">
              <a:buNone/>
            </a:pPr>
            <a:r>
              <a:rPr lang="en-US" b="0" i="0">
                <a:solidFill>
                  <a:srgbClr val="000000"/>
                </a:solidFill>
                <a:effectLst/>
                <a:latin typeface="Segoe UI" panose="020B0502040204020203" pitchFamily="34" charset="0"/>
              </a:rPr>
              <a:t>In traditional cloud storage and computation solution customers need to trust the service provider to store and manage their data appropriately, e.g., not to share it with third parties without the customer’s consent. Microsoft SEAL replaces this trust with state-of-the-art cryptography, allowing cloud services to provide both encrypted storage and computation capabilities, while still guaranteeing that their customer’s data will never be exposed to anyone in unencrypted form.</a:t>
            </a:r>
          </a:p>
        </p:txBody>
      </p:sp>
    </p:spTree>
    <p:extLst>
      <p:ext uri="{BB962C8B-B14F-4D97-AF65-F5344CB8AC3E}">
        <p14:creationId xmlns:p14="http://schemas.microsoft.com/office/powerpoint/2010/main" val="420470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B857-3B21-46E9-B7A5-7A9953EAE546}"/>
              </a:ext>
            </a:extLst>
          </p:cNvPr>
          <p:cNvSpPr>
            <a:spLocks noGrp="1"/>
          </p:cNvSpPr>
          <p:nvPr>
            <p:ph type="title"/>
          </p:nvPr>
        </p:nvSpPr>
        <p:spPr/>
        <p:txBody>
          <a:bodyPr/>
          <a:lstStyle/>
          <a:p>
            <a:r>
              <a:rPr lang="en-IN"/>
              <a:t>What is this experiment about</a:t>
            </a:r>
          </a:p>
        </p:txBody>
      </p:sp>
      <p:sp>
        <p:nvSpPr>
          <p:cNvPr id="3" name="Content Placeholder 2">
            <a:extLst>
              <a:ext uri="{FF2B5EF4-FFF2-40B4-BE49-F238E27FC236}">
                <a16:creationId xmlns:a16="http://schemas.microsoft.com/office/drawing/2014/main" id="{C449184F-F474-4A20-A0E8-8CB87867E60E}"/>
              </a:ext>
            </a:extLst>
          </p:cNvPr>
          <p:cNvSpPr>
            <a:spLocks noGrp="1"/>
          </p:cNvSpPr>
          <p:nvPr>
            <p:ph idx="1"/>
          </p:nvPr>
        </p:nvSpPr>
        <p:spPr>
          <a:xfrm>
            <a:off x="838200" y="1825625"/>
            <a:ext cx="7684430" cy="4351338"/>
          </a:xfrm>
        </p:spPr>
        <p:txBody>
          <a:bodyPr vert="horz" lIns="91440" tIns="45720" rIns="91440" bIns="45720" rtlCol="0" anchor="t">
            <a:normAutofit fontScale="77500" lnSpcReduction="20000"/>
          </a:bodyPr>
          <a:lstStyle/>
          <a:p>
            <a:r>
              <a:rPr lang="en-IN"/>
              <a:t>We encrypted the most crucial part of the Policy Data using the SEAL library.</a:t>
            </a:r>
          </a:p>
          <a:p>
            <a:r>
              <a:rPr lang="en-IN"/>
              <a:t>To encrypt the sensitive data in the policy, we take strings, convert them into vector of ASCII numbers in order, which SEAL library further converts into polynomial, encrypt it and use BFV subtraction algorithms to compare encrypted polynomials.</a:t>
            </a:r>
            <a:endParaRPr lang="en-IN">
              <a:cs typeface="Calibri"/>
            </a:endParaRPr>
          </a:p>
          <a:p>
            <a:r>
              <a:rPr lang="en-IN"/>
              <a:t>Private key used for decrypting the data was kept away from the comparison functions used while evaluating the requests.</a:t>
            </a:r>
            <a:endParaRPr lang="en-IN">
              <a:cs typeface="Calibri"/>
            </a:endParaRPr>
          </a:p>
          <a:p>
            <a:r>
              <a:rPr lang="en-IN"/>
              <a:t>We modified our current PDP to take dependency on an in-house written wrapper, on top of SEAL library.</a:t>
            </a:r>
            <a:endParaRPr lang="en-IN">
              <a:cs typeface="Calibri"/>
            </a:endParaRPr>
          </a:p>
          <a:p>
            <a:r>
              <a:rPr lang="en-IN"/>
              <a:t>Request data gets encrypted before sending it to PDP for evaluation.</a:t>
            </a:r>
            <a:endParaRPr lang="en-IN">
              <a:cs typeface="Calibri"/>
            </a:endParaRPr>
          </a:p>
          <a:p>
            <a:r>
              <a:rPr lang="en-IN"/>
              <a:t>POC was built in form of a simple console app to demonstrate the capability.</a:t>
            </a:r>
            <a:endParaRPr lang="en-IN">
              <a:cs typeface="Calibri"/>
            </a:endParaRPr>
          </a:p>
        </p:txBody>
      </p:sp>
      <p:sp>
        <p:nvSpPr>
          <p:cNvPr id="4" name="Rectangle 3">
            <a:extLst>
              <a:ext uri="{FF2B5EF4-FFF2-40B4-BE49-F238E27FC236}">
                <a16:creationId xmlns:a16="http://schemas.microsoft.com/office/drawing/2014/main" id="{5D28A0AD-3F48-45DC-930F-99218E5D61F6}"/>
              </a:ext>
            </a:extLst>
          </p:cNvPr>
          <p:cNvSpPr/>
          <p:nvPr/>
        </p:nvSpPr>
        <p:spPr>
          <a:xfrm>
            <a:off x="8903855" y="1357745"/>
            <a:ext cx="3057236" cy="49322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849D1D72-EEC0-4B85-8E13-6494FB8014D2}"/>
              </a:ext>
            </a:extLst>
          </p:cNvPr>
          <p:cNvSpPr/>
          <p:nvPr/>
        </p:nvSpPr>
        <p:spPr>
          <a:xfrm>
            <a:off x="9162474" y="1548626"/>
            <a:ext cx="2697016" cy="35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507EE3-157E-468A-9064-BC46D451CA23}"/>
              </a:ext>
            </a:extLst>
          </p:cNvPr>
          <p:cNvSpPr txBox="1"/>
          <p:nvPr/>
        </p:nvSpPr>
        <p:spPr>
          <a:xfrm>
            <a:off x="9174018" y="1523999"/>
            <a:ext cx="2561007" cy="378475"/>
          </a:xfrm>
          <a:prstGeom prst="rect">
            <a:avLst/>
          </a:prstGeom>
          <a:noFill/>
        </p:spPr>
        <p:txBody>
          <a:bodyPr wrap="square" rtlCol="0">
            <a:spAutoFit/>
          </a:bodyPr>
          <a:lstStyle/>
          <a:p>
            <a:pPr algn="ctr"/>
            <a:r>
              <a:rPr lang="en-US">
                <a:solidFill>
                  <a:schemeClr val="bg1"/>
                </a:solidFill>
              </a:rPr>
              <a:t>String pattern – “</a:t>
            </a:r>
            <a:r>
              <a:rPr lang="en-US" err="1">
                <a:solidFill>
                  <a:schemeClr val="bg1"/>
                </a:solidFill>
              </a:rPr>
              <a:t>abcd</a:t>
            </a:r>
            <a:r>
              <a:rPr lang="en-US">
                <a:solidFill>
                  <a:schemeClr val="bg1"/>
                </a:solidFill>
              </a:rPr>
              <a:t>”</a:t>
            </a:r>
          </a:p>
        </p:txBody>
      </p:sp>
      <p:sp>
        <p:nvSpPr>
          <p:cNvPr id="10" name="Rectangle 9">
            <a:extLst>
              <a:ext uri="{FF2B5EF4-FFF2-40B4-BE49-F238E27FC236}">
                <a16:creationId xmlns:a16="http://schemas.microsoft.com/office/drawing/2014/main" id="{33F3C942-213B-49BD-9EF4-E065B0C75C95}"/>
              </a:ext>
            </a:extLst>
          </p:cNvPr>
          <p:cNvSpPr/>
          <p:nvPr/>
        </p:nvSpPr>
        <p:spPr>
          <a:xfrm>
            <a:off x="9162473" y="2382981"/>
            <a:ext cx="2697017" cy="71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5FC55B1-809F-492B-B5C9-39913A8E29F9}"/>
              </a:ext>
            </a:extLst>
          </p:cNvPr>
          <p:cNvSpPr txBox="1"/>
          <p:nvPr/>
        </p:nvSpPr>
        <p:spPr>
          <a:xfrm>
            <a:off x="9174018" y="2447636"/>
            <a:ext cx="2685472" cy="646331"/>
          </a:xfrm>
          <a:prstGeom prst="rect">
            <a:avLst/>
          </a:prstGeom>
          <a:noFill/>
        </p:spPr>
        <p:txBody>
          <a:bodyPr wrap="square" rtlCol="0">
            <a:spAutoFit/>
          </a:bodyPr>
          <a:lstStyle/>
          <a:p>
            <a:pPr algn="ctr"/>
            <a:r>
              <a:rPr lang="en-US">
                <a:solidFill>
                  <a:schemeClr val="bg1"/>
                </a:solidFill>
              </a:rPr>
              <a:t>ASCII vector of numbers – [97, 98, 99, 100]</a:t>
            </a:r>
          </a:p>
        </p:txBody>
      </p:sp>
      <p:cxnSp>
        <p:nvCxnSpPr>
          <p:cNvPr id="19" name="Straight Arrow Connector 18">
            <a:extLst>
              <a:ext uri="{FF2B5EF4-FFF2-40B4-BE49-F238E27FC236}">
                <a16:creationId xmlns:a16="http://schemas.microsoft.com/office/drawing/2014/main" id="{D9A7B793-B26D-4F32-8492-D3A1D60A9DB6}"/>
              </a:ext>
            </a:extLst>
          </p:cNvPr>
          <p:cNvCxnSpPr>
            <a:cxnSpLocks/>
          </p:cNvCxnSpPr>
          <p:nvPr/>
        </p:nvCxnSpPr>
        <p:spPr>
          <a:xfrm>
            <a:off x="10224655" y="1902474"/>
            <a:ext cx="0" cy="4805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38B4608C-E6BA-4339-887B-8297B2DB4170}"/>
              </a:ext>
            </a:extLst>
          </p:cNvPr>
          <p:cNvSpPr/>
          <p:nvPr/>
        </p:nvSpPr>
        <p:spPr>
          <a:xfrm>
            <a:off x="9174018" y="3574472"/>
            <a:ext cx="2685472" cy="65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D2AFE0F-4428-44A2-A8D3-C06A7BAB8127}"/>
              </a:ext>
            </a:extLst>
          </p:cNvPr>
          <p:cNvSpPr txBox="1"/>
          <p:nvPr/>
        </p:nvSpPr>
        <p:spPr>
          <a:xfrm>
            <a:off x="9174018" y="3583616"/>
            <a:ext cx="2685472" cy="646331"/>
          </a:xfrm>
          <a:prstGeom prst="rect">
            <a:avLst/>
          </a:prstGeom>
          <a:noFill/>
        </p:spPr>
        <p:txBody>
          <a:bodyPr wrap="square" rtlCol="0">
            <a:spAutoFit/>
          </a:bodyPr>
          <a:lstStyle/>
          <a:p>
            <a:pPr algn="ctr"/>
            <a:r>
              <a:rPr lang="en-US">
                <a:solidFill>
                  <a:schemeClr val="bg1"/>
                </a:solidFill>
              </a:rPr>
              <a:t>SEAL Polynomial from vector of numbers</a:t>
            </a:r>
          </a:p>
        </p:txBody>
      </p:sp>
      <p:cxnSp>
        <p:nvCxnSpPr>
          <p:cNvPr id="23" name="Straight Arrow Connector 22">
            <a:extLst>
              <a:ext uri="{FF2B5EF4-FFF2-40B4-BE49-F238E27FC236}">
                <a16:creationId xmlns:a16="http://schemas.microsoft.com/office/drawing/2014/main" id="{CF2CDF4F-93CF-477E-A06C-C73570CC44AB}"/>
              </a:ext>
            </a:extLst>
          </p:cNvPr>
          <p:cNvCxnSpPr>
            <a:cxnSpLocks/>
          </p:cNvCxnSpPr>
          <p:nvPr/>
        </p:nvCxnSpPr>
        <p:spPr>
          <a:xfrm>
            <a:off x="10224655" y="3093967"/>
            <a:ext cx="0" cy="489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E902208E-01F1-4AA8-BA7B-D85F10CB7C3F}"/>
              </a:ext>
            </a:extLst>
          </p:cNvPr>
          <p:cNvSpPr/>
          <p:nvPr/>
        </p:nvSpPr>
        <p:spPr>
          <a:xfrm>
            <a:off x="9174018" y="4987452"/>
            <a:ext cx="2685472" cy="100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9DC7B0E-2828-4A51-8EC5-597DAC0B7D97}"/>
              </a:ext>
            </a:extLst>
          </p:cNvPr>
          <p:cNvSpPr txBox="1"/>
          <p:nvPr/>
        </p:nvSpPr>
        <p:spPr>
          <a:xfrm>
            <a:off x="9439564" y="4987451"/>
            <a:ext cx="2161306" cy="923330"/>
          </a:xfrm>
          <a:prstGeom prst="rect">
            <a:avLst/>
          </a:prstGeom>
          <a:noFill/>
        </p:spPr>
        <p:txBody>
          <a:bodyPr wrap="square" rtlCol="0">
            <a:spAutoFit/>
          </a:bodyPr>
          <a:lstStyle/>
          <a:p>
            <a:r>
              <a:rPr lang="en-US" err="1">
                <a:solidFill>
                  <a:schemeClr val="bg1"/>
                </a:solidFill>
              </a:rPr>
              <a:t>SEAL_BFV_Substract</a:t>
            </a:r>
            <a:br>
              <a:rPr lang="en-US">
                <a:solidFill>
                  <a:schemeClr val="bg1"/>
                </a:solidFill>
              </a:rPr>
            </a:br>
            <a:r>
              <a:rPr lang="en-US">
                <a:solidFill>
                  <a:schemeClr val="bg1"/>
                </a:solidFill>
              </a:rPr>
              <a:t>(</a:t>
            </a:r>
            <a:r>
              <a:rPr lang="en-US" err="1">
                <a:solidFill>
                  <a:schemeClr val="bg1"/>
                </a:solidFill>
              </a:rPr>
              <a:t>pattern_polynomial</a:t>
            </a:r>
            <a:r>
              <a:rPr lang="en-US">
                <a:solidFill>
                  <a:schemeClr val="bg1"/>
                </a:solidFill>
              </a:rPr>
              <a:t>, </a:t>
            </a:r>
            <a:r>
              <a:rPr lang="en-US" err="1">
                <a:solidFill>
                  <a:schemeClr val="bg1"/>
                </a:solidFill>
              </a:rPr>
              <a:t>request_polynomial</a:t>
            </a:r>
            <a:r>
              <a:rPr lang="en-US">
                <a:solidFill>
                  <a:schemeClr val="bg1"/>
                </a:solidFill>
              </a:rPr>
              <a:t>) </a:t>
            </a:r>
          </a:p>
        </p:txBody>
      </p:sp>
      <p:cxnSp>
        <p:nvCxnSpPr>
          <p:cNvPr id="27" name="Straight Arrow Connector 26">
            <a:extLst>
              <a:ext uri="{FF2B5EF4-FFF2-40B4-BE49-F238E27FC236}">
                <a16:creationId xmlns:a16="http://schemas.microsoft.com/office/drawing/2014/main" id="{370F21E7-5104-4711-920E-57D52827DA43}"/>
              </a:ext>
            </a:extLst>
          </p:cNvPr>
          <p:cNvCxnSpPr>
            <a:cxnSpLocks/>
          </p:cNvCxnSpPr>
          <p:nvPr/>
        </p:nvCxnSpPr>
        <p:spPr>
          <a:xfrm>
            <a:off x="10344727" y="4229947"/>
            <a:ext cx="0" cy="7575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273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12BD-81AC-4649-87B9-C7DE3F32B3F4}"/>
              </a:ext>
            </a:extLst>
          </p:cNvPr>
          <p:cNvSpPr>
            <a:spLocks noGrp="1"/>
          </p:cNvSpPr>
          <p:nvPr>
            <p:ph type="title"/>
          </p:nvPr>
        </p:nvSpPr>
        <p:spPr/>
        <p:txBody>
          <a:bodyPr/>
          <a:lstStyle/>
          <a:p>
            <a:r>
              <a:rPr lang="en-IN"/>
              <a:t>POC: Modules and Components</a:t>
            </a:r>
            <a:endParaRPr lang="en-US"/>
          </a:p>
        </p:txBody>
      </p:sp>
      <p:sp>
        <p:nvSpPr>
          <p:cNvPr id="37" name="Rectangle: Rounded Corners 36">
            <a:extLst>
              <a:ext uri="{FF2B5EF4-FFF2-40B4-BE49-F238E27FC236}">
                <a16:creationId xmlns:a16="http://schemas.microsoft.com/office/drawing/2014/main" id="{C3D3C643-52AD-49CD-9D7C-ADA67389B36A}"/>
              </a:ext>
            </a:extLst>
          </p:cNvPr>
          <p:cNvSpPr/>
          <p:nvPr/>
        </p:nvSpPr>
        <p:spPr>
          <a:xfrm>
            <a:off x="1428255" y="3492564"/>
            <a:ext cx="8228135" cy="185663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2F12E20-7081-41E6-814A-B7ECBF4773CD}"/>
              </a:ext>
            </a:extLst>
          </p:cNvPr>
          <p:cNvSpPr txBox="1"/>
          <p:nvPr/>
        </p:nvSpPr>
        <p:spPr>
          <a:xfrm>
            <a:off x="3813041" y="2576945"/>
            <a:ext cx="2735541" cy="400110"/>
          </a:xfrm>
          <a:prstGeom prst="rect">
            <a:avLst/>
          </a:prstGeom>
          <a:noFill/>
        </p:spPr>
        <p:txBody>
          <a:bodyPr wrap="square" lIns="91440" tIns="45720" rIns="91440" bIns="45720" rtlCol="0" anchor="t">
            <a:spAutoFit/>
          </a:bodyPr>
          <a:lstStyle/>
          <a:p>
            <a:pPr algn="ctr"/>
            <a:endParaRPr lang="en-US" sz="2000">
              <a:ea typeface="Calibri"/>
              <a:cs typeface="Calibri"/>
            </a:endParaRPr>
          </a:p>
        </p:txBody>
      </p:sp>
      <p:sp>
        <p:nvSpPr>
          <p:cNvPr id="49" name="Rectangle: Rounded Corners 48">
            <a:extLst>
              <a:ext uri="{FF2B5EF4-FFF2-40B4-BE49-F238E27FC236}">
                <a16:creationId xmlns:a16="http://schemas.microsoft.com/office/drawing/2014/main" id="{DF4BF69C-2D84-4D51-982B-4FB9678A45B3}"/>
              </a:ext>
            </a:extLst>
          </p:cNvPr>
          <p:cNvSpPr/>
          <p:nvPr/>
        </p:nvSpPr>
        <p:spPr>
          <a:xfrm>
            <a:off x="6047453" y="1459632"/>
            <a:ext cx="4764328" cy="131911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2DD8EF12-096F-441C-957B-AC4D0FF7154F}"/>
              </a:ext>
            </a:extLst>
          </p:cNvPr>
          <p:cNvSpPr/>
          <p:nvPr/>
        </p:nvSpPr>
        <p:spPr>
          <a:xfrm>
            <a:off x="3603760" y="6107994"/>
            <a:ext cx="3066470" cy="6250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a:ea typeface="+mn-lt"/>
                <a:cs typeface="+mn-lt"/>
              </a:rPr>
              <a:t>Encrypted Policies JSON</a:t>
            </a:r>
            <a:endParaRPr lang="en-US"/>
          </a:p>
        </p:txBody>
      </p:sp>
      <p:sp>
        <p:nvSpPr>
          <p:cNvPr id="57" name="TextBox 56">
            <a:extLst>
              <a:ext uri="{FF2B5EF4-FFF2-40B4-BE49-F238E27FC236}">
                <a16:creationId xmlns:a16="http://schemas.microsoft.com/office/drawing/2014/main" id="{DC8AAC95-C51B-4A13-93E6-5B0B68280A31}"/>
              </a:ext>
            </a:extLst>
          </p:cNvPr>
          <p:cNvSpPr txBox="1"/>
          <p:nvPr/>
        </p:nvSpPr>
        <p:spPr>
          <a:xfrm>
            <a:off x="6480774" y="1691332"/>
            <a:ext cx="4137892" cy="400110"/>
          </a:xfrm>
          <a:prstGeom prst="rect">
            <a:avLst/>
          </a:prstGeom>
          <a:noFill/>
        </p:spPr>
        <p:txBody>
          <a:bodyPr wrap="square" rtlCol="0">
            <a:spAutoFit/>
          </a:bodyPr>
          <a:lstStyle/>
          <a:p>
            <a:pPr algn="ctr"/>
            <a:r>
              <a:rPr lang="en-US" sz="2000"/>
              <a:t>Secure PDP Demo App</a:t>
            </a:r>
          </a:p>
        </p:txBody>
      </p:sp>
      <p:sp>
        <p:nvSpPr>
          <p:cNvPr id="59" name="Rectangle 58">
            <a:extLst>
              <a:ext uri="{FF2B5EF4-FFF2-40B4-BE49-F238E27FC236}">
                <a16:creationId xmlns:a16="http://schemas.microsoft.com/office/drawing/2014/main" id="{267FF9F9-30A1-4636-9FD5-198EF79B765E}"/>
              </a:ext>
            </a:extLst>
          </p:cNvPr>
          <p:cNvSpPr/>
          <p:nvPr/>
        </p:nvSpPr>
        <p:spPr>
          <a:xfrm>
            <a:off x="6248172" y="2156708"/>
            <a:ext cx="1403927" cy="33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C882727-24F8-43F7-B113-B5DE8591DA96}"/>
              </a:ext>
            </a:extLst>
          </p:cNvPr>
          <p:cNvSpPr/>
          <p:nvPr/>
        </p:nvSpPr>
        <p:spPr>
          <a:xfrm>
            <a:off x="7710110" y="2153391"/>
            <a:ext cx="1551709" cy="3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6DD9DF1-1D71-4D33-9DB6-3018F8C27B32}"/>
              </a:ext>
            </a:extLst>
          </p:cNvPr>
          <p:cNvSpPr/>
          <p:nvPr/>
        </p:nvSpPr>
        <p:spPr>
          <a:xfrm>
            <a:off x="9350804" y="2167728"/>
            <a:ext cx="1366984" cy="343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1A877FF-BA45-488E-AFBD-6F1B3D516DEC}"/>
              </a:ext>
            </a:extLst>
          </p:cNvPr>
          <p:cNvSpPr txBox="1"/>
          <p:nvPr/>
        </p:nvSpPr>
        <p:spPr>
          <a:xfrm>
            <a:off x="6248173" y="2156708"/>
            <a:ext cx="1219202" cy="369332"/>
          </a:xfrm>
          <a:prstGeom prst="rect">
            <a:avLst/>
          </a:prstGeom>
          <a:noFill/>
        </p:spPr>
        <p:txBody>
          <a:bodyPr wrap="square" rtlCol="0">
            <a:spAutoFit/>
          </a:bodyPr>
          <a:lstStyle/>
          <a:p>
            <a:pPr algn="ctr"/>
            <a:r>
              <a:rPr lang="en-US"/>
              <a:t>Get Policy</a:t>
            </a:r>
          </a:p>
        </p:txBody>
      </p:sp>
      <p:sp>
        <p:nvSpPr>
          <p:cNvPr id="67" name="TextBox 66">
            <a:extLst>
              <a:ext uri="{FF2B5EF4-FFF2-40B4-BE49-F238E27FC236}">
                <a16:creationId xmlns:a16="http://schemas.microsoft.com/office/drawing/2014/main" id="{F33DFD88-13C1-49F2-B2AD-A81FFF233209}"/>
              </a:ext>
            </a:extLst>
          </p:cNvPr>
          <p:cNvSpPr txBox="1"/>
          <p:nvPr/>
        </p:nvSpPr>
        <p:spPr>
          <a:xfrm>
            <a:off x="7710109" y="2118167"/>
            <a:ext cx="1551710" cy="369332"/>
          </a:xfrm>
          <a:prstGeom prst="rect">
            <a:avLst/>
          </a:prstGeom>
          <a:noFill/>
        </p:spPr>
        <p:txBody>
          <a:bodyPr wrap="square" rtlCol="0">
            <a:spAutoFit/>
          </a:bodyPr>
          <a:lstStyle/>
          <a:p>
            <a:pPr algn="ctr"/>
            <a:r>
              <a:rPr lang="en-US"/>
              <a:t>Check Access</a:t>
            </a:r>
          </a:p>
        </p:txBody>
      </p:sp>
      <p:sp>
        <p:nvSpPr>
          <p:cNvPr id="69" name="TextBox 68">
            <a:extLst>
              <a:ext uri="{FF2B5EF4-FFF2-40B4-BE49-F238E27FC236}">
                <a16:creationId xmlns:a16="http://schemas.microsoft.com/office/drawing/2014/main" id="{54057595-598C-4C1E-BFE5-CCA59615B521}"/>
              </a:ext>
            </a:extLst>
          </p:cNvPr>
          <p:cNvSpPr txBox="1"/>
          <p:nvPr/>
        </p:nvSpPr>
        <p:spPr>
          <a:xfrm>
            <a:off x="9350804" y="2136752"/>
            <a:ext cx="1173019" cy="369332"/>
          </a:xfrm>
          <a:prstGeom prst="rect">
            <a:avLst/>
          </a:prstGeom>
          <a:noFill/>
        </p:spPr>
        <p:txBody>
          <a:bodyPr wrap="square" rtlCol="0">
            <a:spAutoFit/>
          </a:bodyPr>
          <a:lstStyle/>
          <a:p>
            <a:pPr algn="ctr"/>
            <a:r>
              <a:rPr lang="en-US"/>
              <a:t>Add Policy</a:t>
            </a:r>
          </a:p>
        </p:txBody>
      </p:sp>
      <p:sp>
        <p:nvSpPr>
          <p:cNvPr id="3" name="Rectangle: Rounded Corners 2">
            <a:extLst>
              <a:ext uri="{FF2B5EF4-FFF2-40B4-BE49-F238E27FC236}">
                <a16:creationId xmlns:a16="http://schemas.microsoft.com/office/drawing/2014/main" id="{B344284C-D139-7C2C-8EBE-D6C180A4FEEA}"/>
              </a:ext>
            </a:extLst>
          </p:cNvPr>
          <p:cNvSpPr/>
          <p:nvPr/>
        </p:nvSpPr>
        <p:spPr>
          <a:xfrm>
            <a:off x="1735874" y="3656477"/>
            <a:ext cx="7774877" cy="465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PDP Library</a:t>
            </a:r>
            <a:endParaRPr lang="en-US"/>
          </a:p>
        </p:txBody>
      </p:sp>
      <p:sp>
        <p:nvSpPr>
          <p:cNvPr id="4" name="Rectangle: Rounded Corners 3">
            <a:extLst>
              <a:ext uri="{FF2B5EF4-FFF2-40B4-BE49-F238E27FC236}">
                <a16:creationId xmlns:a16="http://schemas.microsoft.com/office/drawing/2014/main" id="{25168343-4BB4-030A-E2EF-331BC0C62250}"/>
              </a:ext>
            </a:extLst>
          </p:cNvPr>
          <p:cNvSpPr/>
          <p:nvPr/>
        </p:nvSpPr>
        <p:spPr>
          <a:xfrm>
            <a:off x="1736261" y="4204073"/>
            <a:ext cx="7774877" cy="486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FHE Compute String Framework</a:t>
            </a:r>
            <a:endParaRPr lang="en-US"/>
          </a:p>
        </p:txBody>
      </p:sp>
      <p:sp>
        <p:nvSpPr>
          <p:cNvPr id="5" name="Rectangle: Rounded Corners 4">
            <a:extLst>
              <a:ext uri="{FF2B5EF4-FFF2-40B4-BE49-F238E27FC236}">
                <a16:creationId xmlns:a16="http://schemas.microsoft.com/office/drawing/2014/main" id="{068DADA4-24B2-1335-058E-122E93DFFD96}"/>
              </a:ext>
            </a:extLst>
          </p:cNvPr>
          <p:cNvSpPr/>
          <p:nvPr/>
        </p:nvSpPr>
        <p:spPr>
          <a:xfrm>
            <a:off x="1736648" y="4757081"/>
            <a:ext cx="7776287" cy="45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SEAL Library</a:t>
            </a:r>
          </a:p>
        </p:txBody>
      </p:sp>
      <p:sp>
        <p:nvSpPr>
          <p:cNvPr id="6" name="Arrow: Up-Down 5">
            <a:extLst>
              <a:ext uri="{FF2B5EF4-FFF2-40B4-BE49-F238E27FC236}">
                <a16:creationId xmlns:a16="http://schemas.microsoft.com/office/drawing/2014/main" id="{7EA6A9E2-F4D8-8A23-264A-C01E6E409411}"/>
              </a:ext>
            </a:extLst>
          </p:cNvPr>
          <p:cNvSpPr/>
          <p:nvPr/>
        </p:nvSpPr>
        <p:spPr>
          <a:xfrm>
            <a:off x="5062747" y="5357708"/>
            <a:ext cx="482278" cy="75235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Down 6">
            <a:extLst>
              <a:ext uri="{FF2B5EF4-FFF2-40B4-BE49-F238E27FC236}">
                <a16:creationId xmlns:a16="http://schemas.microsoft.com/office/drawing/2014/main" id="{40C9661F-6A52-EF5A-E927-44F7D97F180C}"/>
              </a:ext>
            </a:extLst>
          </p:cNvPr>
          <p:cNvSpPr/>
          <p:nvPr/>
        </p:nvSpPr>
        <p:spPr>
          <a:xfrm>
            <a:off x="7713470" y="2780532"/>
            <a:ext cx="482278" cy="7137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77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0B2A-88BF-48C7-90EF-691CE5D3EDF5}"/>
              </a:ext>
            </a:extLst>
          </p:cNvPr>
          <p:cNvSpPr>
            <a:spLocks noGrp="1"/>
          </p:cNvSpPr>
          <p:nvPr>
            <p:ph type="title"/>
          </p:nvPr>
        </p:nvSpPr>
        <p:spPr/>
        <p:txBody>
          <a:bodyPr/>
          <a:lstStyle/>
          <a:p>
            <a:r>
              <a:rPr lang="en-IN"/>
              <a:t>What we want to cover next</a:t>
            </a:r>
          </a:p>
        </p:txBody>
      </p:sp>
      <p:sp>
        <p:nvSpPr>
          <p:cNvPr id="3" name="Content Placeholder 2">
            <a:extLst>
              <a:ext uri="{FF2B5EF4-FFF2-40B4-BE49-F238E27FC236}">
                <a16:creationId xmlns:a16="http://schemas.microsoft.com/office/drawing/2014/main" id="{7CAF2A0D-BF7E-47F6-B6C0-58C22ED36192}"/>
              </a:ext>
            </a:extLst>
          </p:cNvPr>
          <p:cNvSpPr>
            <a:spLocks noGrp="1"/>
          </p:cNvSpPr>
          <p:nvPr>
            <p:ph idx="1"/>
          </p:nvPr>
        </p:nvSpPr>
        <p:spPr/>
        <p:txBody>
          <a:bodyPr vert="horz" lIns="91440" tIns="45720" rIns="91440" bIns="45720" rtlCol="0" anchor="t">
            <a:normAutofit/>
          </a:bodyPr>
          <a:lstStyle/>
          <a:p>
            <a:r>
              <a:rPr lang="en-IN"/>
              <a:t>In current experiment, we did not focus on the overall architecture and design of the system which can make things work with Encrypted Policy.</a:t>
            </a:r>
            <a:endParaRPr lang="en-IN">
              <a:cs typeface="Calibri"/>
            </a:endParaRPr>
          </a:p>
          <a:p>
            <a:r>
              <a:rPr lang="en-IN"/>
              <a:t>We have implemented a version of encrypted string wrapper on top of SEAL, we would like to collaborate with MSR team to see possibility of supporting more string operations.</a:t>
            </a:r>
            <a:endParaRPr lang="en-IN">
              <a:cs typeface="Calibri"/>
            </a:endParaRPr>
          </a:p>
          <a:p>
            <a:r>
              <a:rPr lang="en-IN">
                <a:cs typeface="Calibri"/>
              </a:rPr>
              <a:t>Work with MSR team to see improvements on size and compute optimizations.</a:t>
            </a:r>
          </a:p>
          <a:p>
            <a:endParaRPr lang="en-IN">
              <a:cs typeface="Calibri"/>
            </a:endParaRPr>
          </a:p>
        </p:txBody>
      </p:sp>
    </p:spTree>
    <p:extLst>
      <p:ext uri="{BB962C8B-B14F-4D97-AF65-F5344CB8AC3E}">
        <p14:creationId xmlns:p14="http://schemas.microsoft.com/office/powerpoint/2010/main" val="266890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B84F-8A45-479C-87FC-3DEFDD8B8EAD}"/>
              </a:ext>
            </a:extLst>
          </p:cNvPr>
          <p:cNvSpPr>
            <a:spLocks noGrp="1"/>
          </p:cNvSpPr>
          <p:nvPr>
            <p:ph type="title"/>
          </p:nvPr>
        </p:nvSpPr>
        <p:spPr/>
        <p:txBody>
          <a:bodyPr/>
          <a:lstStyle/>
          <a:p>
            <a:r>
              <a:rPr lang="en-US"/>
              <a:t>Concerns</a:t>
            </a:r>
          </a:p>
        </p:txBody>
      </p:sp>
      <p:sp>
        <p:nvSpPr>
          <p:cNvPr id="3" name="Content Placeholder 2">
            <a:extLst>
              <a:ext uri="{FF2B5EF4-FFF2-40B4-BE49-F238E27FC236}">
                <a16:creationId xmlns:a16="http://schemas.microsoft.com/office/drawing/2014/main" id="{576AD737-2A91-498A-887D-DA08716BA746}"/>
              </a:ext>
            </a:extLst>
          </p:cNvPr>
          <p:cNvSpPr>
            <a:spLocks noGrp="1"/>
          </p:cNvSpPr>
          <p:nvPr>
            <p:ph idx="1"/>
          </p:nvPr>
        </p:nvSpPr>
        <p:spPr/>
        <p:txBody>
          <a:bodyPr vert="horz" lIns="91440" tIns="45720" rIns="91440" bIns="45720" rtlCol="0" anchor="t">
            <a:normAutofit/>
          </a:bodyPr>
          <a:lstStyle/>
          <a:p>
            <a:r>
              <a:rPr lang="en-US"/>
              <a:t>Large Ciphertext sizes (plaintext up to 1KB =&gt; ciphertext 80KB)</a:t>
            </a:r>
          </a:p>
          <a:p>
            <a:r>
              <a:rPr lang="en-US"/>
              <a:t>Some performance overhead (Decision time: 1/100 </a:t>
            </a:r>
            <a:r>
              <a:rPr lang="en-US" err="1"/>
              <a:t>ms</a:t>
            </a:r>
            <a:r>
              <a:rPr lang="en-US"/>
              <a:t>)</a:t>
            </a:r>
            <a:endParaRPr lang="en-US">
              <a:cs typeface="Calibri"/>
            </a:endParaRPr>
          </a:p>
        </p:txBody>
      </p:sp>
    </p:spTree>
    <p:extLst>
      <p:ext uri="{BB962C8B-B14F-4D97-AF65-F5344CB8AC3E}">
        <p14:creationId xmlns:p14="http://schemas.microsoft.com/office/powerpoint/2010/main" val="381914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525-C4C2-419E-95C2-4F8D8FBB8C23}"/>
              </a:ext>
            </a:extLst>
          </p:cNvPr>
          <p:cNvSpPr>
            <a:spLocks noGrp="1"/>
          </p:cNvSpPr>
          <p:nvPr>
            <p:ph type="title"/>
          </p:nvPr>
        </p:nvSpPr>
        <p:spPr/>
        <p:txBody>
          <a:bodyPr/>
          <a:lstStyle/>
          <a:p>
            <a:r>
              <a:rPr lang="en-US"/>
              <a:t>Secure PDP Live Demo</a:t>
            </a:r>
          </a:p>
        </p:txBody>
      </p:sp>
      <p:sp>
        <p:nvSpPr>
          <p:cNvPr id="3" name="Content Placeholder 2">
            <a:extLst>
              <a:ext uri="{FF2B5EF4-FFF2-40B4-BE49-F238E27FC236}">
                <a16:creationId xmlns:a16="http://schemas.microsoft.com/office/drawing/2014/main" id="{8C1D9CD3-1682-49C8-A50D-08579DA0C8C2}"/>
              </a:ext>
            </a:extLst>
          </p:cNvPr>
          <p:cNvSpPr>
            <a:spLocks noGrp="1"/>
          </p:cNvSpPr>
          <p:nvPr>
            <p:ph idx="1"/>
          </p:nvPr>
        </p:nvSpPr>
        <p:spPr/>
        <p:txBody>
          <a:bodyPr/>
          <a:lstStyle/>
          <a:p>
            <a:r>
              <a:rPr lang="en-US"/>
              <a:t>Case#1: Given set of policies and a request resource attribute, the </a:t>
            </a:r>
            <a:r>
              <a:rPr lang="en-US" u="sng"/>
              <a:t>exact-match</a:t>
            </a:r>
            <a:r>
              <a:rPr lang="en-US"/>
              <a:t> is performed between encrypted resource attributes and decision Permit/Deny/No-effect is returned.</a:t>
            </a:r>
          </a:p>
          <a:p>
            <a:r>
              <a:rPr lang="en-US"/>
              <a:t>Case#2: Given set of policies and a request resource attribute, the </a:t>
            </a:r>
            <a:r>
              <a:rPr lang="en-US" u="sng"/>
              <a:t>regex-match</a:t>
            </a:r>
            <a:r>
              <a:rPr lang="en-US"/>
              <a:t> is performed between encrypted resource attributes and decision Permit/Deny/No-effect is returned.</a:t>
            </a:r>
          </a:p>
          <a:p>
            <a:r>
              <a:rPr lang="en-US"/>
              <a:t>Case#3: Not related to PDP, but given a request resource string, all the matching policies are returned based on </a:t>
            </a:r>
            <a:r>
              <a:rPr lang="en-US" u="sng"/>
              <a:t>substring-match</a:t>
            </a:r>
            <a:r>
              <a:rPr lang="en-US"/>
              <a:t> on encrypted resource attributes.</a:t>
            </a:r>
          </a:p>
        </p:txBody>
      </p:sp>
    </p:spTree>
    <p:extLst>
      <p:ext uri="{BB962C8B-B14F-4D97-AF65-F5344CB8AC3E}">
        <p14:creationId xmlns:p14="http://schemas.microsoft.com/office/powerpoint/2010/main" val="3430563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TotalTime>
  <Words>726</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Compute Policy Decision  on  Always Encrypted Policies (FHE)</vt:lpstr>
      <vt:lpstr>Why Encrypted Policy</vt:lpstr>
      <vt:lpstr>What is Microsoft SEAL Library</vt:lpstr>
      <vt:lpstr>Motivation</vt:lpstr>
      <vt:lpstr>What is this experiment about</vt:lpstr>
      <vt:lpstr>POC: Modules and Components</vt:lpstr>
      <vt:lpstr>What we want to cover next</vt:lpstr>
      <vt:lpstr>Concerns</vt:lpstr>
      <vt:lpstr>Secure PDP Live Demo</vt:lpstr>
      <vt:lpstr>Applications of FHE in DGP</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Encrypted Policy</dc:title>
  <dc:creator>Nitin Dubey</dc:creator>
  <cp:lastModifiedBy>Deepak Singhal</cp:lastModifiedBy>
  <cp:revision>2</cp:revision>
  <dcterms:created xsi:type="dcterms:W3CDTF">2022-01-28T09:06:15Z</dcterms:created>
  <dcterms:modified xsi:type="dcterms:W3CDTF">2022-07-13T06:05:22Z</dcterms:modified>
</cp:coreProperties>
</file>