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EC"/>
          </a:solidFill>
        </a:fill>
      </a:tcStyle>
    </a:wholeTbl>
    <a:band2H>
      <a:tcTxStyle b="def" i="def"/>
      <a:tcStyle>
        <a:tcBdr/>
        <a:fill>
          <a:solidFill>
            <a:srgbClr val="E6E7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body" sz="half" idx="1"/>
          </p:nvPr>
        </p:nvSpPr>
        <p:spPr>
          <a:xfrm>
            <a:off x="457200" y="1524000"/>
            <a:ext cx="4038600" cy="4343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>
            <p:ph type="body" sz="half" idx="13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1371600"/>
            <a:ext cx="4572002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0">
                <a:srgbClr val="FF0000"/>
              </a:gs>
              <a:gs pos="35000">
                <a:srgbClr val="BA0066"/>
              </a:gs>
              <a:gs pos="69999">
                <a:srgbClr val="66008F"/>
              </a:gs>
              <a:gs pos="100000">
                <a:srgbClr val="000082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4572000" y="1371600"/>
            <a:ext cx="4572001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5000"/>
        <a:buFont typeface="Times New Roman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5000"/>
        <a:buFont typeface="Times New Roman"/>
        <a:buChar char="■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5000"/>
        <a:buFont typeface="Times New Roman"/>
        <a:buChar char="○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Times New Roman"/>
        <a:buChar char="◆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Times New Roman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Times New Roman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Times New Roman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Times New Roman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Times New Roman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1 				            3/15/16</a:t>
            </a:r>
          </a:p>
        </p:txBody>
      </p:sp>
      <p:sp>
        <p:nvSpPr>
          <p:cNvPr id="44" name="Shape 44"/>
          <p:cNvSpPr/>
          <p:nvPr>
            <p:ph type="ctrTitle"/>
          </p:nvPr>
        </p:nvSpPr>
        <p:spPr>
          <a:xfrm>
            <a:off x="685800" y="2286000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CS 332: Algorithms</a:t>
            </a:r>
          </a:p>
        </p:txBody>
      </p:sp>
      <p:sp>
        <p:nvSpPr>
          <p:cNvPr id="45" name="Shape 45"/>
          <p:cNvSpPr/>
          <p:nvPr>
            <p:ph type="subTitle" sz="half" idx="1"/>
          </p:nvPr>
        </p:nvSpPr>
        <p:spPr>
          <a:xfrm>
            <a:off x="914400" y="4114800"/>
            <a:ext cx="7315200" cy="1752600"/>
          </a:xfrm>
          <a:prstGeom prst="rect">
            <a:avLst/>
          </a:prstGeom>
        </p:spPr>
        <p:txBody>
          <a:bodyPr/>
          <a:lstStyle/>
          <a:p>
            <a:pPr/>
            <a:r>
              <a:t>Graph Algorithms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10 				            3/15/16</a:t>
            </a:r>
          </a:p>
        </p:txBody>
      </p:sp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Breadth-First Search: Example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1143000" y="2133600"/>
            <a:ext cx="762000" cy="762000"/>
            <a:chOff x="0" y="0"/>
            <a:chExt cx="762000" cy="762000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70000"/>
                </a:lnSpc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143000" y="3657600"/>
            <a:ext cx="762000" cy="762000"/>
            <a:chOff x="0" y="0"/>
            <a:chExt cx="762000" cy="762000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3200400" y="2133600"/>
            <a:ext cx="762000" cy="762000"/>
            <a:chOff x="0" y="0"/>
            <a:chExt cx="762000" cy="762000"/>
          </a:xfrm>
        </p:grpSpPr>
        <p:sp>
          <p:nvSpPr>
            <p:cNvPr id="138" name="Shape 138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3200400" y="3657600"/>
            <a:ext cx="762000" cy="762000"/>
            <a:chOff x="0" y="0"/>
            <a:chExt cx="762000" cy="762000"/>
          </a:xfrm>
        </p:grpSpPr>
        <p:sp>
          <p:nvSpPr>
            <p:cNvPr id="141" name="Shape 141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5257800" y="2133600"/>
            <a:ext cx="762000" cy="762000"/>
            <a:chOff x="0" y="0"/>
            <a:chExt cx="762000" cy="762000"/>
          </a:xfrm>
        </p:grpSpPr>
        <p:sp>
          <p:nvSpPr>
            <p:cNvPr id="144" name="Shape 144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149" name="Group 149"/>
          <p:cNvGrpSpPr/>
          <p:nvPr/>
        </p:nvGrpSpPr>
        <p:grpSpPr>
          <a:xfrm>
            <a:off x="5257800" y="3657600"/>
            <a:ext cx="762000" cy="762000"/>
            <a:chOff x="0" y="0"/>
            <a:chExt cx="762000" cy="762000"/>
          </a:xfrm>
        </p:grpSpPr>
        <p:sp>
          <p:nvSpPr>
            <p:cNvPr id="147" name="Shape 147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7315200" y="2133600"/>
            <a:ext cx="762000" cy="762000"/>
            <a:chOff x="0" y="0"/>
            <a:chExt cx="762000" cy="762000"/>
          </a:xfrm>
        </p:grpSpPr>
        <p:sp>
          <p:nvSpPr>
            <p:cNvPr id="150" name="Shape 150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7315200" y="3657600"/>
            <a:ext cx="762000" cy="762000"/>
            <a:chOff x="0" y="0"/>
            <a:chExt cx="762000" cy="762000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1422506" y="1676400"/>
            <a:ext cx="20298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r</a:t>
            </a:r>
          </a:p>
        </p:txBody>
      </p:sp>
      <p:sp>
        <p:nvSpPr>
          <p:cNvPr id="157" name="Shape 157"/>
          <p:cNvSpPr/>
          <p:nvPr/>
        </p:nvSpPr>
        <p:spPr>
          <a:xfrm>
            <a:off x="3468794" y="1676400"/>
            <a:ext cx="20298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s</a:t>
            </a:r>
          </a:p>
        </p:txBody>
      </p:sp>
      <p:sp>
        <p:nvSpPr>
          <p:cNvPr id="158" name="Shape 158"/>
          <p:cNvSpPr/>
          <p:nvPr/>
        </p:nvSpPr>
        <p:spPr>
          <a:xfrm>
            <a:off x="5529220" y="1676400"/>
            <a:ext cx="17471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t</a:t>
            </a:r>
          </a:p>
        </p:txBody>
      </p:sp>
      <p:sp>
        <p:nvSpPr>
          <p:cNvPr id="159" name="Shape 159"/>
          <p:cNvSpPr/>
          <p:nvPr/>
        </p:nvSpPr>
        <p:spPr>
          <a:xfrm>
            <a:off x="7540954" y="1676400"/>
            <a:ext cx="24540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u</a:t>
            </a:r>
          </a:p>
        </p:txBody>
      </p:sp>
      <p:sp>
        <p:nvSpPr>
          <p:cNvPr id="160" name="Shape 160"/>
          <p:cNvSpPr/>
          <p:nvPr/>
        </p:nvSpPr>
        <p:spPr>
          <a:xfrm>
            <a:off x="1405242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v</a:t>
            </a:r>
          </a:p>
        </p:txBody>
      </p:sp>
      <p:sp>
        <p:nvSpPr>
          <p:cNvPr id="161" name="Shape 161"/>
          <p:cNvSpPr/>
          <p:nvPr/>
        </p:nvSpPr>
        <p:spPr>
          <a:xfrm>
            <a:off x="3456528" y="4419600"/>
            <a:ext cx="27355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w</a:t>
            </a:r>
          </a:p>
        </p:txBody>
      </p:sp>
      <p:sp>
        <p:nvSpPr>
          <p:cNvPr id="162" name="Shape 162"/>
          <p:cNvSpPr/>
          <p:nvPr/>
        </p:nvSpPr>
        <p:spPr>
          <a:xfrm>
            <a:off x="5556567" y="4419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x</a:t>
            </a:r>
          </a:p>
        </p:txBody>
      </p:sp>
      <p:sp>
        <p:nvSpPr>
          <p:cNvPr id="163" name="Shape 163"/>
          <p:cNvSpPr/>
          <p:nvPr/>
        </p:nvSpPr>
        <p:spPr>
          <a:xfrm>
            <a:off x="7644117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y</a:t>
            </a:r>
          </a:p>
        </p:txBody>
      </p:sp>
      <p:sp>
        <p:nvSpPr>
          <p:cNvPr id="177" name="Shape 177"/>
          <p:cNvSpPr/>
          <p:nvPr/>
        </p:nvSpPr>
        <p:spPr>
          <a:xfrm>
            <a:off x="15240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/>
        </p:nvSpPr>
        <p:spPr>
          <a:xfrm>
            <a:off x="1941855" y="2514600"/>
            <a:ext cx="124425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/>
        </p:nvSpPr>
        <p:spPr>
          <a:xfrm>
            <a:off x="35814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>
            <a:off x="3898964" y="2749832"/>
            <a:ext cx="1422272" cy="105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/>
        </p:nvSpPr>
        <p:spPr>
          <a:xfrm>
            <a:off x="3999255" y="4038600"/>
            <a:ext cx="122169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/>
        </p:nvSpPr>
        <p:spPr>
          <a:xfrm>
            <a:off x="56388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/>
        </p:nvSpPr>
        <p:spPr>
          <a:xfrm>
            <a:off x="6056655" y="2514600"/>
            <a:ext cx="12442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/>
        </p:nvSpPr>
        <p:spPr>
          <a:xfrm>
            <a:off x="6056655" y="4038599"/>
            <a:ext cx="12216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>
            <a:off x="76962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5" name="Group 175"/>
          <p:cNvGrpSpPr/>
          <p:nvPr/>
        </p:nvGrpSpPr>
        <p:grpSpPr>
          <a:xfrm>
            <a:off x="2514600" y="5562600"/>
            <a:ext cx="685800" cy="609600"/>
            <a:chOff x="0" y="0"/>
            <a:chExt cx="685800" cy="609600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21637" y="63433"/>
              <a:ext cx="242526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1905218" y="5595362"/>
            <a:ext cx="532964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 sz="3200"/>
            </a:lvl1pPr>
          </a:lstStyle>
          <a:p>
            <a:pPr/>
            <a:r>
              <a:t>Q: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11 				            3/15/16</a:t>
            </a:r>
          </a:p>
        </p:txBody>
      </p:sp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Breadth-First Search: Example</a:t>
            </a:r>
          </a:p>
        </p:txBody>
      </p:sp>
      <p:grpSp>
        <p:nvGrpSpPr>
          <p:cNvPr id="191" name="Group 191"/>
          <p:cNvGrpSpPr/>
          <p:nvPr/>
        </p:nvGrpSpPr>
        <p:grpSpPr>
          <a:xfrm>
            <a:off x="1143000" y="2133600"/>
            <a:ext cx="762000" cy="762000"/>
            <a:chOff x="0" y="0"/>
            <a:chExt cx="762000" cy="762000"/>
          </a:xfrm>
        </p:grpSpPr>
        <p:sp>
          <p:nvSpPr>
            <p:cNvPr id="189" name="Shape 189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4" name="Group 194"/>
          <p:cNvGrpSpPr/>
          <p:nvPr/>
        </p:nvGrpSpPr>
        <p:grpSpPr>
          <a:xfrm>
            <a:off x="1143000" y="3657600"/>
            <a:ext cx="762000" cy="762000"/>
            <a:chOff x="0" y="0"/>
            <a:chExt cx="762000" cy="762000"/>
          </a:xfrm>
        </p:grpSpPr>
        <p:sp>
          <p:nvSpPr>
            <p:cNvPr id="192" name="Shape 192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3200400" y="2133600"/>
            <a:ext cx="762000" cy="762000"/>
            <a:chOff x="0" y="0"/>
            <a:chExt cx="762000" cy="762000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96" name="Shape 196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3200400" y="3657600"/>
            <a:ext cx="762000" cy="762000"/>
            <a:chOff x="0" y="0"/>
            <a:chExt cx="762000" cy="762000"/>
          </a:xfrm>
        </p:grpSpPr>
        <p:sp>
          <p:nvSpPr>
            <p:cNvPr id="198" name="Shape 198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5257800" y="2133600"/>
            <a:ext cx="762000" cy="762000"/>
            <a:chOff x="0" y="0"/>
            <a:chExt cx="762000" cy="762000"/>
          </a:xfrm>
        </p:grpSpPr>
        <p:sp>
          <p:nvSpPr>
            <p:cNvPr id="201" name="Shape 201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5257800" y="3657600"/>
            <a:ext cx="762000" cy="762000"/>
            <a:chOff x="0" y="0"/>
            <a:chExt cx="762000" cy="762000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7315200" y="2133600"/>
            <a:ext cx="762000" cy="762000"/>
            <a:chOff x="0" y="0"/>
            <a:chExt cx="762000" cy="762000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7315200" y="3657600"/>
            <a:ext cx="762000" cy="762000"/>
            <a:chOff x="0" y="0"/>
            <a:chExt cx="762000" cy="762000"/>
          </a:xfrm>
        </p:grpSpPr>
        <p:sp>
          <p:nvSpPr>
            <p:cNvPr id="210" name="Shape 210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1422506" y="1676400"/>
            <a:ext cx="20298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r</a:t>
            </a:r>
          </a:p>
        </p:txBody>
      </p:sp>
      <p:sp>
        <p:nvSpPr>
          <p:cNvPr id="214" name="Shape 214"/>
          <p:cNvSpPr/>
          <p:nvPr/>
        </p:nvSpPr>
        <p:spPr>
          <a:xfrm>
            <a:off x="3468794" y="1676400"/>
            <a:ext cx="20298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s</a:t>
            </a:r>
          </a:p>
        </p:txBody>
      </p:sp>
      <p:sp>
        <p:nvSpPr>
          <p:cNvPr id="215" name="Shape 215"/>
          <p:cNvSpPr/>
          <p:nvPr/>
        </p:nvSpPr>
        <p:spPr>
          <a:xfrm>
            <a:off x="5529220" y="1676400"/>
            <a:ext cx="17471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t</a:t>
            </a:r>
          </a:p>
        </p:txBody>
      </p:sp>
      <p:sp>
        <p:nvSpPr>
          <p:cNvPr id="216" name="Shape 216"/>
          <p:cNvSpPr/>
          <p:nvPr/>
        </p:nvSpPr>
        <p:spPr>
          <a:xfrm>
            <a:off x="7540954" y="1676400"/>
            <a:ext cx="24540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u</a:t>
            </a:r>
          </a:p>
        </p:txBody>
      </p:sp>
      <p:sp>
        <p:nvSpPr>
          <p:cNvPr id="217" name="Shape 217"/>
          <p:cNvSpPr/>
          <p:nvPr/>
        </p:nvSpPr>
        <p:spPr>
          <a:xfrm>
            <a:off x="1405242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v</a:t>
            </a:r>
          </a:p>
        </p:txBody>
      </p:sp>
      <p:sp>
        <p:nvSpPr>
          <p:cNvPr id="218" name="Shape 218"/>
          <p:cNvSpPr/>
          <p:nvPr/>
        </p:nvSpPr>
        <p:spPr>
          <a:xfrm>
            <a:off x="3456528" y="4419600"/>
            <a:ext cx="27355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w</a:t>
            </a:r>
          </a:p>
        </p:txBody>
      </p:sp>
      <p:sp>
        <p:nvSpPr>
          <p:cNvPr id="219" name="Shape 219"/>
          <p:cNvSpPr/>
          <p:nvPr/>
        </p:nvSpPr>
        <p:spPr>
          <a:xfrm>
            <a:off x="5556567" y="4419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x</a:t>
            </a:r>
          </a:p>
        </p:txBody>
      </p:sp>
      <p:sp>
        <p:nvSpPr>
          <p:cNvPr id="220" name="Shape 220"/>
          <p:cNvSpPr/>
          <p:nvPr/>
        </p:nvSpPr>
        <p:spPr>
          <a:xfrm>
            <a:off x="7644117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y</a:t>
            </a:r>
          </a:p>
        </p:txBody>
      </p:sp>
      <p:sp>
        <p:nvSpPr>
          <p:cNvPr id="237" name="Shape 237"/>
          <p:cNvSpPr/>
          <p:nvPr/>
        </p:nvSpPr>
        <p:spPr>
          <a:xfrm>
            <a:off x="15240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/>
        </p:nvSpPr>
        <p:spPr>
          <a:xfrm>
            <a:off x="1941855" y="2514600"/>
            <a:ext cx="124425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/>
        </p:nvSpPr>
        <p:spPr>
          <a:xfrm>
            <a:off x="35814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/>
        </p:nvSpPr>
        <p:spPr>
          <a:xfrm>
            <a:off x="3898964" y="2749832"/>
            <a:ext cx="1422272" cy="105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/>
        </p:nvSpPr>
        <p:spPr>
          <a:xfrm>
            <a:off x="3999255" y="4038600"/>
            <a:ext cx="122169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>
            <a:off x="56388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/>
        </p:nvSpPr>
        <p:spPr>
          <a:xfrm>
            <a:off x="6056655" y="2514600"/>
            <a:ext cx="12442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/>
        </p:nvSpPr>
        <p:spPr>
          <a:xfrm>
            <a:off x="6056655" y="4038599"/>
            <a:ext cx="12216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>
            <a:off x="76962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32" name="Group 232"/>
          <p:cNvGrpSpPr/>
          <p:nvPr/>
        </p:nvGrpSpPr>
        <p:grpSpPr>
          <a:xfrm>
            <a:off x="2514600" y="5562600"/>
            <a:ext cx="685800" cy="609600"/>
            <a:chOff x="0" y="0"/>
            <a:chExt cx="685800" cy="609600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72238" y="63433"/>
              <a:ext cx="341324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w</a:t>
              </a:r>
            </a:p>
          </p:txBody>
        </p:sp>
      </p:grpSp>
      <p:sp>
        <p:nvSpPr>
          <p:cNvPr id="233" name="Shape 233"/>
          <p:cNvSpPr/>
          <p:nvPr/>
        </p:nvSpPr>
        <p:spPr>
          <a:xfrm>
            <a:off x="1905218" y="5595362"/>
            <a:ext cx="532964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 sz="3200"/>
            </a:lvl1pPr>
          </a:lstStyle>
          <a:p>
            <a:pPr/>
            <a:r>
              <a:t>Q:</a:t>
            </a:r>
          </a:p>
        </p:txBody>
      </p:sp>
      <p:grpSp>
        <p:nvGrpSpPr>
          <p:cNvPr id="236" name="Group 236"/>
          <p:cNvGrpSpPr/>
          <p:nvPr/>
        </p:nvGrpSpPr>
        <p:grpSpPr>
          <a:xfrm>
            <a:off x="3200400" y="5562600"/>
            <a:ext cx="685800" cy="609600"/>
            <a:chOff x="0" y="0"/>
            <a:chExt cx="685800" cy="609600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21637" y="63433"/>
              <a:ext cx="242526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12 				            3/15/16</a:t>
            </a:r>
          </a:p>
        </p:txBody>
      </p:sp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Breadth-First Search: Example</a:t>
            </a:r>
          </a:p>
        </p:txBody>
      </p:sp>
      <p:grpSp>
        <p:nvGrpSpPr>
          <p:cNvPr id="251" name="Group 251"/>
          <p:cNvGrpSpPr/>
          <p:nvPr/>
        </p:nvGrpSpPr>
        <p:grpSpPr>
          <a:xfrm>
            <a:off x="1143000" y="2133600"/>
            <a:ext cx="762000" cy="762000"/>
            <a:chOff x="0" y="0"/>
            <a:chExt cx="762000" cy="762000"/>
          </a:xfrm>
        </p:grpSpPr>
        <p:sp>
          <p:nvSpPr>
            <p:cNvPr id="249" name="Shape 249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54" name="Group 254"/>
          <p:cNvGrpSpPr/>
          <p:nvPr/>
        </p:nvGrpSpPr>
        <p:grpSpPr>
          <a:xfrm>
            <a:off x="1143000" y="3657600"/>
            <a:ext cx="762000" cy="762000"/>
            <a:chOff x="0" y="0"/>
            <a:chExt cx="762000" cy="762000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3200400" y="2133600"/>
            <a:ext cx="762000" cy="762000"/>
            <a:chOff x="0" y="0"/>
            <a:chExt cx="762000" cy="762000"/>
          </a:xfrm>
        </p:grpSpPr>
        <p:sp>
          <p:nvSpPr>
            <p:cNvPr id="255" name="Shape 255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60" name="Group 260"/>
          <p:cNvGrpSpPr/>
          <p:nvPr/>
        </p:nvGrpSpPr>
        <p:grpSpPr>
          <a:xfrm>
            <a:off x="3200400" y="3657600"/>
            <a:ext cx="762000" cy="762000"/>
            <a:chOff x="0" y="0"/>
            <a:chExt cx="762000" cy="762000"/>
          </a:xfrm>
        </p:grpSpPr>
        <p:sp>
          <p:nvSpPr>
            <p:cNvPr id="258" name="Shape 258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63" name="Group 263"/>
          <p:cNvGrpSpPr/>
          <p:nvPr/>
        </p:nvGrpSpPr>
        <p:grpSpPr>
          <a:xfrm>
            <a:off x="5257800" y="2133600"/>
            <a:ext cx="762000" cy="762000"/>
            <a:chOff x="0" y="0"/>
            <a:chExt cx="762000" cy="762000"/>
          </a:xfrm>
        </p:grpSpPr>
        <p:sp>
          <p:nvSpPr>
            <p:cNvPr id="261" name="Shape 261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5257800" y="3657600"/>
            <a:ext cx="762000" cy="762000"/>
            <a:chOff x="0" y="0"/>
            <a:chExt cx="762000" cy="762000"/>
          </a:xfrm>
        </p:grpSpPr>
        <p:sp>
          <p:nvSpPr>
            <p:cNvPr id="264" name="Shape 264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69" name="Group 269"/>
          <p:cNvGrpSpPr/>
          <p:nvPr/>
        </p:nvGrpSpPr>
        <p:grpSpPr>
          <a:xfrm>
            <a:off x="7315200" y="2133600"/>
            <a:ext cx="762000" cy="762000"/>
            <a:chOff x="0" y="0"/>
            <a:chExt cx="762000" cy="762000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7315200" y="3657600"/>
            <a:ext cx="762000" cy="762000"/>
            <a:chOff x="0" y="0"/>
            <a:chExt cx="762000" cy="762000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sp>
        <p:nvSpPr>
          <p:cNvPr id="273" name="Shape 273"/>
          <p:cNvSpPr/>
          <p:nvPr/>
        </p:nvSpPr>
        <p:spPr>
          <a:xfrm>
            <a:off x="1422506" y="1676400"/>
            <a:ext cx="20298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r</a:t>
            </a:r>
          </a:p>
        </p:txBody>
      </p:sp>
      <p:sp>
        <p:nvSpPr>
          <p:cNvPr id="274" name="Shape 274"/>
          <p:cNvSpPr/>
          <p:nvPr/>
        </p:nvSpPr>
        <p:spPr>
          <a:xfrm>
            <a:off x="3468794" y="1676400"/>
            <a:ext cx="20298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s</a:t>
            </a:r>
          </a:p>
        </p:txBody>
      </p:sp>
      <p:sp>
        <p:nvSpPr>
          <p:cNvPr id="275" name="Shape 275"/>
          <p:cNvSpPr/>
          <p:nvPr/>
        </p:nvSpPr>
        <p:spPr>
          <a:xfrm>
            <a:off x="5529220" y="1676400"/>
            <a:ext cx="17471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t</a:t>
            </a:r>
          </a:p>
        </p:txBody>
      </p:sp>
      <p:sp>
        <p:nvSpPr>
          <p:cNvPr id="276" name="Shape 276"/>
          <p:cNvSpPr/>
          <p:nvPr/>
        </p:nvSpPr>
        <p:spPr>
          <a:xfrm>
            <a:off x="7540954" y="1676400"/>
            <a:ext cx="24540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u</a:t>
            </a:r>
          </a:p>
        </p:txBody>
      </p:sp>
      <p:sp>
        <p:nvSpPr>
          <p:cNvPr id="277" name="Shape 277"/>
          <p:cNvSpPr/>
          <p:nvPr/>
        </p:nvSpPr>
        <p:spPr>
          <a:xfrm>
            <a:off x="1405242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v</a:t>
            </a:r>
          </a:p>
        </p:txBody>
      </p:sp>
      <p:sp>
        <p:nvSpPr>
          <p:cNvPr id="278" name="Shape 278"/>
          <p:cNvSpPr/>
          <p:nvPr/>
        </p:nvSpPr>
        <p:spPr>
          <a:xfrm>
            <a:off x="3456528" y="4419600"/>
            <a:ext cx="27355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w</a:t>
            </a:r>
          </a:p>
        </p:txBody>
      </p:sp>
      <p:sp>
        <p:nvSpPr>
          <p:cNvPr id="279" name="Shape 279"/>
          <p:cNvSpPr/>
          <p:nvPr/>
        </p:nvSpPr>
        <p:spPr>
          <a:xfrm>
            <a:off x="5556567" y="4419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x</a:t>
            </a:r>
          </a:p>
        </p:txBody>
      </p:sp>
      <p:sp>
        <p:nvSpPr>
          <p:cNvPr id="280" name="Shape 280"/>
          <p:cNvSpPr/>
          <p:nvPr/>
        </p:nvSpPr>
        <p:spPr>
          <a:xfrm>
            <a:off x="7644117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y</a:t>
            </a:r>
          </a:p>
        </p:txBody>
      </p:sp>
      <p:sp>
        <p:nvSpPr>
          <p:cNvPr id="300" name="Shape 300"/>
          <p:cNvSpPr/>
          <p:nvPr/>
        </p:nvSpPr>
        <p:spPr>
          <a:xfrm>
            <a:off x="15240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01" name="Shape 301"/>
          <p:cNvSpPr/>
          <p:nvPr/>
        </p:nvSpPr>
        <p:spPr>
          <a:xfrm>
            <a:off x="1941855" y="2514600"/>
            <a:ext cx="124425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/>
        </p:nvSpPr>
        <p:spPr>
          <a:xfrm>
            <a:off x="35814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03" name="Shape 303"/>
          <p:cNvSpPr/>
          <p:nvPr/>
        </p:nvSpPr>
        <p:spPr>
          <a:xfrm>
            <a:off x="3898964" y="2749832"/>
            <a:ext cx="1422272" cy="105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/>
        </p:nvSpPr>
        <p:spPr>
          <a:xfrm>
            <a:off x="3999255" y="4038600"/>
            <a:ext cx="122169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/>
        </p:nvSpPr>
        <p:spPr>
          <a:xfrm>
            <a:off x="56388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/>
        </p:nvSpPr>
        <p:spPr>
          <a:xfrm>
            <a:off x="6056655" y="2514600"/>
            <a:ext cx="12442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07" name="Shape 307"/>
          <p:cNvSpPr/>
          <p:nvPr/>
        </p:nvSpPr>
        <p:spPr>
          <a:xfrm>
            <a:off x="6056655" y="4038599"/>
            <a:ext cx="12216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08" name="Shape 308"/>
          <p:cNvSpPr/>
          <p:nvPr/>
        </p:nvSpPr>
        <p:spPr>
          <a:xfrm>
            <a:off x="76962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92" name="Group 292"/>
          <p:cNvGrpSpPr/>
          <p:nvPr/>
        </p:nvGrpSpPr>
        <p:grpSpPr>
          <a:xfrm>
            <a:off x="2514600" y="5562600"/>
            <a:ext cx="685800" cy="609600"/>
            <a:chOff x="0" y="0"/>
            <a:chExt cx="685800" cy="609600"/>
          </a:xfrm>
        </p:grpSpPr>
        <p:sp>
          <p:nvSpPr>
            <p:cNvPr id="290" name="Shape 290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21637" y="63433"/>
              <a:ext cx="242526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r</a:t>
              </a:r>
            </a:p>
          </p:txBody>
        </p:sp>
      </p:grpSp>
      <p:sp>
        <p:nvSpPr>
          <p:cNvPr id="293" name="Shape 293"/>
          <p:cNvSpPr/>
          <p:nvPr/>
        </p:nvSpPr>
        <p:spPr>
          <a:xfrm>
            <a:off x="1905218" y="5595362"/>
            <a:ext cx="532964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 sz="3200"/>
            </a:lvl1pPr>
          </a:lstStyle>
          <a:p>
            <a:pPr/>
            <a:r>
              <a:t>Q:</a:t>
            </a:r>
          </a:p>
        </p:txBody>
      </p:sp>
      <p:grpSp>
        <p:nvGrpSpPr>
          <p:cNvPr id="296" name="Group 296"/>
          <p:cNvGrpSpPr/>
          <p:nvPr/>
        </p:nvGrpSpPr>
        <p:grpSpPr>
          <a:xfrm>
            <a:off x="3200400" y="5562600"/>
            <a:ext cx="685800" cy="609600"/>
            <a:chOff x="0" y="0"/>
            <a:chExt cx="685800" cy="609600"/>
          </a:xfrm>
        </p:grpSpPr>
        <p:sp>
          <p:nvSpPr>
            <p:cNvPr id="294" name="Shape 294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41431" y="63433"/>
              <a:ext cx="202938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t</a:t>
              </a:r>
            </a:p>
          </p:txBody>
        </p:sp>
      </p:grpSp>
      <p:grpSp>
        <p:nvGrpSpPr>
          <p:cNvPr id="299" name="Group 299"/>
          <p:cNvGrpSpPr/>
          <p:nvPr/>
        </p:nvGrpSpPr>
        <p:grpSpPr>
          <a:xfrm>
            <a:off x="3886200" y="5562600"/>
            <a:ext cx="685800" cy="609600"/>
            <a:chOff x="0" y="0"/>
            <a:chExt cx="685800" cy="609600"/>
          </a:xfrm>
        </p:grpSpPr>
        <p:sp>
          <p:nvSpPr>
            <p:cNvPr id="297" name="Shape 297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01929" y="63433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13 				            3/15/16</a:t>
            </a:r>
          </a:p>
        </p:txBody>
      </p:sp>
      <p:sp>
        <p:nvSpPr>
          <p:cNvPr id="311" name="Shape 3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Breadth-First Search: Example</a:t>
            </a:r>
          </a:p>
        </p:txBody>
      </p:sp>
      <p:grpSp>
        <p:nvGrpSpPr>
          <p:cNvPr id="314" name="Group 314"/>
          <p:cNvGrpSpPr/>
          <p:nvPr/>
        </p:nvGrpSpPr>
        <p:grpSpPr>
          <a:xfrm>
            <a:off x="1143000" y="2133600"/>
            <a:ext cx="762000" cy="762000"/>
            <a:chOff x="0" y="0"/>
            <a:chExt cx="762000" cy="762000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1143000" y="3657600"/>
            <a:ext cx="762000" cy="762000"/>
            <a:chOff x="0" y="0"/>
            <a:chExt cx="762000" cy="762000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20" name="Group 320"/>
          <p:cNvGrpSpPr/>
          <p:nvPr/>
        </p:nvGrpSpPr>
        <p:grpSpPr>
          <a:xfrm>
            <a:off x="3200400" y="2133600"/>
            <a:ext cx="762000" cy="762000"/>
            <a:chOff x="0" y="0"/>
            <a:chExt cx="762000" cy="762000"/>
          </a:xfrm>
        </p:grpSpPr>
        <p:sp>
          <p:nvSpPr>
            <p:cNvPr id="318" name="Shape 318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323" name="Group 323"/>
          <p:cNvGrpSpPr/>
          <p:nvPr/>
        </p:nvGrpSpPr>
        <p:grpSpPr>
          <a:xfrm>
            <a:off x="3200400" y="3657600"/>
            <a:ext cx="762000" cy="762000"/>
            <a:chOff x="0" y="0"/>
            <a:chExt cx="762000" cy="762000"/>
          </a:xfrm>
        </p:grpSpPr>
        <p:sp>
          <p:nvSpPr>
            <p:cNvPr id="321" name="Shape 321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5257800" y="2133600"/>
            <a:ext cx="762000" cy="762000"/>
            <a:chOff x="0" y="0"/>
            <a:chExt cx="762000" cy="762000"/>
          </a:xfrm>
        </p:grpSpPr>
        <p:sp>
          <p:nvSpPr>
            <p:cNvPr id="324" name="Shape 324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29" name="Group 329"/>
          <p:cNvGrpSpPr/>
          <p:nvPr/>
        </p:nvGrpSpPr>
        <p:grpSpPr>
          <a:xfrm>
            <a:off x="5257800" y="3657600"/>
            <a:ext cx="762000" cy="762000"/>
            <a:chOff x="0" y="0"/>
            <a:chExt cx="762000" cy="762000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32" name="Group 332"/>
          <p:cNvGrpSpPr/>
          <p:nvPr/>
        </p:nvGrpSpPr>
        <p:grpSpPr>
          <a:xfrm>
            <a:off x="7315200" y="2133600"/>
            <a:ext cx="762000" cy="762000"/>
            <a:chOff x="0" y="0"/>
            <a:chExt cx="762000" cy="762000"/>
          </a:xfrm>
        </p:grpSpPr>
        <p:sp>
          <p:nvSpPr>
            <p:cNvPr id="330" name="Shape 330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7315200" y="3657600"/>
            <a:ext cx="762000" cy="762000"/>
            <a:chOff x="0" y="0"/>
            <a:chExt cx="762000" cy="762000"/>
          </a:xfrm>
        </p:grpSpPr>
        <p:sp>
          <p:nvSpPr>
            <p:cNvPr id="333" name="Shape 333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sp>
        <p:nvSpPr>
          <p:cNvPr id="336" name="Shape 336"/>
          <p:cNvSpPr/>
          <p:nvPr/>
        </p:nvSpPr>
        <p:spPr>
          <a:xfrm>
            <a:off x="1422506" y="1676400"/>
            <a:ext cx="20298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r</a:t>
            </a:r>
          </a:p>
        </p:txBody>
      </p:sp>
      <p:sp>
        <p:nvSpPr>
          <p:cNvPr id="337" name="Shape 337"/>
          <p:cNvSpPr/>
          <p:nvPr/>
        </p:nvSpPr>
        <p:spPr>
          <a:xfrm>
            <a:off x="3468794" y="1676400"/>
            <a:ext cx="20298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s</a:t>
            </a:r>
          </a:p>
        </p:txBody>
      </p:sp>
      <p:sp>
        <p:nvSpPr>
          <p:cNvPr id="338" name="Shape 338"/>
          <p:cNvSpPr/>
          <p:nvPr/>
        </p:nvSpPr>
        <p:spPr>
          <a:xfrm>
            <a:off x="5529220" y="1676400"/>
            <a:ext cx="17471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t</a:t>
            </a:r>
          </a:p>
        </p:txBody>
      </p:sp>
      <p:sp>
        <p:nvSpPr>
          <p:cNvPr id="339" name="Shape 339"/>
          <p:cNvSpPr/>
          <p:nvPr/>
        </p:nvSpPr>
        <p:spPr>
          <a:xfrm>
            <a:off x="7540954" y="1676400"/>
            <a:ext cx="24540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u</a:t>
            </a:r>
          </a:p>
        </p:txBody>
      </p:sp>
      <p:sp>
        <p:nvSpPr>
          <p:cNvPr id="340" name="Shape 340"/>
          <p:cNvSpPr/>
          <p:nvPr/>
        </p:nvSpPr>
        <p:spPr>
          <a:xfrm>
            <a:off x="1405242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v</a:t>
            </a:r>
          </a:p>
        </p:txBody>
      </p:sp>
      <p:sp>
        <p:nvSpPr>
          <p:cNvPr id="341" name="Shape 341"/>
          <p:cNvSpPr/>
          <p:nvPr/>
        </p:nvSpPr>
        <p:spPr>
          <a:xfrm>
            <a:off x="3456528" y="4419600"/>
            <a:ext cx="27355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w</a:t>
            </a:r>
          </a:p>
        </p:txBody>
      </p:sp>
      <p:sp>
        <p:nvSpPr>
          <p:cNvPr id="342" name="Shape 342"/>
          <p:cNvSpPr/>
          <p:nvPr/>
        </p:nvSpPr>
        <p:spPr>
          <a:xfrm>
            <a:off x="5556567" y="4419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x</a:t>
            </a:r>
          </a:p>
        </p:txBody>
      </p:sp>
      <p:sp>
        <p:nvSpPr>
          <p:cNvPr id="343" name="Shape 343"/>
          <p:cNvSpPr/>
          <p:nvPr/>
        </p:nvSpPr>
        <p:spPr>
          <a:xfrm>
            <a:off x="7644117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y</a:t>
            </a:r>
          </a:p>
        </p:txBody>
      </p:sp>
      <p:sp>
        <p:nvSpPr>
          <p:cNvPr id="363" name="Shape 363"/>
          <p:cNvSpPr/>
          <p:nvPr/>
        </p:nvSpPr>
        <p:spPr>
          <a:xfrm>
            <a:off x="15240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64" name="Shape 364"/>
          <p:cNvSpPr/>
          <p:nvPr/>
        </p:nvSpPr>
        <p:spPr>
          <a:xfrm>
            <a:off x="1941855" y="2514600"/>
            <a:ext cx="124425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/>
        </p:nvSpPr>
        <p:spPr>
          <a:xfrm>
            <a:off x="35814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66" name="Shape 366"/>
          <p:cNvSpPr/>
          <p:nvPr/>
        </p:nvSpPr>
        <p:spPr>
          <a:xfrm>
            <a:off x="3898964" y="2749832"/>
            <a:ext cx="1422272" cy="105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67" name="Shape 367"/>
          <p:cNvSpPr/>
          <p:nvPr/>
        </p:nvSpPr>
        <p:spPr>
          <a:xfrm>
            <a:off x="3999255" y="4038600"/>
            <a:ext cx="122169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68" name="Shape 368"/>
          <p:cNvSpPr/>
          <p:nvPr/>
        </p:nvSpPr>
        <p:spPr>
          <a:xfrm>
            <a:off x="56388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69" name="Shape 369"/>
          <p:cNvSpPr/>
          <p:nvPr/>
        </p:nvSpPr>
        <p:spPr>
          <a:xfrm>
            <a:off x="6056655" y="2514600"/>
            <a:ext cx="12442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70" name="Shape 370"/>
          <p:cNvSpPr/>
          <p:nvPr/>
        </p:nvSpPr>
        <p:spPr>
          <a:xfrm>
            <a:off x="6056655" y="4038599"/>
            <a:ext cx="12216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71" name="Shape 371"/>
          <p:cNvSpPr/>
          <p:nvPr/>
        </p:nvSpPr>
        <p:spPr>
          <a:xfrm>
            <a:off x="76962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53" name="Shape 353"/>
          <p:cNvSpPr/>
          <p:nvPr/>
        </p:nvSpPr>
        <p:spPr>
          <a:xfrm>
            <a:off x="1905218" y="5595362"/>
            <a:ext cx="532964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 sz="3200"/>
            </a:lvl1pPr>
          </a:lstStyle>
          <a:p>
            <a:pPr/>
            <a:r>
              <a:t>Q:</a:t>
            </a:r>
          </a:p>
        </p:txBody>
      </p:sp>
      <p:grpSp>
        <p:nvGrpSpPr>
          <p:cNvPr id="356" name="Group 356"/>
          <p:cNvGrpSpPr/>
          <p:nvPr/>
        </p:nvGrpSpPr>
        <p:grpSpPr>
          <a:xfrm>
            <a:off x="2514600" y="5562600"/>
            <a:ext cx="685800" cy="609600"/>
            <a:chOff x="0" y="0"/>
            <a:chExt cx="685800" cy="609600"/>
          </a:xfrm>
        </p:grpSpPr>
        <p:sp>
          <p:nvSpPr>
            <p:cNvPr id="354" name="Shape 354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41431" y="63433"/>
              <a:ext cx="202938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t</a:t>
              </a:r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3200400" y="5562600"/>
            <a:ext cx="685800" cy="609600"/>
            <a:chOff x="0" y="0"/>
            <a:chExt cx="685800" cy="609600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01929" y="63433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62" name="Group 362"/>
          <p:cNvGrpSpPr/>
          <p:nvPr/>
        </p:nvGrpSpPr>
        <p:grpSpPr>
          <a:xfrm>
            <a:off x="3886200" y="5562600"/>
            <a:ext cx="685800" cy="609600"/>
            <a:chOff x="0" y="0"/>
            <a:chExt cx="685800" cy="609600"/>
          </a:xfrm>
        </p:grpSpPr>
        <p:sp>
          <p:nvSpPr>
            <p:cNvPr id="360" name="Shape 360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11913" y="63433"/>
              <a:ext cx="261974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14 				            3/15/16</a:t>
            </a:r>
          </a:p>
        </p:txBody>
      </p:sp>
      <p:sp>
        <p:nvSpPr>
          <p:cNvPr id="374" name="Shape 3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Breadth-First Search: Example</a:t>
            </a:r>
          </a:p>
        </p:txBody>
      </p:sp>
      <p:grpSp>
        <p:nvGrpSpPr>
          <p:cNvPr id="377" name="Group 377"/>
          <p:cNvGrpSpPr/>
          <p:nvPr/>
        </p:nvGrpSpPr>
        <p:grpSpPr>
          <a:xfrm>
            <a:off x="1143000" y="2133600"/>
            <a:ext cx="762000" cy="762000"/>
            <a:chOff x="0" y="0"/>
            <a:chExt cx="762000" cy="762000"/>
          </a:xfrm>
        </p:grpSpPr>
        <p:sp>
          <p:nvSpPr>
            <p:cNvPr id="375" name="Shape 375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80" name="Group 380"/>
          <p:cNvGrpSpPr/>
          <p:nvPr/>
        </p:nvGrpSpPr>
        <p:grpSpPr>
          <a:xfrm>
            <a:off x="1143000" y="3657600"/>
            <a:ext cx="762000" cy="762000"/>
            <a:chOff x="0" y="0"/>
            <a:chExt cx="762000" cy="762000"/>
          </a:xfrm>
        </p:grpSpPr>
        <p:sp>
          <p:nvSpPr>
            <p:cNvPr id="378" name="Shape 378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83" name="Group 383"/>
          <p:cNvGrpSpPr/>
          <p:nvPr/>
        </p:nvGrpSpPr>
        <p:grpSpPr>
          <a:xfrm>
            <a:off x="3200400" y="2133600"/>
            <a:ext cx="762000" cy="762000"/>
            <a:chOff x="0" y="0"/>
            <a:chExt cx="762000" cy="762000"/>
          </a:xfrm>
        </p:grpSpPr>
        <p:sp>
          <p:nvSpPr>
            <p:cNvPr id="381" name="Shape 381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386" name="Group 386"/>
          <p:cNvGrpSpPr/>
          <p:nvPr/>
        </p:nvGrpSpPr>
        <p:grpSpPr>
          <a:xfrm>
            <a:off x="3200400" y="3657600"/>
            <a:ext cx="762000" cy="762000"/>
            <a:chOff x="0" y="0"/>
            <a:chExt cx="762000" cy="762000"/>
          </a:xfrm>
        </p:grpSpPr>
        <p:sp>
          <p:nvSpPr>
            <p:cNvPr id="384" name="Shape 384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89" name="Group 389"/>
          <p:cNvGrpSpPr/>
          <p:nvPr/>
        </p:nvGrpSpPr>
        <p:grpSpPr>
          <a:xfrm>
            <a:off x="5257800" y="2133600"/>
            <a:ext cx="762000" cy="762000"/>
            <a:chOff x="0" y="0"/>
            <a:chExt cx="762000" cy="762000"/>
          </a:xfrm>
        </p:grpSpPr>
        <p:sp>
          <p:nvSpPr>
            <p:cNvPr id="387" name="Shape 387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5257800" y="3657600"/>
            <a:ext cx="762000" cy="762000"/>
            <a:chOff x="0" y="0"/>
            <a:chExt cx="762000" cy="762000"/>
          </a:xfrm>
        </p:grpSpPr>
        <p:sp>
          <p:nvSpPr>
            <p:cNvPr id="390" name="Shape 390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7315200" y="2133600"/>
            <a:ext cx="762000" cy="762000"/>
            <a:chOff x="0" y="0"/>
            <a:chExt cx="762000" cy="762000"/>
          </a:xfrm>
        </p:grpSpPr>
        <p:sp>
          <p:nvSpPr>
            <p:cNvPr id="393" name="Shape 393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98" name="Group 398"/>
          <p:cNvGrpSpPr/>
          <p:nvPr/>
        </p:nvGrpSpPr>
        <p:grpSpPr>
          <a:xfrm>
            <a:off x="7315200" y="3657600"/>
            <a:ext cx="762000" cy="762000"/>
            <a:chOff x="0" y="0"/>
            <a:chExt cx="762000" cy="762000"/>
          </a:xfrm>
        </p:grpSpPr>
        <p:sp>
          <p:nvSpPr>
            <p:cNvPr id="396" name="Shape 396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sp>
        <p:nvSpPr>
          <p:cNvPr id="399" name="Shape 399"/>
          <p:cNvSpPr/>
          <p:nvPr/>
        </p:nvSpPr>
        <p:spPr>
          <a:xfrm>
            <a:off x="1422506" y="1676400"/>
            <a:ext cx="20298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r</a:t>
            </a:r>
          </a:p>
        </p:txBody>
      </p:sp>
      <p:sp>
        <p:nvSpPr>
          <p:cNvPr id="400" name="Shape 400"/>
          <p:cNvSpPr/>
          <p:nvPr/>
        </p:nvSpPr>
        <p:spPr>
          <a:xfrm>
            <a:off x="3468794" y="1676400"/>
            <a:ext cx="20298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s</a:t>
            </a:r>
          </a:p>
        </p:txBody>
      </p:sp>
      <p:sp>
        <p:nvSpPr>
          <p:cNvPr id="401" name="Shape 401"/>
          <p:cNvSpPr/>
          <p:nvPr/>
        </p:nvSpPr>
        <p:spPr>
          <a:xfrm>
            <a:off x="5529220" y="1676400"/>
            <a:ext cx="17471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t</a:t>
            </a:r>
          </a:p>
        </p:txBody>
      </p:sp>
      <p:sp>
        <p:nvSpPr>
          <p:cNvPr id="402" name="Shape 402"/>
          <p:cNvSpPr/>
          <p:nvPr/>
        </p:nvSpPr>
        <p:spPr>
          <a:xfrm>
            <a:off x="7540954" y="1676400"/>
            <a:ext cx="24540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u</a:t>
            </a:r>
          </a:p>
        </p:txBody>
      </p:sp>
      <p:sp>
        <p:nvSpPr>
          <p:cNvPr id="403" name="Shape 403"/>
          <p:cNvSpPr/>
          <p:nvPr/>
        </p:nvSpPr>
        <p:spPr>
          <a:xfrm>
            <a:off x="1405242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v</a:t>
            </a:r>
          </a:p>
        </p:txBody>
      </p:sp>
      <p:sp>
        <p:nvSpPr>
          <p:cNvPr id="404" name="Shape 404"/>
          <p:cNvSpPr/>
          <p:nvPr/>
        </p:nvSpPr>
        <p:spPr>
          <a:xfrm>
            <a:off x="3456528" y="4419600"/>
            <a:ext cx="27355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w</a:t>
            </a:r>
          </a:p>
        </p:txBody>
      </p:sp>
      <p:sp>
        <p:nvSpPr>
          <p:cNvPr id="405" name="Shape 405"/>
          <p:cNvSpPr/>
          <p:nvPr/>
        </p:nvSpPr>
        <p:spPr>
          <a:xfrm>
            <a:off x="5556567" y="4419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x</a:t>
            </a:r>
          </a:p>
        </p:txBody>
      </p:sp>
      <p:sp>
        <p:nvSpPr>
          <p:cNvPr id="406" name="Shape 406"/>
          <p:cNvSpPr/>
          <p:nvPr/>
        </p:nvSpPr>
        <p:spPr>
          <a:xfrm>
            <a:off x="7644117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y</a:t>
            </a:r>
          </a:p>
        </p:txBody>
      </p:sp>
      <p:sp>
        <p:nvSpPr>
          <p:cNvPr id="426" name="Shape 426"/>
          <p:cNvSpPr/>
          <p:nvPr/>
        </p:nvSpPr>
        <p:spPr>
          <a:xfrm>
            <a:off x="15240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27" name="Shape 427"/>
          <p:cNvSpPr/>
          <p:nvPr/>
        </p:nvSpPr>
        <p:spPr>
          <a:xfrm>
            <a:off x="1941855" y="2514600"/>
            <a:ext cx="124425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28" name="Shape 428"/>
          <p:cNvSpPr/>
          <p:nvPr/>
        </p:nvSpPr>
        <p:spPr>
          <a:xfrm>
            <a:off x="35814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29" name="Shape 429"/>
          <p:cNvSpPr/>
          <p:nvPr/>
        </p:nvSpPr>
        <p:spPr>
          <a:xfrm>
            <a:off x="3898964" y="2749832"/>
            <a:ext cx="1422272" cy="105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30" name="Shape 430"/>
          <p:cNvSpPr/>
          <p:nvPr/>
        </p:nvSpPr>
        <p:spPr>
          <a:xfrm>
            <a:off x="3999255" y="4038600"/>
            <a:ext cx="122169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31" name="Shape 431"/>
          <p:cNvSpPr/>
          <p:nvPr/>
        </p:nvSpPr>
        <p:spPr>
          <a:xfrm>
            <a:off x="56388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32" name="Shape 432"/>
          <p:cNvSpPr/>
          <p:nvPr/>
        </p:nvSpPr>
        <p:spPr>
          <a:xfrm>
            <a:off x="6056655" y="2514600"/>
            <a:ext cx="12442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33" name="Shape 433"/>
          <p:cNvSpPr/>
          <p:nvPr/>
        </p:nvSpPr>
        <p:spPr>
          <a:xfrm>
            <a:off x="6056655" y="4038599"/>
            <a:ext cx="12216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34" name="Shape 434"/>
          <p:cNvSpPr/>
          <p:nvPr/>
        </p:nvSpPr>
        <p:spPr>
          <a:xfrm>
            <a:off x="76962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16" name="Shape 416"/>
          <p:cNvSpPr/>
          <p:nvPr/>
        </p:nvSpPr>
        <p:spPr>
          <a:xfrm>
            <a:off x="1905218" y="5595362"/>
            <a:ext cx="532964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 sz="3200"/>
            </a:lvl1pPr>
          </a:lstStyle>
          <a:p>
            <a:pPr/>
            <a:r>
              <a:t>Q:</a:t>
            </a:r>
          </a:p>
        </p:txBody>
      </p:sp>
      <p:grpSp>
        <p:nvGrpSpPr>
          <p:cNvPr id="419" name="Group 419"/>
          <p:cNvGrpSpPr/>
          <p:nvPr/>
        </p:nvGrpSpPr>
        <p:grpSpPr>
          <a:xfrm>
            <a:off x="2514600" y="5562600"/>
            <a:ext cx="685800" cy="609600"/>
            <a:chOff x="0" y="0"/>
            <a:chExt cx="685800" cy="609600"/>
          </a:xfrm>
        </p:grpSpPr>
        <p:sp>
          <p:nvSpPr>
            <p:cNvPr id="417" name="Shape 417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201929" y="63433"/>
              <a:ext cx="28194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22" name="Group 422"/>
          <p:cNvGrpSpPr/>
          <p:nvPr/>
        </p:nvGrpSpPr>
        <p:grpSpPr>
          <a:xfrm>
            <a:off x="3200400" y="5562600"/>
            <a:ext cx="685800" cy="609600"/>
            <a:chOff x="0" y="0"/>
            <a:chExt cx="685800" cy="609600"/>
          </a:xfrm>
        </p:grpSpPr>
        <p:sp>
          <p:nvSpPr>
            <p:cNvPr id="420" name="Shape 420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211913" y="63433"/>
              <a:ext cx="261974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v</a:t>
              </a:r>
            </a:p>
          </p:txBody>
        </p:sp>
      </p:grpSp>
      <p:grpSp>
        <p:nvGrpSpPr>
          <p:cNvPr id="425" name="Group 425"/>
          <p:cNvGrpSpPr/>
          <p:nvPr/>
        </p:nvGrpSpPr>
        <p:grpSpPr>
          <a:xfrm>
            <a:off x="3886200" y="5562600"/>
            <a:ext cx="685800" cy="609600"/>
            <a:chOff x="0" y="0"/>
            <a:chExt cx="685800" cy="609600"/>
          </a:xfrm>
        </p:grpSpPr>
        <p:sp>
          <p:nvSpPr>
            <p:cNvPr id="423" name="Shape 423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91946" y="63433"/>
              <a:ext cx="301908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u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15 				            3/15/16</a:t>
            </a:r>
          </a:p>
        </p:txBody>
      </p:sp>
      <p:sp>
        <p:nvSpPr>
          <p:cNvPr id="437" name="Shape 4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Breadth-First Search: Example</a:t>
            </a:r>
          </a:p>
        </p:txBody>
      </p:sp>
      <p:grpSp>
        <p:nvGrpSpPr>
          <p:cNvPr id="440" name="Group 440"/>
          <p:cNvGrpSpPr/>
          <p:nvPr/>
        </p:nvGrpSpPr>
        <p:grpSpPr>
          <a:xfrm>
            <a:off x="1143000" y="2133600"/>
            <a:ext cx="762000" cy="762000"/>
            <a:chOff x="0" y="0"/>
            <a:chExt cx="762000" cy="762000"/>
          </a:xfrm>
        </p:grpSpPr>
        <p:sp>
          <p:nvSpPr>
            <p:cNvPr id="438" name="Shape 438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39" name="Shape 439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43" name="Group 443"/>
          <p:cNvGrpSpPr/>
          <p:nvPr/>
        </p:nvGrpSpPr>
        <p:grpSpPr>
          <a:xfrm>
            <a:off x="1143000" y="3657600"/>
            <a:ext cx="762000" cy="762000"/>
            <a:chOff x="0" y="0"/>
            <a:chExt cx="762000" cy="762000"/>
          </a:xfrm>
        </p:grpSpPr>
        <p:sp>
          <p:nvSpPr>
            <p:cNvPr id="441" name="Shape 441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42" name="Shape 442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46" name="Group 446"/>
          <p:cNvGrpSpPr/>
          <p:nvPr/>
        </p:nvGrpSpPr>
        <p:grpSpPr>
          <a:xfrm>
            <a:off x="3200400" y="2133600"/>
            <a:ext cx="762000" cy="762000"/>
            <a:chOff x="0" y="0"/>
            <a:chExt cx="762000" cy="762000"/>
          </a:xfrm>
        </p:grpSpPr>
        <p:sp>
          <p:nvSpPr>
            <p:cNvPr id="444" name="Shape 444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3200400" y="3657600"/>
            <a:ext cx="762000" cy="762000"/>
            <a:chOff x="0" y="0"/>
            <a:chExt cx="762000" cy="762000"/>
          </a:xfrm>
        </p:grpSpPr>
        <p:sp>
          <p:nvSpPr>
            <p:cNvPr id="447" name="Shape 447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5257800" y="2133600"/>
            <a:ext cx="762000" cy="762000"/>
            <a:chOff x="0" y="0"/>
            <a:chExt cx="762000" cy="762000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51" name="Shape 451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5257800" y="3657600"/>
            <a:ext cx="762000" cy="762000"/>
            <a:chOff x="0" y="0"/>
            <a:chExt cx="762000" cy="762000"/>
          </a:xfrm>
        </p:grpSpPr>
        <p:sp>
          <p:nvSpPr>
            <p:cNvPr id="453" name="Shape 453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58" name="Group 458"/>
          <p:cNvGrpSpPr/>
          <p:nvPr/>
        </p:nvGrpSpPr>
        <p:grpSpPr>
          <a:xfrm>
            <a:off x="7315200" y="2133600"/>
            <a:ext cx="762000" cy="762000"/>
            <a:chOff x="0" y="0"/>
            <a:chExt cx="762000" cy="762000"/>
          </a:xfrm>
        </p:grpSpPr>
        <p:sp>
          <p:nvSpPr>
            <p:cNvPr id="456" name="Shape 456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57" name="Shape 457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61" name="Group 461"/>
          <p:cNvGrpSpPr/>
          <p:nvPr/>
        </p:nvGrpSpPr>
        <p:grpSpPr>
          <a:xfrm>
            <a:off x="7315200" y="3657600"/>
            <a:ext cx="762000" cy="762000"/>
            <a:chOff x="0" y="0"/>
            <a:chExt cx="762000" cy="762000"/>
          </a:xfrm>
        </p:grpSpPr>
        <p:sp>
          <p:nvSpPr>
            <p:cNvPr id="459" name="Shape 459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460" name="Shape 460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62" name="Shape 462"/>
          <p:cNvSpPr/>
          <p:nvPr/>
        </p:nvSpPr>
        <p:spPr>
          <a:xfrm>
            <a:off x="1422506" y="1676400"/>
            <a:ext cx="20298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r</a:t>
            </a:r>
          </a:p>
        </p:txBody>
      </p:sp>
      <p:sp>
        <p:nvSpPr>
          <p:cNvPr id="463" name="Shape 463"/>
          <p:cNvSpPr/>
          <p:nvPr/>
        </p:nvSpPr>
        <p:spPr>
          <a:xfrm>
            <a:off x="3468794" y="1676400"/>
            <a:ext cx="20298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s</a:t>
            </a:r>
          </a:p>
        </p:txBody>
      </p:sp>
      <p:sp>
        <p:nvSpPr>
          <p:cNvPr id="464" name="Shape 464"/>
          <p:cNvSpPr/>
          <p:nvPr/>
        </p:nvSpPr>
        <p:spPr>
          <a:xfrm>
            <a:off x="5529220" y="1676400"/>
            <a:ext cx="17471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t</a:t>
            </a:r>
          </a:p>
        </p:txBody>
      </p:sp>
      <p:sp>
        <p:nvSpPr>
          <p:cNvPr id="465" name="Shape 465"/>
          <p:cNvSpPr/>
          <p:nvPr/>
        </p:nvSpPr>
        <p:spPr>
          <a:xfrm>
            <a:off x="7540954" y="1676400"/>
            <a:ext cx="24540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u</a:t>
            </a:r>
          </a:p>
        </p:txBody>
      </p:sp>
      <p:sp>
        <p:nvSpPr>
          <p:cNvPr id="466" name="Shape 466"/>
          <p:cNvSpPr/>
          <p:nvPr/>
        </p:nvSpPr>
        <p:spPr>
          <a:xfrm>
            <a:off x="1405242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v</a:t>
            </a:r>
          </a:p>
        </p:txBody>
      </p:sp>
      <p:sp>
        <p:nvSpPr>
          <p:cNvPr id="467" name="Shape 467"/>
          <p:cNvSpPr/>
          <p:nvPr/>
        </p:nvSpPr>
        <p:spPr>
          <a:xfrm>
            <a:off x="3456528" y="4419600"/>
            <a:ext cx="27355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w</a:t>
            </a:r>
          </a:p>
        </p:txBody>
      </p:sp>
      <p:sp>
        <p:nvSpPr>
          <p:cNvPr id="468" name="Shape 468"/>
          <p:cNvSpPr/>
          <p:nvPr/>
        </p:nvSpPr>
        <p:spPr>
          <a:xfrm>
            <a:off x="5556567" y="4419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x</a:t>
            </a:r>
          </a:p>
        </p:txBody>
      </p:sp>
      <p:sp>
        <p:nvSpPr>
          <p:cNvPr id="469" name="Shape 469"/>
          <p:cNvSpPr/>
          <p:nvPr/>
        </p:nvSpPr>
        <p:spPr>
          <a:xfrm>
            <a:off x="7644117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y</a:t>
            </a:r>
          </a:p>
        </p:txBody>
      </p:sp>
      <p:sp>
        <p:nvSpPr>
          <p:cNvPr id="489" name="Shape 489"/>
          <p:cNvSpPr/>
          <p:nvPr/>
        </p:nvSpPr>
        <p:spPr>
          <a:xfrm>
            <a:off x="15240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90" name="Shape 490"/>
          <p:cNvSpPr/>
          <p:nvPr/>
        </p:nvSpPr>
        <p:spPr>
          <a:xfrm>
            <a:off x="1941855" y="2514600"/>
            <a:ext cx="124425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91" name="Shape 491"/>
          <p:cNvSpPr/>
          <p:nvPr/>
        </p:nvSpPr>
        <p:spPr>
          <a:xfrm>
            <a:off x="35814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92" name="Shape 492"/>
          <p:cNvSpPr/>
          <p:nvPr/>
        </p:nvSpPr>
        <p:spPr>
          <a:xfrm>
            <a:off x="3898964" y="2749832"/>
            <a:ext cx="1422272" cy="105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93" name="Shape 493"/>
          <p:cNvSpPr/>
          <p:nvPr/>
        </p:nvSpPr>
        <p:spPr>
          <a:xfrm>
            <a:off x="3999255" y="4038600"/>
            <a:ext cx="122169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94" name="Shape 494"/>
          <p:cNvSpPr/>
          <p:nvPr/>
        </p:nvSpPr>
        <p:spPr>
          <a:xfrm>
            <a:off x="56388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95" name="Shape 495"/>
          <p:cNvSpPr/>
          <p:nvPr/>
        </p:nvSpPr>
        <p:spPr>
          <a:xfrm>
            <a:off x="6056655" y="2514600"/>
            <a:ext cx="12442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96" name="Shape 496"/>
          <p:cNvSpPr/>
          <p:nvPr/>
        </p:nvSpPr>
        <p:spPr>
          <a:xfrm>
            <a:off x="6056655" y="4038599"/>
            <a:ext cx="12216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97" name="Shape 497"/>
          <p:cNvSpPr/>
          <p:nvPr/>
        </p:nvSpPr>
        <p:spPr>
          <a:xfrm>
            <a:off x="76962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/>
        </p:nvSpPr>
        <p:spPr>
          <a:xfrm>
            <a:off x="1905218" y="5595362"/>
            <a:ext cx="532964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 sz="3200"/>
            </a:lvl1pPr>
          </a:lstStyle>
          <a:p>
            <a:pPr/>
            <a:r>
              <a:t>Q:</a:t>
            </a:r>
          </a:p>
        </p:txBody>
      </p:sp>
      <p:grpSp>
        <p:nvGrpSpPr>
          <p:cNvPr id="482" name="Group 482"/>
          <p:cNvGrpSpPr/>
          <p:nvPr/>
        </p:nvGrpSpPr>
        <p:grpSpPr>
          <a:xfrm>
            <a:off x="2514600" y="5562600"/>
            <a:ext cx="685800" cy="609600"/>
            <a:chOff x="0" y="0"/>
            <a:chExt cx="685800" cy="609600"/>
          </a:xfrm>
        </p:grpSpPr>
        <p:sp>
          <p:nvSpPr>
            <p:cNvPr id="480" name="Shape 480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11913" y="63433"/>
              <a:ext cx="261974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v</a:t>
              </a:r>
            </a:p>
          </p:txBody>
        </p:sp>
      </p:grpSp>
      <p:grpSp>
        <p:nvGrpSpPr>
          <p:cNvPr id="485" name="Group 485"/>
          <p:cNvGrpSpPr/>
          <p:nvPr/>
        </p:nvGrpSpPr>
        <p:grpSpPr>
          <a:xfrm>
            <a:off x="3200400" y="5562600"/>
            <a:ext cx="685800" cy="609600"/>
            <a:chOff x="0" y="0"/>
            <a:chExt cx="685800" cy="609600"/>
          </a:xfrm>
        </p:grpSpPr>
        <p:sp>
          <p:nvSpPr>
            <p:cNvPr id="483" name="Shape 483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91946" y="63433"/>
              <a:ext cx="301908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u</a:t>
              </a:r>
            </a:p>
          </p:txBody>
        </p:sp>
      </p:grpSp>
      <p:grpSp>
        <p:nvGrpSpPr>
          <p:cNvPr id="488" name="Group 488"/>
          <p:cNvGrpSpPr/>
          <p:nvPr/>
        </p:nvGrpSpPr>
        <p:grpSpPr>
          <a:xfrm>
            <a:off x="3886200" y="5562600"/>
            <a:ext cx="685800" cy="609600"/>
            <a:chOff x="0" y="0"/>
            <a:chExt cx="685800" cy="609600"/>
          </a:xfrm>
        </p:grpSpPr>
        <p:sp>
          <p:nvSpPr>
            <p:cNvPr id="486" name="Shape 486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11913" y="63433"/>
              <a:ext cx="261974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16 				            3/15/16</a:t>
            </a:r>
          </a:p>
        </p:txBody>
      </p:sp>
      <p:sp>
        <p:nvSpPr>
          <p:cNvPr id="500" name="Shape 5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Breadth-First Search: Example</a:t>
            </a:r>
          </a:p>
        </p:txBody>
      </p:sp>
      <p:grpSp>
        <p:nvGrpSpPr>
          <p:cNvPr id="503" name="Group 503"/>
          <p:cNvGrpSpPr/>
          <p:nvPr/>
        </p:nvGrpSpPr>
        <p:grpSpPr>
          <a:xfrm>
            <a:off x="1143000" y="2133600"/>
            <a:ext cx="762000" cy="762000"/>
            <a:chOff x="0" y="0"/>
            <a:chExt cx="762000" cy="762000"/>
          </a:xfrm>
        </p:grpSpPr>
        <p:sp>
          <p:nvSpPr>
            <p:cNvPr id="501" name="Shape 501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06" name="Group 506"/>
          <p:cNvGrpSpPr/>
          <p:nvPr/>
        </p:nvGrpSpPr>
        <p:grpSpPr>
          <a:xfrm>
            <a:off x="1143000" y="3657600"/>
            <a:ext cx="762000" cy="762000"/>
            <a:chOff x="0" y="0"/>
            <a:chExt cx="762000" cy="762000"/>
          </a:xfrm>
        </p:grpSpPr>
        <p:sp>
          <p:nvSpPr>
            <p:cNvPr id="504" name="Shape 504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09" name="Group 509"/>
          <p:cNvGrpSpPr/>
          <p:nvPr/>
        </p:nvGrpSpPr>
        <p:grpSpPr>
          <a:xfrm>
            <a:off x="3200400" y="2133600"/>
            <a:ext cx="762000" cy="762000"/>
            <a:chOff x="0" y="0"/>
            <a:chExt cx="762000" cy="762000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512" name="Group 512"/>
          <p:cNvGrpSpPr/>
          <p:nvPr/>
        </p:nvGrpSpPr>
        <p:grpSpPr>
          <a:xfrm>
            <a:off x="3200400" y="3657600"/>
            <a:ext cx="762000" cy="762000"/>
            <a:chOff x="0" y="0"/>
            <a:chExt cx="762000" cy="762000"/>
          </a:xfrm>
        </p:grpSpPr>
        <p:sp>
          <p:nvSpPr>
            <p:cNvPr id="510" name="Shape 510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15" name="Group 515"/>
          <p:cNvGrpSpPr/>
          <p:nvPr/>
        </p:nvGrpSpPr>
        <p:grpSpPr>
          <a:xfrm>
            <a:off x="5257800" y="2133600"/>
            <a:ext cx="762000" cy="762000"/>
            <a:chOff x="0" y="0"/>
            <a:chExt cx="762000" cy="762000"/>
          </a:xfrm>
        </p:grpSpPr>
        <p:sp>
          <p:nvSpPr>
            <p:cNvPr id="513" name="Shape 513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18" name="Group 518"/>
          <p:cNvGrpSpPr/>
          <p:nvPr/>
        </p:nvGrpSpPr>
        <p:grpSpPr>
          <a:xfrm>
            <a:off x="5257800" y="3657600"/>
            <a:ext cx="762000" cy="762000"/>
            <a:chOff x="0" y="0"/>
            <a:chExt cx="762000" cy="762000"/>
          </a:xfrm>
        </p:grpSpPr>
        <p:sp>
          <p:nvSpPr>
            <p:cNvPr id="516" name="Shape 516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21" name="Group 521"/>
          <p:cNvGrpSpPr/>
          <p:nvPr/>
        </p:nvGrpSpPr>
        <p:grpSpPr>
          <a:xfrm>
            <a:off x="7315200" y="2133600"/>
            <a:ext cx="762000" cy="762000"/>
            <a:chOff x="0" y="0"/>
            <a:chExt cx="762000" cy="762000"/>
          </a:xfrm>
        </p:grpSpPr>
        <p:sp>
          <p:nvSpPr>
            <p:cNvPr id="519" name="Shape 519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24" name="Group 524"/>
          <p:cNvGrpSpPr/>
          <p:nvPr/>
        </p:nvGrpSpPr>
        <p:grpSpPr>
          <a:xfrm>
            <a:off x="7315200" y="3657600"/>
            <a:ext cx="762000" cy="762000"/>
            <a:chOff x="0" y="0"/>
            <a:chExt cx="762000" cy="762000"/>
          </a:xfrm>
        </p:grpSpPr>
        <p:sp>
          <p:nvSpPr>
            <p:cNvPr id="522" name="Shape 522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1422506" y="1676400"/>
            <a:ext cx="20298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r</a:t>
            </a:r>
          </a:p>
        </p:txBody>
      </p:sp>
      <p:sp>
        <p:nvSpPr>
          <p:cNvPr id="526" name="Shape 526"/>
          <p:cNvSpPr/>
          <p:nvPr/>
        </p:nvSpPr>
        <p:spPr>
          <a:xfrm>
            <a:off x="3468794" y="1676400"/>
            <a:ext cx="20298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s</a:t>
            </a:r>
          </a:p>
        </p:txBody>
      </p:sp>
      <p:sp>
        <p:nvSpPr>
          <p:cNvPr id="527" name="Shape 527"/>
          <p:cNvSpPr/>
          <p:nvPr/>
        </p:nvSpPr>
        <p:spPr>
          <a:xfrm>
            <a:off x="5529220" y="1676400"/>
            <a:ext cx="17471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t</a:t>
            </a:r>
          </a:p>
        </p:txBody>
      </p:sp>
      <p:sp>
        <p:nvSpPr>
          <p:cNvPr id="528" name="Shape 528"/>
          <p:cNvSpPr/>
          <p:nvPr/>
        </p:nvSpPr>
        <p:spPr>
          <a:xfrm>
            <a:off x="7540954" y="1676400"/>
            <a:ext cx="24540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u</a:t>
            </a:r>
          </a:p>
        </p:txBody>
      </p:sp>
      <p:sp>
        <p:nvSpPr>
          <p:cNvPr id="529" name="Shape 529"/>
          <p:cNvSpPr/>
          <p:nvPr/>
        </p:nvSpPr>
        <p:spPr>
          <a:xfrm>
            <a:off x="1405242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v</a:t>
            </a:r>
          </a:p>
        </p:txBody>
      </p:sp>
      <p:sp>
        <p:nvSpPr>
          <p:cNvPr id="530" name="Shape 530"/>
          <p:cNvSpPr/>
          <p:nvPr/>
        </p:nvSpPr>
        <p:spPr>
          <a:xfrm>
            <a:off x="3456528" y="4419600"/>
            <a:ext cx="27355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w</a:t>
            </a:r>
          </a:p>
        </p:txBody>
      </p:sp>
      <p:sp>
        <p:nvSpPr>
          <p:cNvPr id="531" name="Shape 531"/>
          <p:cNvSpPr/>
          <p:nvPr/>
        </p:nvSpPr>
        <p:spPr>
          <a:xfrm>
            <a:off x="5556567" y="4419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x</a:t>
            </a:r>
          </a:p>
        </p:txBody>
      </p:sp>
      <p:sp>
        <p:nvSpPr>
          <p:cNvPr id="532" name="Shape 532"/>
          <p:cNvSpPr/>
          <p:nvPr/>
        </p:nvSpPr>
        <p:spPr>
          <a:xfrm>
            <a:off x="7644117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y</a:t>
            </a:r>
          </a:p>
        </p:txBody>
      </p:sp>
      <p:sp>
        <p:nvSpPr>
          <p:cNvPr id="549" name="Shape 549"/>
          <p:cNvSpPr/>
          <p:nvPr/>
        </p:nvSpPr>
        <p:spPr>
          <a:xfrm>
            <a:off x="15240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0" name="Shape 550"/>
          <p:cNvSpPr/>
          <p:nvPr/>
        </p:nvSpPr>
        <p:spPr>
          <a:xfrm>
            <a:off x="1941855" y="2514600"/>
            <a:ext cx="124425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1" name="Shape 551"/>
          <p:cNvSpPr/>
          <p:nvPr/>
        </p:nvSpPr>
        <p:spPr>
          <a:xfrm>
            <a:off x="35814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2" name="Shape 552"/>
          <p:cNvSpPr/>
          <p:nvPr/>
        </p:nvSpPr>
        <p:spPr>
          <a:xfrm>
            <a:off x="3898964" y="2749832"/>
            <a:ext cx="1422272" cy="105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3" name="Shape 553"/>
          <p:cNvSpPr/>
          <p:nvPr/>
        </p:nvSpPr>
        <p:spPr>
          <a:xfrm>
            <a:off x="3999255" y="4038600"/>
            <a:ext cx="122169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4" name="Shape 554"/>
          <p:cNvSpPr/>
          <p:nvPr/>
        </p:nvSpPr>
        <p:spPr>
          <a:xfrm>
            <a:off x="56388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5" name="Shape 555"/>
          <p:cNvSpPr/>
          <p:nvPr/>
        </p:nvSpPr>
        <p:spPr>
          <a:xfrm>
            <a:off x="6056655" y="2514600"/>
            <a:ext cx="12442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6" name="Shape 556"/>
          <p:cNvSpPr/>
          <p:nvPr/>
        </p:nvSpPr>
        <p:spPr>
          <a:xfrm>
            <a:off x="6056655" y="4038599"/>
            <a:ext cx="12216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7" name="Shape 557"/>
          <p:cNvSpPr/>
          <p:nvPr/>
        </p:nvSpPr>
        <p:spPr>
          <a:xfrm>
            <a:off x="76962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42" name="Shape 542"/>
          <p:cNvSpPr/>
          <p:nvPr/>
        </p:nvSpPr>
        <p:spPr>
          <a:xfrm>
            <a:off x="1905218" y="5595362"/>
            <a:ext cx="532964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 sz="3200"/>
            </a:lvl1pPr>
          </a:lstStyle>
          <a:p>
            <a:pPr/>
            <a:r>
              <a:t>Q:</a:t>
            </a:r>
          </a:p>
        </p:txBody>
      </p:sp>
      <p:grpSp>
        <p:nvGrpSpPr>
          <p:cNvPr id="545" name="Group 545"/>
          <p:cNvGrpSpPr/>
          <p:nvPr/>
        </p:nvGrpSpPr>
        <p:grpSpPr>
          <a:xfrm>
            <a:off x="2514600" y="5562600"/>
            <a:ext cx="685800" cy="609600"/>
            <a:chOff x="0" y="0"/>
            <a:chExt cx="685800" cy="609600"/>
          </a:xfrm>
        </p:grpSpPr>
        <p:sp>
          <p:nvSpPr>
            <p:cNvPr id="543" name="Shape 543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91946" y="63433"/>
              <a:ext cx="301908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u</a:t>
              </a:r>
            </a:p>
          </p:txBody>
        </p:sp>
      </p:grpSp>
      <p:grpSp>
        <p:nvGrpSpPr>
          <p:cNvPr id="548" name="Group 548"/>
          <p:cNvGrpSpPr/>
          <p:nvPr/>
        </p:nvGrpSpPr>
        <p:grpSpPr>
          <a:xfrm>
            <a:off x="3200400" y="5562600"/>
            <a:ext cx="685800" cy="609600"/>
            <a:chOff x="0" y="0"/>
            <a:chExt cx="685800" cy="609600"/>
          </a:xfrm>
        </p:grpSpPr>
        <p:sp>
          <p:nvSpPr>
            <p:cNvPr id="546" name="Shape 546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547" name="Shape 547"/>
            <p:cNvSpPr/>
            <p:nvPr/>
          </p:nvSpPr>
          <p:spPr>
            <a:xfrm>
              <a:off x="211913" y="63433"/>
              <a:ext cx="261974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17 				            3/15/16</a:t>
            </a:r>
          </a:p>
        </p:txBody>
      </p:sp>
      <p:sp>
        <p:nvSpPr>
          <p:cNvPr id="560" name="Shape 5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Breadth-First Search: Example</a:t>
            </a:r>
          </a:p>
        </p:txBody>
      </p:sp>
      <p:grpSp>
        <p:nvGrpSpPr>
          <p:cNvPr id="563" name="Group 563"/>
          <p:cNvGrpSpPr/>
          <p:nvPr/>
        </p:nvGrpSpPr>
        <p:grpSpPr>
          <a:xfrm>
            <a:off x="1143000" y="2133600"/>
            <a:ext cx="762000" cy="762000"/>
            <a:chOff x="0" y="0"/>
            <a:chExt cx="762000" cy="762000"/>
          </a:xfrm>
        </p:grpSpPr>
        <p:sp>
          <p:nvSpPr>
            <p:cNvPr id="561" name="Shape 561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66" name="Group 566"/>
          <p:cNvGrpSpPr/>
          <p:nvPr/>
        </p:nvGrpSpPr>
        <p:grpSpPr>
          <a:xfrm>
            <a:off x="1143000" y="3657600"/>
            <a:ext cx="762000" cy="762000"/>
            <a:chOff x="0" y="0"/>
            <a:chExt cx="762000" cy="762000"/>
          </a:xfrm>
        </p:grpSpPr>
        <p:sp>
          <p:nvSpPr>
            <p:cNvPr id="564" name="Shape 564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65" name="Shape 565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69" name="Group 569"/>
          <p:cNvGrpSpPr/>
          <p:nvPr/>
        </p:nvGrpSpPr>
        <p:grpSpPr>
          <a:xfrm>
            <a:off x="3200400" y="2133600"/>
            <a:ext cx="762000" cy="762000"/>
            <a:chOff x="0" y="0"/>
            <a:chExt cx="762000" cy="762000"/>
          </a:xfrm>
        </p:grpSpPr>
        <p:sp>
          <p:nvSpPr>
            <p:cNvPr id="567" name="Shape 567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68" name="Shape 568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572" name="Group 572"/>
          <p:cNvGrpSpPr/>
          <p:nvPr/>
        </p:nvGrpSpPr>
        <p:grpSpPr>
          <a:xfrm>
            <a:off x="3200400" y="3657600"/>
            <a:ext cx="762000" cy="762000"/>
            <a:chOff x="0" y="0"/>
            <a:chExt cx="762000" cy="762000"/>
          </a:xfrm>
        </p:grpSpPr>
        <p:sp>
          <p:nvSpPr>
            <p:cNvPr id="570" name="Shape 570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75" name="Group 575"/>
          <p:cNvGrpSpPr/>
          <p:nvPr/>
        </p:nvGrpSpPr>
        <p:grpSpPr>
          <a:xfrm>
            <a:off x="5257800" y="2133600"/>
            <a:ext cx="762000" cy="762000"/>
            <a:chOff x="0" y="0"/>
            <a:chExt cx="762000" cy="762000"/>
          </a:xfrm>
        </p:grpSpPr>
        <p:sp>
          <p:nvSpPr>
            <p:cNvPr id="573" name="Shape 573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74" name="Shape 574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78" name="Group 578"/>
          <p:cNvGrpSpPr/>
          <p:nvPr/>
        </p:nvGrpSpPr>
        <p:grpSpPr>
          <a:xfrm>
            <a:off x="5257800" y="3657600"/>
            <a:ext cx="762000" cy="762000"/>
            <a:chOff x="0" y="0"/>
            <a:chExt cx="762000" cy="762000"/>
          </a:xfrm>
        </p:grpSpPr>
        <p:sp>
          <p:nvSpPr>
            <p:cNvPr id="576" name="Shape 576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77" name="Shape 577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81" name="Group 581"/>
          <p:cNvGrpSpPr/>
          <p:nvPr/>
        </p:nvGrpSpPr>
        <p:grpSpPr>
          <a:xfrm>
            <a:off x="7315200" y="2133600"/>
            <a:ext cx="762000" cy="762000"/>
            <a:chOff x="0" y="0"/>
            <a:chExt cx="762000" cy="762000"/>
          </a:xfrm>
        </p:grpSpPr>
        <p:sp>
          <p:nvSpPr>
            <p:cNvPr id="579" name="Shape 579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80" name="Shape 580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84" name="Group 584"/>
          <p:cNvGrpSpPr/>
          <p:nvPr/>
        </p:nvGrpSpPr>
        <p:grpSpPr>
          <a:xfrm>
            <a:off x="7315200" y="3657600"/>
            <a:ext cx="762000" cy="762000"/>
            <a:chOff x="0" y="0"/>
            <a:chExt cx="762000" cy="762000"/>
          </a:xfrm>
        </p:grpSpPr>
        <p:sp>
          <p:nvSpPr>
            <p:cNvPr id="582" name="Shape 582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583" name="Shape 583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85" name="Shape 585"/>
          <p:cNvSpPr/>
          <p:nvPr/>
        </p:nvSpPr>
        <p:spPr>
          <a:xfrm>
            <a:off x="1422506" y="1676400"/>
            <a:ext cx="20298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r</a:t>
            </a:r>
          </a:p>
        </p:txBody>
      </p:sp>
      <p:sp>
        <p:nvSpPr>
          <p:cNvPr id="586" name="Shape 586"/>
          <p:cNvSpPr/>
          <p:nvPr/>
        </p:nvSpPr>
        <p:spPr>
          <a:xfrm>
            <a:off x="3468794" y="1676400"/>
            <a:ext cx="20298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s</a:t>
            </a:r>
          </a:p>
        </p:txBody>
      </p:sp>
      <p:sp>
        <p:nvSpPr>
          <p:cNvPr id="587" name="Shape 587"/>
          <p:cNvSpPr/>
          <p:nvPr/>
        </p:nvSpPr>
        <p:spPr>
          <a:xfrm>
            <a:off x="5529220" y="1676400"/>
            <a:ext cx="17471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t</a:t>
            </a:r>
          </a:p>
        </p:txBody>
      </p:sp>
      <p:sp>
        <p:nvSpPr>
          <p:cNvPr id="588" name="Shape 588"/>
          <p:cNvSpPr/>
          <p:nvPr/>
        </p:nvSpPr>
        <p:spPr>
          <a:xfrm>
            <a:off x="7540954" y="1676400"/>
            <a:ext cx="24540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u</a:t>
            </a:r>
          </a:p>
        </p:txBody>
      </p:sp>
      <p:sp>
        <p:nvSpPr>
          <p:cNvPr id="589" name="Shape 589"/>
          <p:cNvSpPr/>
          <p:nvPr/>
        </p:nvSpPr>
        <p:spPr>
          <a:xfrm>
            <a:off x="1405242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v</a:t>
            </a:r>
          </a:p>
        </p:txBody>
      </p:sp>
      <p:sp>
        <p:nvSpPr>
          <p:cNvPr id="590" name="Shape 590"/>
          <p:cNvSpPr/>
          <p:nvPr/>
        </p:nvSpPr>
        <p:spPr>
          <a:xfrm>
            <a:off x="3456528" y="4419600"/>
            <a:ext cx="27355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w</a:t>
            </a:r>
          </a:p>
        </p:txBody>
      </p:sp>
      <p:sp>
        <p:nvSpPr>
          <p:cNvPr id="591" name="Shape 591"/>
          <p:cNvSpPr/>
          <p:nvPr/>
        </p:nvSpPr>
        <p:spPr>
          <a:xfrm>
            <a:off x="5556567" y="4419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x</a:t>
            </a:r>
          </a:p>
        </p:txBody>
      </p:sp>
      <p:sp>
        <p:nvSpPr>
          <p:cNvPr id="592" name="Shape 592"/>
          <p:cNvSpPr/>
          <p:nvPr/>
        </p:nvSpPr>
        <p:spPr>
          <a:xfrm>
            <a:off x="7644117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y</a:t>
            </a:r>
          </a:p>
        </p:txBody>
      </p:sp>
      <p:sp>
        <p:nvSpPr>
          <p:cNvPr id="606" name="Shape 606"/>
          <p:cNvSpPr/>
          <p:nvPr/>
        </p:nvSpPr>
        <p:spPr>
          <a:xfrm>
            <a:off x="15240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07" name="Shape 607"/>
          <p:cNvSpPr/>
          <p:nvPr/>
        </p:nvSpPr>
        <p:spPr>
          <a:xfrm>
            <a:off x="1941855" y="2514600"/>
            <a:ext cx="124425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08" name="Shape 608"/>
          <p:cNvSpPr/>
          <p:nvPr/>
        </p:nvSpPr>
        <p:spPr>
          <a:xfrm>
            <a:off x="35814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09" name="Shape 609"/>
          <p:cNvSpPr/>
          <p:nvPr/>
        </p:nvSpPr>
        <p:spPr>
          <a:xfrm>
            <a:off x="3898964" y="2749832"/>
            <a:ext cx="1422272" cy="105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10" name="Shape 610"/>
          <p:cNvSpPr/>
          <p:nvPr/>
        </p:nvSpPr>
        <p:spPr>
          <a:xfrm>
            <a:off x="3999255" y="4038600"/>
            <a:ext cx="122169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11" name="Shape 611"/>
          <p:cNvSpPr/>
          <p:nvPr/>
        </p:nvSpPr>
        <p:spPr>
          <a:xfrm>
            <a:off x="56388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12" name="Shape 612"/>
          <p:cNvSpPr/>
          <p:nvPr/>
        </p:nvSpPr>
        <p:spPr>
          <a:xfrm>
            <a:off x="6056655" y="2514600"/>
            <a:ext cx="12442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13" name="Shape 613"/>
          <p:cNvSpPr/>
          <p:nvPr/>
        </p:nvSpPr>
        <p:spPr>
          <a:xfrm>
            <a:off x="6056655" y="4038599"/>
            <a:ext cx="12216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14" name="Shape 614"/>
          <p:cNvSpPr/>
          <p:nvPr/>
        </p:nvSpPr>
        <p:spPr>
          <a:xfrm>
            <a:off x="76962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02" name="Shape 602"/>
          <p:cNvSpPr/>
          <p:nvPr/>
        </p:nvSpPr>
        <p:spPr>
          <a:xfrm>
            <a:off x="1905218" y="5595362"/>
            <a:ext cx="532964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 sz="3200"/>
            </a:lvl1pPr>
          </a:lstStyle>
          <a:p>
            <a:pPr/>
            <a:r>
              <a:t>Q:</a:t>
            </a:r>
          </a:p>
        </p:txBody>
      </p:sp>
      <p:grpSp>
        <p:nvGrpSpPr>
          <p:cNvPr id="605" name="Group 605"/>
          <p:cNvGrpSpPr/>
          <p:nvPr/>
        </p:nvGrpSpPr>
        <p:grpSpPr>
          <a:xfrm>
            <a:off x="2514600" y="5562600"/>
            <a:ext cx="685800" cy="609600"/>
            <a:chOff x="0" y="0"/>
            <a:chExt cx="685800" cy="609600"/>
          </a:xfrm>
        </p:grpSpPr>
        <p:sp>
          <p:nvSpPr>
            <p:cNvPr id="603" name="Shape 603"/>
            <p:cNvSpPr/>
            <p:nvPr/>
          </p:nvSpPr>
          <p:spPr>
            <a:xfrm>
              <a:off x="0" y="0"/>
              <a:ext cx="685800" cy="609600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800"/>
              </a:pPr>
            </a:p>
          </p:txBody>
        </p:sp>
        <p:sp>
          <p:nvSpPr>
            <p:cNvPr id="604" name="Shape 604"/>
            <p:cNvSpPr/>
            <p:nvPr/>
          </p:nvSpPr>
          <p:spPr>
            <a:xfrm>
              <a:off x="211913" y="63433"/>
              <a:ext cx="261974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800"/>
              </a:lvl1pPr>
            </a:lstStyle>
            <a:p>
              <a:pPr/>
              <a:r>
                <a:t>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18 				            3/15/16</a:t>
            </a:r>
          </a:p>
        </p:txBody>
      </p:sp>
      <p:sp>
        <p:nvSpPr>
          <p:cNvPr id="617" name="Shape 6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Breadth-First Search: Example</a:t>
            </a:r>
          </a:p>
        </p:txBody>
      </p:sp>
      <p:grpSp>
        <p:nvGrpSpPr>
          <p:cNvPr id="620" name="Group 620"/>
          <p:cNvGrpSpPr/>
          <p:nvPr/>
        </p:nvGrpSpPr>
        <p:grpSpPr>
          <a:xfrm>
            <a:off x="1143000" y="2133600"/>
            <a:ext cx="762000" cy="762000"/>
            <a:chOff x="0" y="0"/>
            <a:chExt cx="762000" cy="762000"/>
          </a:xfrm>
        </p:grpSpPr>
        <p:sp>
          <p:nvSpPr>
            <p:cNvPr id="618" name="Shape 618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619" name="Shape 619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23" name="Group 623"/>
          <p:cNvGrpSpPr/>
          <p:nvPr/>
        </p:nvGrpSpPr>
        <p:grpSpPr>
          <a:xfrm>
            <a:off x="1143000" y="3657600"/>
            <a:ext cx="762000" cy="762000"/>
            <a:chOff x="0" y="0"/>
            <a:chExt cx="762000" cy="762000"/>
          </a:xfrm>
        </p:grpSpPr>
        <p:sp>
          <p:nvSpPr>
            <p:cNvPr id="621" name="Shape 621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26" name="Group 626"/>
          <p:cNvGrpSpPr/>
          <p:nvPr/>
        </p:nvGrpSpPr>
        <p:grpSpPr>
          <a:xfrm>
            <a:off x="3200400" y="2133600"/>
            <a:ext cx="762000" cy="762000"/>
            <a:chOff x="0" y="0"/>
            <a:chExt cx="762000" cy="762000"/>
          </a:xfrm>
        </p:grpSpPr>
        <p:sp>
          <p:nvSpPr>
            <p:cNvPr id="624" name="Shape 624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629" name="Group 629"/>
          <p:cNvGrpSpPr/>
          <p:nvPr/>
        </p:nvGrpSpPr>
        <p:grpSpPr>
          <a:xfrm>
            <a:off x="3200400" y="3657600"/>
            <a:ext cx="762000" cy="762000"/>
            <a:chOff x="0" y="0"/>
            <a:chExt cx="762000" cy="762000"/>
          </a:xfrm>
        </p:grpSpPr>
        <p:sp>
          <p:nvSpPr>
            <p:cNvPr id="627" name="Shape 627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628" name="Shape 628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2" name="Group 632"/>
          <p:cNvGrpSpPr/>
          <p:nvPr/>
        </p:nvGrpSpPr>
        <p:grpSpPr>
          <a:xfrm>
            <a:off x="5257800" y="2133600"/>
            <a:ext cx="762000" cy="762000"/>
            <a:chOff x="0" y="0"/>
            <a:chExt cx="762000" cy="762000"/>
          </a:xfrm>
        </p:grpSpPr>
        <p:sp>
          <p:nvSpPr>
            <p:cNvPr id="630" name="Shape 630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5" name="Group 635"/>
          <p:cNvGrpSpPr/>
          <p:nvPr/>
        </p:nvGrpSpPr>
        <p:grpSpPr>
          <a:xfrm>
            <a:off x="5257800" y="3657600"/>
            <a:ext cx="762000" cy="762000"/>
            <a:chOff x="0" y="0"/>
            <a:chExt cx="762000" cy="762000"/>
          </a:xfrm>
        </p:grpSpPr>
        <p:sp>
          <p:nvSpPr>
            <p:cNvPr id="633" name="Shape 633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634" name="Shape 634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8" name="Group 638"/>
          <p:cNvGrpSpPr/>
          <p:nvPr/>
        </p:nvGrpSpPr>
        <p:grpSpPr>
          <a:xfrm>
            <a:off x="7315200" y="2133600"/>
            <a:ext cx="762000" cy="762000"/>
            <a:chOff x="0" y="0"/>
            <a:chExt cx="762000" cy="762000"/>
          </a:xfrm>
        </p:grpSpPr>
        <p:sp>
          <p:nvSpPr>
            <p:cNvPr id="636" name="Shape 636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637" name="Shape 637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41" name="Group 641"/>
          <p:cNvGrpSpPr/>
          <p:nvPr/>
        </p:nvGrpSpPr>
        <p:grpSpPr>
          <a:xfrm>
            <a:off x="7315200" y="3657600"/>
            <a:ext cx="762000" cy="762000"/>
            <a:chOff x="0" y="0"/>
            <a:chExt cx="762000" cy="762000"/>
          </a:xfrm>
        </p:grpSpPr>
        <p:sp>
          <p:nvSpPr>
            <p:cNvPr id="639" name="Shape 639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640" name="Shape 640"/>
            <p:cNvSpPr/>
            <p:nvPr/>
          </p:nvSpPr>
          <p:spPr>
            <a:xfrm>
              <a:off x="201930" y="47620"/>
              <a:ext cx="358141" cy="666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42" name="Shape 642"/>
          <p:cNvSpPr/>
          <p:nvPr/>
        </p:nvSpPr>
        <p:spPr>
          <a:xfrm>
            <a:off x="1422506" y="1676400"/>
            <a:ext cx="20298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r</a:t>
            </a:r>
          </a:p>
        </p:txBody>
      </p:sp>
      <p:sp>
        <p:nvSpPr>
          <p:cNvPr id="643" name="Shape 643"/>
          <p:cNvSpPr/>
          <p:nvPr/>
        </p:nvSpPr>
        <p:spPr>
          <a:xfrm>
            <a:off x="3468794" y="1676400"/>
            <a:ext cx="20298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s</a:t>
            </a:r>
          </a:p>
        </p:txBody>
      </p:sp>
      <p:sp>
        <p:nvSpPr>
          <p:cNvPr id="644" name="Shape 644"/>
          <p:cNvSpPr/>
          <p:nvPr/>
        </p:nvSpPr>
        <p:spPr>
          <a:xfrm>
            <a:off x="5529220" y="1676400"/>
            <a:ext cx="17471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t</a:t>
            </a:r>
          </a:p>
        </p:txBody>
      </p:sp>
      <p:sp>
        <p:nvSpPr>
          <p:cNvPr id="645" name="Shape 645"/>
          <p:cNvSpPr/>
          <p:nvPr/>
        </p:nvSpPr>
        <p:spPr>
          <a:xfrm>
            <a:off x="7540954" y="1676400"/>
            <a:ext cx="24540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u</a:t>
            </a:r>
          </a:p>
        </p:txBody>
      </p:sp>
      <p:sp>
        <p:nvSpPr>
          <p:cNvPr id="646" name="Shape 646"/>
          <p:cNvSpPr/>
          <p:nvPr/>
        </p:nvSpPr>
        <p:spPr>
          <a:xfrm>
            <a:off x="1405242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v</a:t>
            </a:r>
          </a:p>
        </p:txBody>
      </p:sp>
      <p:sp>
        <p:nvSpPr>
          <p:cNvPr id="647" name="Shape 647"/>
          <p:cNvSpPr/>
          <p:nvPr/>
        </p:nvSpPr>
        <p:spPr>
          <a:xfrm>
            <a:off x="3456528" y="4419600"/>
            <a:ext cx="27355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w</a:t>
            </a:r>
          </a:p>
        </p:txBody>
      </p:sp>
      <p:sp>
        <p:nvSpPr>
          <p:cNvPr id="648" name="Shape 648"/>
          <p:cNvSpPr/>
          <p:nvPr/>
        </p:nvSpPr>
        <p:spPr>
          <a:xfrm>
            <a:off x="5556567" y="4419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x</a:t>
            </a:r>
          </a:p>
        </p:txBody>
      </p:sp>
      <p:sp>
        <p:nvSpPr>
          <p:cNvPr id="649" name="Shape 649"/>
          <p:cNvSpPr/>
          <p:nvPr/>
        </p:nvSpPr>
        <p:spPr>
          <a:xfrm>
            <a:off x="7644117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y</a:t>
            </a:r>
          </a:p>
        </p:txBody>
      </p:sp>
      <p:sp>
        <p:nvSpPr>
          <p:cNvPr id="661" name="Shape 661"/>
          <p:cNvSpPr/>
          <p:nvPr/>
        </p:nvSpPr>
        <p:spPr>
          <a:xfrm>
            <a:off x="15240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62" name="Shape 662"/>
          <p:cNvSpPr/>
          <p:nvPr/>
        </p:nvSpPr>
        <p:spPr>
          <a:xfrm>
            <a:off x="1941855" y="2514600"/>
            <a:ext cx="124425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63" name="Shape 663"/>
          <p:cNvSpPr/>
          <p:nvPr/>
        </p:nvSpPr>
        <p:spPr>
          <a:xfrm>
            <a:off x="35814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64" name="Shape 664"/>
          <p:cNvSpPr/>
          <p:nvPr/>
        </p:nvSpPr>
        <p:spPr>
          <a:xfrm>
            <a:off x="3898964" y="2749832"/>
            <a:ext cx="1422272" cy="105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/>
        </p:nvSpPr>
        <p:spPr>
          <a:xfrm>
            <a:off x="3999255" y="4038600"/>
            <a:ext cx="122169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66" name="Shape 666"/>
          <p:cNvSpPr/>
          <p:nvPr/>
        </p:nvSpPr>
        <p:spPr>
          <a:xfrm>
            <a:off x="56388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67" name="Shape 667"/>
          <p:cNvSpPr/>
          <p:nvPr/>
        </p:nvSpPr>
        <p:spPr>
          <a:xfrm>
            <a:off x="6056655" y="2514600"/>
            <a:ext cx="12442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68" name="Shape 668"/>
          <p:cNvSpPr/>
          <p:nvPr/>
        </p:nvSpPr>
        <p:spPr>
          <a:xfrm>
            <a:off x="6056655" y="4038599"/>
            <a:ext cx="12216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69" name="Shape 669"/>
          <p:cNvSpPr/>
          <p:nvPr/>
        </p:nvSpPr>
        <p:spPr>
          <a:xfrm>
            <a:off x="76962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59" name="Shape 659"/>
          <p:cNvSpPr/>
          <p:nvPr/>
        </p:nvSpPr>
        <p:spPr>
          <a:xfrm>
            <a:off x="1905218" y="5595362"/>
            <a:ext cx="532964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 sz="3200"/>
            </a:lvl1pPr>
          </a:lstStyle>
          <a:p>
            <a:pPr/>
            <a:r>
              <a:t>Q:</a:t>
            </a:r>
          </a:p>
        </p:txBody>
      </p:sp>
      <p:sp>
        <p:nvSpPr>
          <p:cNvPr id="660" name="Shape 660"/>
          <p:cNvSpPr/>
          <p:nvPr/>
        </p:nvSpPr>
        <p:spPr>
          <a:xfrm>
            <a:off x="2667131" y="5626033"/>
            <a:ext cx="380738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2800"/>
            </a:lvl1pPr>
          </a:lstStyle>
          <a:p>
            <a:pPr/>
            <a:r>
              <a:t>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19 				            3/15/16</a:t>
            </a:r>
          </a:p>
        </p:txBody>
      </p:sp>
      <p:sp>
        <p:nvSpPr>
          <p:cNvPr id="672" name="Shape 6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BFS: The Code Again</a:t>
            </a:r>
          </a:p>
        </p:txBody>
      </p:sp>
      <p:sp>
        <p:nvSpPr>
          <p:cNvPr id="673" name="Shape 6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BFS(G, s) {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initialize vertices;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Q = {s};		</a:t>
            </a:r>
            <a:endParaRPr i="1"/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while (Q not empty) {    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u = RemoveTop(Q);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for each v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u-&gt;adj {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if (v-&gt;color == WHITE)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v-&gt;color = GREY;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v-&gt;d = u-&gt;d + 1;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v-&gt;p = u;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Enqueue(Q, v);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u-&gt;color = BLACK;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674" name="Shape 674"/>
          <p:cNvSpPr/>
          <p:nvPr/>
        </p:nvSpPr>
        <p:spPr>
          <a:xfrm>
            <a:off x="4508500" y="5334000"/>
            <a:ext cx="4025166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chemeClr val="accent1"/>
                </a:solidFill>
              </a:defRPr>
            </a:lvl1pPr>
          </a:lstStyle>
          <a:p>
            <a:pPr/>
            <a:r>
              <a:t>What will be the running time?</a:t>
            </a:r>
          </a:p>
        </p:txBody>
      </p:sp>
      <p:grpSp>
        <p:nvGrpSpPr>
          <p:cNvPr id="677" name="Group 677"/>
          <p:cNvGrpSpPr/>
          <p:nvPr/>
        </p:nvGrpSpPr>
        <p:grpSpPr>
          <a:xfrm>
            <a:off x="3962400" y="1752599"/>
            <a:ext cx="3889187" cy="421393"/>
            <a:chOff x="0" y="0"/>
            <a:chExt cx="3889186" cy="421391"/>
          </a:xfrm>
        </p:grpSpPr>
        <p:sp>
          <p:nvSpPr>
            <p:cNvPr id="675" name="Shape 675"/>
            <p:cNvSpPr/>
            <p:nvPr/>
          </p:nvSpPr>
          <p:spPr>
            <a:xfrm>
              <a:off x="622300" y="0"/>
              <a:ext cx="326688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>
                  <a:solidFill>
                    <a:srgbClr val="CC0000"/>
                  </a:solidFill>
                </a:defRPr>
              </a:lvl1pPr>
            </a:lstStyle>
            <a:p>
              <a:pPr/>
              <a:r>
                <a:t>Touch every vertex: O(V)</a:t>
              </a:r>
            </a:p>
          </p:txBody>
        </p:sp>
        <p:sp>
          <p:nvSpPr>
            <p:cNvPr id="676" name="Shape 676"/>
            <p:cNvSpPr/>
            <p:nvPr/>
          </p:nvSpPr>
          <p:spPr>
            <a:xfrm flipH="1" flipV="1">
              <a:off x="0" y="228599"/>
              <a:ext cx="609600" cy="2"/>
            </a:xfrm>
            <a:prstGeom prst="line">
              <a:avLst/>
            </a:prstGeom>
            <a:noFill/>
            <a:ln w="2857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80" name="Group 680"/>
          <p:cNvGrpSpPr/>
          <p:nvPr/>
        </p:nvGrpSpPr>
        <p:grpSpPr>
          <a:xfrm>
            <a:off x="4038600" y="2813049"/>
            <a:ext cx="4705013" cy="764293"/>
            <a:chOff x="0" y="0"/>
            <a:chExt cx="4705012" cy="764291"/>
          </a:xfrm>
        </p:grpSpPr>
        <p:sp>
          <p:nvSpPr>
            <p:cNvPr id="678" name="Shape 678"/>
            <p:cNvSpPr/>
            <p:nvPr/>
          </p:nvSpPr>
          <p:spPr>
            <a:xfrm>
              <a:off x="762000" y="0"/>
              <a:ext cx="3943013" cy="764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i="1">
                  <a:solidFill>
                    <a:srgbClr val="CC0000"/>
                  </a:solidFill>
                </a:defRPr>
              </a:pPr>
              <a:r>
                <a:t>u = every vertex, but only once</a:t>
              </a:r>
              <a:br/>
              <a:r>
                <a:t>                                  (</a:t>
              </a:r>
              <a:r>
                <a:rPr>
                  <a:solidFill>
                    <a:schemeClr val="accent1"/>
                  </a:solidFill>
                </a:rPr>
                <a:t>Why?</a:t>
              </a:r>
              <a:r>
                <a:t>)</a:t>
              </a:r>
            </a:p>
          </p:txBody>
        </p:sp>
        <p:sp>
          <p:nvSpPr>
            <p:cNvPr id="679" name="Shape 679"/>
            <p:cNvSpPr/>
            <p:nvPr/>
          </p:nvSpPr>
          <p:spPr>
            <a:xfrm flipH="1" flipV="1">
              <a:off x="0" y="234949"/>
              <a:ext cx="762000" cy="2"/>
            </a:xfrm>
            <a:prstGeom prst="line">
              <a:avLst/>
            </a:prstGeom>
            <a:noFill/>
            <a:ln w="2857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83" name="Group 683"/>
          <p:cNvGrpSpPr/>
          <p:nvPr/>
        </p:nvGrpSpPr>
        <p:grpSpPr>
          <a:xfrm>
            <a:off x="152400" y="3429000"/>
            <a:ext cx="2667000" cy="1754892"/>
            <a:chOff x="0" y="0"/>
            <a:chExt cx="2666999" cy="1754891"/>
          </a:xfrm>
        </p:grpSpPr>
        <p:sp>
          <p:nvSpPr>
            <p:cNvPr id="681" name="Shape 681"/>
            <p:cNvSpPr/>
            <p:nvPr/>
          </p:nvSpPr>
          <p:spPr>
            <a:xfrm>
              <a:off x="0" y="304800"/>
              <a:ext cx="2590800" cy="1450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i="1">
                  <a:solidFill>
                    <a:srgbClr val="CC0000"/>
                  </a:solidFill>
                </a:defRPr>
              </a:lvl1pPr>
            </a:lstStyle>
            <a:p>
              <a:pPr/>
              <a:r>
                <a:t>So v = every vertex that appears in some other vert’s adjacency list</a:t>
              </a:r>
            </a:p>
          </p:txBody>
        </p:sp>
        <p:sp>
          <p:nvSpPr>
            <p:cNvPr id="682" name="Shape 682"/>
            <p:cNvSpPr/>
            <p:nvPr/>
          </p:nvSpPr>
          <p:spPr>
            <a:xfrm flipV="1">
              <a:off x="1295399" y="-1"/>
              <a:ext cx="1371601" cy="304802"/>
            </a:xfrm>
            <a:prstGeom prst="line">
              <a:avLst/>
            </a:prstGeom>
            <a:noFill/>
            <a:ln w="2857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84" name="Shape 684"/>
          <p:cNvSpPr/>
          <p:nvPr/>
        </p:nvSpPr>
        <p:spPr>
          <a:xfrm>
            <a:off x="4508500" y="5715000"/>
            <a:ext cx="3763526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Total running time: O(V+E)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4" grpId="1"/>
      <p:bldP build="whole" bldLvl="1" animBg="1" rev="0" advAuto="0" spid="680" grpId="3"/>
      <p:bldP build="whole" bldLvl="1" animBg="1" rev="0" advAuto="0" spid="683" grpId="4"/>
      <p:bldP build="whole" bldLvl="1" animBg="1" rev="0" advAuto="0" spid="677" grpId="2"/>
      <p:bldP build="whole" bldLvl="1" animBg="1" rev="0" advAuto="0" spid="684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2 				            3/15/16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Administrative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Test postponed to Friday</a:t>
            </a:r>
          </a:p>
          <a:p>
            <a:pPr>
              <a:buChar char="●"/>
            </a:pPr>
            <a:r>
              <a:t>Homework: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Turned in last night by midnight: full credit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Turned in tonight by midnight: 1 day late, 10% off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Turned in tomorrow night: 2 days late, 30% off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Extra credit lateness measured separately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20 				            3/15/16</a:t>
            </a:r>
          </a:p>
        </p:txBody>
      </p:sp>
      <p:sp>
        <p:nvSpPr>
          <p:cNvPr id="687" name="Shape 6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BFS: The Code Again</a:t>
            </a:r>
          </a:p>
        </p:txBody>
      </p:sp>
      <p:sp>
        <p:nvSpPr>
          <p:cNvPr id="688" name="Shape 6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BFS(G, s) {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initialize vertices;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Q = {s};		</a:t>
            </a:r>
            <a:endParaRPr i="1"/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while (Q not empty) {    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u = RemoveTop(Q);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for each v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u-&gt;adj {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if (v-&gt;color == WHITE)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v-&gt;color = GREY;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v-&gt;d = u-&gt;d + 1;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v-&gt;p = u;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Enqueue(Q, v);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u-&gt;color = BLACK;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689" name="Shape 689"/>
          <p:cNvSpPr/>
          <p:nvPr/>
        </p:nvSpPr>
        <p:spPr>
          <a:xfrm>
            <a:off x="4703762" y="4953000"/>
            <a:ext cx="4177716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solidFill>
                  <a:schemeClr val="accent1"/>
                </a:solidFill>
              </a:defRPr>
            </a:pPr>
            <a:r>
              <a:t>What will be the storage cost </a:t>
            </a:r>
          </a:p>
          <a:p>
            <a:pPr>
              <a:defRPr b="1" i="1">
                <a:solidFill>
                  <a:schemeClr val="accent1"/>
                </a:solidFill>
              </a:defRPr>
            </a:pPr>
            <a:r>
              <a:t>in addition to storing the graph?</a:t>
            </a:r>
          </a:p>
        </p:txBody>
      </p:sp>
      <p:sp>
        <p:nvSpPr>
          <p:cNvPr id="690" name="Shape 690"/>
          <p:cNvSpPr/>
          <p:nvPr/>
        </p:nvSpPr>
        <p:spPr>
          <a:xfrm>
            <a:off x="4703762" y="5715000"/>
            <a:ext cx="3488344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Total space used: </a:t>
            </a:r>
            <a:br/>
            <a:r>
              <a:t>O(max(degree(v))) = O(E)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9" grpId="1"/>
      <p:bldP build="whole" bldLvl="1" animBg="1" rev="0" advAuto="0" spid="690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21 				            3/15/16</a:t>
            </a:r>
          </a:p>
        </p:txBody>
      </p:sp>
      <p:sp>
        <p:nvSpPr>
          <p:cNvPr id="693" name="Shape 6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Breadth-First Search: Properties</a:t>
            </a:r>
          </a:p>
        </p:txBody>
      </p:sp>
      <p:sp>
        <p:nvSpPr>
          <p:cNvPr id="694" name="Shape 6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BFS calculates the </a:t>
            </a:r>
            <a:r>
              <a:rPr i="1">
                <a:solidFill>
                  <a:srgbClr val="CC0000"/>
                </a:solidFill>
              </a:rPr>
              <a:t>shortest-path distance</a:t>
            </a:r>
            <a:r>
              <a:t> to the source node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Shortest-path distance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δ</a:t>
            </a:r>
            <a:r>
              <a:t>(s,v) = minimum number of edges from s to v, or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∞ </a:t>
            </a:r>
            <a:r>
              <a:t>if v not reachable from s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Proof given in the book (p. 472-5)</a:t>
            </a:r>
          </a:p>
          <a:p>
            <a:pPr>
              <a:buChar char="●"/>
            </a:pPr>
            <a:r>
              <a:t>BFS builds </a:t>
            </a:r>
            <a:r>
              <a:rPr i="1">
                <a:solidFill>
                  <a:srgbClr val="CC0000"/>
                </a:solidFill>
              </a:rPr>
              <a:t>breadth-first tree</a:t>
            </a:r>
            <a:r>
              <a:t>, in which paths to root represent shortest paths in G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Thus can use BFS to calculate shortest path from one vertex to another in O(V+E)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22 				            3/15/16</a:t>
            </a:r>
          </a:p>
        </p:txBody>
      </p:sp>
      <p:sp>
        <p:nvSpPr>
          <p:cNvPr id="697" name="Shape 6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 Search</a:t>
            </a:r>
          </a:p>
        </p:txBody>
      </p:sp>
      <p:sp>
        <p:nvSpPr>
          <p:cNvPr id="698" name="Shape 6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  <a:defRPr i="1">
                <a:solidFill>
                  <a:srgbClr val="CC0000"/>
                </a:solidFill>
              </a:defRPr>
            </a:pPr>
            <a:r>
              <a:t>Depth-first search</a:t>
            </a:r>
            <a:r>
              <a:rPr i="0">
                <a:solidFill>
                  <a:srgbClr val="000000"/>
                </a:solidFill>
              </a:rPr>
              <a:t> is another strategy for exploring a graph</a:t>
            </a:r>
            <a:endParaRPr i="0">
              <a:solidFill>
                <a:srgbClr val="000000"/>
              </a:solidFill>
            </a:endParaRP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Explore “deeper” in the graph whenever possible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Edges are explored out of the most recently discovered vertex </a:t>
            </a:r>
            <a:r>
              <a:rPr i="1"/>
              <a:t>v</a:t>
            </a:r>
            <a:r>
              <a:t> that still has unexplored edges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When all of </a:t>
            </a:r>
            <a:r>
              <a:rPr i="1"/>
              <a:t>v</a:t>
            </a:r>
            <a:r>
              <a:t>’s edges have been explored, backtrack to the vertex from which </a:t>
            </a:r>
            <a:r>
              <a:rPr i="1"/>
              <a:t>v</a:t>
            </a:r>
            <a:r>
              <a:t> was discovered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23 				            3/15/16</a:t>
            </a:r>
          </a:p>
        </p:txBody>
      </p:sp>
      <p:sp>
        <p:nvSpPr>
          <p:cNvPr id="701" name="Shape 7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 Search</a:t>
            </a:r>
          </a:p>
        </p:txBody>
      </p:sp>
      <p:sp>
        <p:nvSpPr>
          <p:cNvPr id="702" name="Shape 7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Vertices initially colored white</a:t>
            </a:r>
          </a:p>
          <a:p>
            <a:pPr>
              <a:buChar char="●"/>
            </a:pPr>
            <a:r>
              <a:t>Then colored gray when discovered</a:t>
            </a:r>
          </a:p>
          <a:p>
            <a:pPr>
              <a:buChar char="●"/>
            </a:pPr>
            <a:r>
              <a:t>Then black when finished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24 				            3/15/16</a:t>
            </a:r>
          </a:p>
        </p:txBody>
      </p:sp>
      <p:sp>
        <p:nvSpPr>
          <p:cNvPr id="705" name="Shape 7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 Search: The Code</a:t>
            </a:r>
          </a:p>
        </p:txBody>
      </p:sp>
      <p:sp>
        <p:nvSpPr>
          <p:cNvPr id="706" name="Shape 70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DFS(G)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u-&gt;color = WHITE;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0;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(u-&gt;color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DFS_Visit(u);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07" name="Shape 70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DFS_Visit(u)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GREY;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u-&gt;d = time;</a:t>
            </a:r>
          </a:p>
          <a:p>
            <a:pPr>
              <a:spcBef>
                <a:spcPts val="4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 </a:t>
            </a:r>
            <a:r>
              <a:rPr b="0" sz="180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sz="1800"/>
              <a:t>u-&gt;Adj[]</a:t>
            </a:r>
            <a:endParaRPr sz="1800"/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(v-&gt;color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DFS_Visit(v);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BLACK;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u-&gt;f = time;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08" name="Shape 708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25 				            3/15/16</a:t>
            </a:r>
          </a:p>
        </p:txBody>
      </p:sp>
      <p:sp>
        <p:nvSpPr>
          <p:cNvPr id="711" name="Shape 7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 Search: The Code</a:t>
            </a:r>
          </a:p>
        </p:txBody>
      </p:sp>
      <p:sp>
        <p:nvSpPr>
          <p:cNvPr id="712" name="Shape 71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DFS(G)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u-&gt;color = WHITE;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0;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(u-&gt;color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DFS_Visit(u);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13" name="Shape 71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DFS_Visit(u)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GREY;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u-&gt;d = time;</a:t>
            </a:r>
          </a:p>
          <a:p>
            <a:pPr>
              <a:spcBef>
                <a:spcPts val="4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 </a:t>
            </a:r>
            <a:r>
              <a:rPr b="0" sz="180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sz="1800"/>
              <a:t>u-&gt;Adj[]</a:t>
            </a:r>
            <a:endParaRPr sz="1800"/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(v-&gt;color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DFS_Visit(v);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BLACK;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u-&gt;f = time;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14" name="Shape 714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15" name="Shape 715"/>
          <p:cNvSpPr/>
          <p:nvPr/>
        </p:nvSpPr>
        <p:spPr>
          <a:xfrm>
            <a:off x="2667000" y="6172200"/>
            <a:ext cx="3621396" cy="44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solidFill>
                  <a:schemeClr val="accent1"/>
                </a:solidFill>
              </a:defRPr>
            </a:pPr>
            <a:r>
              <a:t>What does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u-&gt;d</a:t>
            </a:r>
            <a:r>
              <a:t> represent?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26 				            3/15/16</a:t>
            </a:r>
          </a:p>
        </p:txBody>
      </p:sp>
      <p:sp>
        <p:nvSpPr>
          <p:cNvPr id="718" name="Shape 7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 Search: The Code</a:t>
            </a:r>
          </a:p>
        </p:txBody>
      </p:sp>
      <p:sp>
        <p:nvSpPr>
          <p:cNvPr id="719" name="Shape 71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DFS(G)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u-&gt;color = WHITE;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0;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(u-&gt;color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DFS_Visit(u);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20" name="Shape 720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DFS_Visit(u)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GREY;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u-&gt;d = time;</a:t>
            </a:r>
          </a:p>
          <a:p>
            <a:pPr>
              <a:spcBef>
                <a:spcPts val="4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 </a:t>
            </a:r>
            <a:r>
              <a:rPr b="0" sz="180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sz="1800"/>
              <a:t>u-&gt;Adj[]</a:t>
            </a:r>
            <a:endParaRPr sz="1800"/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(v-&gt;color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DFS_Visit(v);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BLACK;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u-&gt;f = time;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21" name="Shape 721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2" name="Shape 722"/>
          <p:cNvSpPr/>
          <p:nvPr/>
        </p:nvSpPr>
        <p:spPr>
          <a:xfrm>
            <a:off x="2667000" y="6172200"/>
            <a:ext cx="3621396" cy="44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solidFill>
                  <a:schemeClr val="accent1"/>
                </a:solidFill>
              </a:defRPr>
            </a:pPr>
            <a:r>
              <a:t>What does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u-&gt;f</a:t>
            </a:r>
            <a:r>
              <a:t> represent?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27 				            3/15/16</a:t>
            </a:r>
          </a:p>
        </p:txBody>
      </p:sp>
      <p:sp>
        <p:nvSpPr>
          <p:cNvPr id="725" name="Shape 7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 Search: The Code</a:t>
            </a:r>
          </a:p>
        </p:txBody>
      </p:sp>
      <p:sp>
        <p:nvSpPr>
          <p:cNvPr id="726" name="Shape 72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DFS(G)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u-&gt;color = WHITE;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0;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(u-&gt;color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DFS_Visit(u);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27" name="Shape 72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DFS_Visit(u)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GREY;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u-&gt;d = time;</a:t>
            </a:r>
          </a:p>
          <a:p>
            <a:pPr>
              <a:spcBef>
                <a:spcPts val="4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 </a:t>
            </a:r>
            <a:r>
              <a:rPr b="0" sz="180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sz="1800"/>
              <a:t>u-&gt;Adj[]</a:t>
            </a:r>
            <a:endParaRPr sz="1800"/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(v-&gt;color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DFS_Visit(v);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BLACK;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u-&gt;f = time;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28" name="Shape 728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9" name="Shape 729"/>
          <p:cNvSpPr/>
          <p:nvPr/>
        </p:nvSpPr>
        <p:spPr>
          <a:xfrm>
            <a:off x="1703655" y="6151562"/>
            <a:ext cx="567954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>
                <a:solidFill>
                  <a:schemeClr val="accent1"/>
                </a:solidFill>
              </a:defRPr>
            </a:lvl1pPr>
          </a:lstStyle>
          <a:p>
            <a:pPr/>
            <a:r>
              <a:t>Will all vertices eventually be colored black?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28 				            3/15/16</a:t>
            </a:r>
          </a:p>
        </p:txBody>
      </p:sp>
      <p:sp>
        <p:nvSpPr>
          <p:cNvPr id="732" name="Shape 7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 Search: The Code</a:t>
            </a:r>
          </a:p>
        </p:txBody>
      </p:sp>
      <p:sp>
        <p:nvSpPr>
          <p:cNvPr id="733" name="Shape 73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DFS(G)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u-&gt;color = WHITE;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0;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(u-&gt;color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DFS_Visit(u);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34" name="Shape 734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DFS_Visit(u)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GREY;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u-&gt;d = time;</a:t>
            </a:r>
          </a:p>
          <a:p>
            <a:pPr>
              <a:spcBef>
                <a:spcPts val="4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 </a:t>
            </a:r>
            <a:r>
              <a:rPr b="0" sz="180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sz="1800"/>
              <a:t>u-&gt;Adj[]</a:t>
            </a:r>
            <a:endParaRPr sz="1800"/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(v-&gt;color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DFS_Visit(v);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BLACK;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u-&gt;f = time;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35" name="Shape 735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6" name="Shape 736"/>
          <p:cNvSpPr/>
          <p:nvPr/>
        </p:nvSpPr>
        <p:spPr>
          <a:xfrm>
            <a:off x="2545129" y="6151562"/>
            <a:ext cx="4025167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>
                <a:solidFill>
                  <a:schemeClr val="accent1"/>
                </a:solidFill>
              </a:defRPr>
            </a:lvl1pPr>
          </a:lstStyle>
          <a:p>
            <a:pPr/>
            <a:r>
              <a:t>What will be the running time?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29 				            3/15/16</a:t>
            </a:r>
          </a:p>
        </p:txBody>
      </p:sp>
      <p:sp>
        <p:nvSpPr>
          <p:cNvPr id="739" name="Shape 7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 Search: The Code</a:t>
            </a:r>
          </a:p>
        </p:txBody>
      </p:sp>
      <p:sp>
        <p:nvSpPr>
          <p:cNvPr id="740" name="Shape 74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DFS(G)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u-&gt;color = WHITE;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0;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(u-&gt;color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DFS_Visit(u);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41" name="Shape 74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DFS_Visit(u)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GREY;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u-&gt;d = time;</a:t>
            </a:r>
          </a:p>
          <a:p>
            <a:pPr>
              <a:spcBef>
                <a:spcPts val="4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 </a:t>
            </a:r>
            <a:r>
              <a:rPr b="0" sz="180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sz="1800"/>
              <a:t>u-&gt;Adj[]</a:t>
            </a:r>
            <a:endParaRPr sz="1800"/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(v-&gt;color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DFS_Visit(v);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BLACK;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u-&gt;f = time;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42" name="Shape 742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3" name="Shape 743"/>
          <p:cNvSpPr/>
          <p:nvPr/>
        </p:nvSpPr>
        <p:spPr>
          <a:xfrm>
            <a:off x="1345769" y="5943600"/>
            <a:ext cx="6482625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rgbClr val="CC0000"/>
                </a:solidFill>
              </a:defRPr>
            </a:pPr>
            <a:r>
              <a:t>Running time: O(n</a:t>
            </a:r>
            <a:r>
              <a:rPr baseline="30000"/>
              <a:t>2</a:t>
            </a:r>
            <a:r>
              <a:t>) because call DFS_Visit on each vertex, </a:t>
            </a:r>
            <a:br/>
            <a:r>
              <a:t>and the loop over Adj[] can run as many as |V| times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3 				            3/15/16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Review: Graphs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A graph G = (V, E)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V = set of vertices, E = set of edges 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Dense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</a:rPr>
              <a:t>graph: |E| </a:t>
            </a:r>
            <a:r>
              <a:rPr i="0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≈ </a:t>
            </a:r>
            <a:r>
              <a:rPr i="0">
                <a:solidFill>
                  <a:srgbClr val="000000"/>
                </a:solidFill>
              </a:rPr>
              <a:t>|V|</a:t>
            </a:r>
            <a:r>
              <a:rPr baseline="30000" i="0">
                <a:solidFill>
                  <a:srgbClr val="000000"/>
                </a:solidFill>
              </a:rPr>
              <a:t>2</a:t>
            </a:r>
            <a:r>
              <a:rPr i="0">
                <a:solidFill>
                  <a:srgbClr val="000000"/>
                </a:solidFill>
              </a:rPr>
              <a:t>; </a:t>
            </a:r>
            <a:r>
              <a:t>Sparse</a:t>
            </a:r>
            <a:r>
              <a:rPr i="0">
                <a:solidFill>
                  <a:srgbClr val="000000"/>
                </a:solidFill>
              </a:rPr>
              <a:t> graph: |E| </a:t>
            </a:r>
            <a:r>
              <a:rPr i="0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≈ </a:t>
            </a:r>
            <a:r>
              <a:rPr i="0">
                <a:solidFill>
                  <a:srgbClr val="000000"/>
                </a:solidFill>
              </a:rPr>
              <a:t>|V|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Undirected graph: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Edge (u,v) = edge (v,u)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No self-loops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Directed</a:t>
            </a:r>
            <a:r>
              <a:rPr i="0">
                <a:solidFill>
                  <a:srgbClr val="000000"/>
                </a:solidFill>
              </a:rPr>
              <a:t> graph: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Edge (u,v) goes from vertex u to vertex v, notated u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v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A </a:t>
            </a:r>
            <a:r>
              <a:rPr i="1">
                <a:solidFill>
                  <a:srgbClr val="CC0000"/>
                </a:solidFill>
              </a:rPr>
              <a:t>weighted graph</a:t>
            </a:r>
            <a:r>
              <a:t> associates weights with either the edges or the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30 				            3/15/16</a:t>
            </a:r>
          </a:p>
        </p:txBody>
      </p:sp>
      <p:sp>
        <p:nvSpPr>
          <p:cNvPr id="746" name="Shape 7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 Search: The Code</a:t>
            </a:r>
          </a:p>
        </p:txBody>
      </p:sp>
      <p:sp>
        <p:nvSpPr>
          <p:cNvPr id="747" name="Shape 74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DFS(G)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u-&gt;color = WHITE;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0;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(u-&gt;color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DFS_Visit(u);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48" name="Shape 748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DFS_Visit(u)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GREY;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u-&gt;d = time;</a:t>
            </a:r>
          </a:p>
          <a:p>
            <a:pPr>
              <a:spcBef>
                <a:spcPts val="4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 </a:t>
            </a:r>
            <a:r>
              <a:rPr b="0" sz="180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sz="1800"/>
              <a:t>u-&gt;Adj[]</a:t>
            </a:r>
            <a:endParaRPr sz="1800"/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(v-&gt;color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DFS_Visit(v);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BLACK;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u-&gt;f = time;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49" name="Shape 749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Shape 750"/>
          <p:cNvSpPr/>
          <p:nvPr/>
        </p:nvSpPr>
        <p:spPr>
          <a:xfrm>
            <a:off x="1789429" y="5943600"/>
            <a:ext cx="5628641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rgbClr val="CC0000"/>
                </a:solidFill>
              </a:defRPr>
            </a:pPr>
            <a:r>
              <a:t>BUT, there is actually a tighter bound.  </a:t>
            </a:r>
            <a:br/>
            <a:r>
              <a:rPr>
                <a:solidFill>
                  <a:schemeClr val="accent1"/>
                </a:solidFill>
              </a:rPr>
              <a:t>How many times will DFS_Visit() actually be called?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31 				            3/15/16</a:t>
            </a:r>
          </a:p>
        </p:txBody>
      </p:sp>
      <p:sp>
        <p:nvSpPr>
          <p:cNvPr id="753" name="Shape 7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 Search: The Code</a:t>
            </a:r>
          </a:p>
        </p:txBody>
      </p:sp>
      <p:sp>
        <p:nvSpPr>
          <p:cNvPr id="754" name="Shape 75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DFS(G)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u-&gt;color = WHITE;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0;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(u-&gt;color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DFS_Visit(u);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55" name="Shape 75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DFS_Visit(u)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GREY;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3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u-&gt;d = time;</a:t>
            </a:r>
          </a:p>
          <a:p>
            <a:pPr>
              <a:spcBef>
                <a:spcPts val="400"/>
              </a:spcBef>
              <a:buSzTx/>
              <a:buNone/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 </a:t>
            </a:r>
            <a:r>
              <a:rPr b="0" sz="180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sz="1800"/>
              <a:t>u-&gt;Adj[]</a:t>
            </a:r>
            <a:endParaRPr sz="1800"/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(v-&gt;color == WHITE)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DFS_Visit(v);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BLACK;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u-&gt;f = time;</a:t>
            </a:r>
          </a:p>
          <a:p>
            <a:pPr>
              <a:spcBef>
                <a:spcPts val="400"/>
              </a:spcBef>
              <a:buSzTx/>
              <a:buNone/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56" name="Shape 756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7" name="Shape 757"/>
          <p:cNvSpPr/>
          <p:nvPr/>
        </p:nvSpPr>
        <p:spPr>
          <a:xfrm>
            <a:off x="2709038" y="5943600"/>
            <a:ext cx="3816411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rgbClr val="CC0000"/>
                </a:solidFill>
              </a:defRPr>
            </a:pPr>
            <a:br/>
            <a:r>
              <a:t>So, running time of DFS = O(V+E)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32 				            3/15/16</a:t>
            </a:r>
          </a:p>
        </p:txBody>
      </p:sp>
      <p:sp>
        <p:nvSpPr>
          <p:cNvPr id="760" name="Shape 7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 Sort Analysis</a:t>
            </a:r>
          </a:p>
        </p:txBody>
      </p:sp>
      <p:sp>
        <p:nvSpPr>
          <p:cNvPr id="761" name="Shape 761"/>
          <p:cNvSpPr/>
          <p:nvPr>
            <p:ph type="body" idx="1"/>
          </p:nvPr>
        </p:nvSpPr>
        <p:spPr>
          <a:xfrm>
            <a:off x="457200" y="1524000"/>
            <a:ext cx="8382000" cy="4343400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This running time argument is an informal example of </a:t>
            </a:r>
            <a:r>
              <a:rPr i="1">
                <a:solidFill>
                  <a:srgbClr val="CC0000"/>
                </a:solidFill>
              </a:rPr>
              <a:t>amortized analysis</a:t>
            </a:r>
            <a:endParaRPr>
              <a:solidFill>
                <a:srgbClr val="CC0000"/>
              </a:solidFill>
            </a:endParaRP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“Charge” the exploration of edge to the edge: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Each loop in DFS_Visit can be attributed to an edge in the graph 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Runs once/edge if directed graph, twice if undirected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Thus loop will run in O(E) time, algorithm O(V+E)</a:t>
            </a:r>
          </a:p>
          <a:p>
            <a:pPr lvl="3" marL="1600200" indent="-228600">
              <a:spcBef>
                <a:spcPts val="0"/>
              </a:spcBef>
              <a:buFont typeface="Wingdings"/>
              <a:defRPr sz="2000"/>
            </a:pPr>
            <a:r>
              <a:t>Considered linear for graph, b/c adj list requires O(V+E) storage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Important to be comfortable with this kind of reasoning and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33 				            3/15/16</a:t>
            </a:r>
          </a:p>
        </p:txBody>
      </p:sp>
      <p:sp>
        <p:nvSpPr>
          <p:cNvPr id="764" name="Shape 7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sp>
        <p:nvSpPr>
          <p:cNvPr id="765" name="Shape 765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 sz="2800">
                <a:solidFill>
                  <a:schemeClr val="accent1"/>
                </a:solidFill>
              </a:defRPr>
            </a:pPr>
          </a:p>
        </p:txBody>
      </p:sp>
      <p:sp>
        <p:nvSpPr>
          <p:cNvPr id="766" name="Shape 766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 sz="2800">
                <a:solidFill>
                  <a:schemeClr val="accent1"/>
                </a:solidFill>
              </a:defRPr>
            </a:pPr>
          </a:p>
        </p:txBody>
      </p:sp>
      <p:sp>
        <p:nvSpPr>
          <p:cNvPr id="767" name="Shape 767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 sz="2800">
                <a:solidFill>
                  <a:schemeClr val="accent1"/>
                </a:solidFill>
              </a:defRPr>
            </a:pPr>
          </a:p>
        </p:txBody>
      </p:sp>
      <p:sp>
        <p:nvSpPr>
          <p:cNvPr id="768" name="Shape 768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 sz="2800">
                <a:solidFill>
                  <a:schemeClr val="accent1"/>
                </a:solidFill>
              </a:defRPr>
            </a:pPr>
          </a:p>
        </p:txBody>
      </p:sp>
      <p:sp>
        <p:nvSpPr>
          <p:cNvPr id="769" name="Shape 769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 sz="2800">
                <a:solidFill>
                  <a:schemeClr val="accent1"/>
                </a:solidFill>
              </a:defRPr>
            </a:pPr>
          </a:p>
        </p:txBody>
      </p:sp>
      <p:sp>
        <p:nvSpPr>
          <p:cNvPr id="770" name="Shape 770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 sz="2800">
                <a:solidFill>
                  <a:schemeClr val="accent1"/>
                </a:solidFill>
              </a:defRPr>
            </a:pPr>
          </a:p>
        </p:txBody>
      </p:sp>
      <p:sp>
        <p:nvSpPr>
          <p:cNvPr id="771" name="Shape 771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 sz="2800">
                <a:solidFill>
                  <a:schemeClr val="accent1"/>
                </a:solidFill>
              </a:defRPr>
            </a:pPr>
          </a:p>
        </p:txBody>
      </p:sp>
      <p:sp>
        <p:nvSpPr>
          <p:cNvPr id="772" name="Shape 772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 sz="2800">
                <a:solidFill>
                  <a:schemeClr val="accent1"/>
                </a:solidFill>
              </a:defRPr>
            </a:pPr>
          </a:p>
        </p:txBody>
      </p:sp>
      <p:cxnSp>
        <p:nvCxnSpPr>
          <p:cNvPr id="773" name="Connector 773"/>
          <p:cNvCxnSpPr>
            <a:stCxn id="765" idx="0"/>
            <a:endCxn id="771" idx="0"/>
          </p:cNvCxnSpPr>
          <p:nvPr/>
        </p:nvCxnSpPr>
        <p:spPr>
          <a:xfrm flipH="1">
            <a:off x="762000" y="2705100"/>
            <a:ext cx="1295400" cy="11430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74" name="Connector 774"/>
          <p:cNvCxnSpPr>
            <a:stCxn id="771" idx="0"/>
            <a:endCxn id="770" idx="0"/>
          </p:cNvCxnSpPr>
          <p:nvPr/>
        </p:nvCxnSpPr>
        <p:spPr>
          <a:xfrm>
            <a:off x="762000" y="3848100"/>
            <a:ext cx="1295400" cy="12192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75" name="Connector 775"/>
          <p:cNvCxnSpPr>
            <a:stCxn id="771" idx="0"/>
            <a:endCxn id="769" idx="0"/>
          </p:cNvCxnSpPr>
          <p:nvPr/>
        </p:nvCxnSpPr>
        <p:spPr>
          <a:xfrm>
            <a:off x="762000" y="3848100"/>
            <a:ext cx="3962400" cy="12192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76" name="Connector 776"/>
          <p:cNvCxnSpPr>
            <a:stCxn id="769" idx="0"/>
            <a:endCxn id="770" idx="0"/>
          </p:cNvCxnSpPr>
          <p:nvPr/>
        </p:nvCxnSpPr>
        <p:spPr>
          <a:xfrm flipH="1">
            <a:off x="2057400" y="5067300"/>
            <a:ext cx="26670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77" name="Connector 777"/>
          <p:cNvCxnSpPr>
            <a:stCxn id="770" idx="0"/>
            <a:endCxn id="765" idx="0"/>
          </p:cNvCxnSpPr>
          <p:nvPr/>
        </p:nvCxnSpPr>
        <p:spPr>
          <a:xfrm flipV="1">
            <a:off x="2057400" y="2705100"/>
            <a:ext cx="0" cy="23622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78" name="Connector 778"/>
          <p:cNvCxnSpPr>
            <a:stCxn id="765" idx="0"/>
            <a:endCxn id="769" idx="0"/>
          </p:cNvCxnSpPr>
          <p:nvPr/>
        </p:nvCxnSpPr>
        <p:spPr>
          <a:xfrm>
            <a:off x="2057400" y="2705100"/>
            <a:ext cx="2667000" cy="23622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79" name="Connector 779"/>
          <p:cNvCxnSpPr>
            <a:stCxn id="766" idx="0"/>
            <a:endCxn id="769" idx="0"/>
          </p:cNvCxnSpPr>
          <p:nvPr/>
        </p:nvCxnSpPr>
        <p:spPr>
          <a:xfrm>
            <a:off x="4724400" y="2705100"/>
            <a:ext cx="0" cy="23622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80" name="Connector 780"/>
          <p:cNvCxnSpPr>
            <a:stCxn id="765" idx="0"/>
            <a:endCxn id="766" idx="0"/>
          </p:cNvCxnSpPr>
          <p:nvPr/>
        </p:nvCxnSpPr>
        <p:spPr>
          <a:xfrm>
            <a:off x="2057400" y="2705100"/>
            <a:ext cx="26670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81" name="Connector 781"/>
          <p:cNvCxnSpPr>
            <a:stCxn id="767" idx="0"/>
            <a:endCxn id="766" idx="0"/>
          </p:cNvCxnSpPr>
          <p:nvPr/>
        </p:nvCxnSpPr>
        <p:spPr>
          <a:xfrm flipH="1">
            <a:off x="4724400" y="2705100"/>
            <a:ext cx="26670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82" name="Connector 782"/>
          <p:cNvCxnSpPr>
            <a:stCxn id="766" idx="0"/>
            <a:endCxn id="772" idx="0"/>
          </p:cNvCxnSpPr>
          <p:nvPr/>
        </p:nvCxnSpPr>
        <p:spPr>
          <a:xfrm>
            <a:off x="4724400" y="2705100"/>
            <a:ext cx="1371600" cy="11430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83" name="Connector 783"/>
          <p:cNvCxnSpPr>
            <a:stCxn id="767" idx="0"/>
            <a:endCxn id="772" idx="0"/>
          </p:cNvCxnSpPr>
          <p:nvPr/>
        </p:nvCxnSpPr>
        <p:spPr>
          <a:xfrm flipH="1">
            <a:off x="6096000" y="2705100"/>
            <a:ext cx="1295400" cy="11430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84" name="Connector 784"/>
          <p:cNvCxnSpPr>
            <a:stCxn id="767" idx="0"/>
            <a:endCxn id="768" idx="0"/>
          </p:cNvCxnSpPr>
          <p:nvPr/>
        </p:nvCxnSpPr>
        <p:spPr>
          <a:xfrm>
            <a:off x="7391400" y="2705100"/>
            <a:ext cx="0" cy="23622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85" name="Connector 785"/>
          <p:cNvCxnSpPr>
            <a:stCxn id="768" idx="0"/>
            <a:endCxn id="769" idx="0"/>
          </p:cNvCxnSpPr>
          <p:nvPr/>
        </p:nvCxnSpPr>
        <p:spPr>
          <a:xfrm flipH="1">
            <a:off x="4724400" y="5067300"/>
            <a:ext cx="26670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cxnSp>
        <p:nvCxnSpPr>
          <p:cNvPr id="786" name="Connector 786"/>
          <p:cNvCxnSpPr>
            <a:stCxn id="772" idx="0"/>
            <a:endCxn id="769" idx="0"/>
          </p:cNvCxnSpPr>
          <p:nvPr/>
        </p:nvCxnSpPr>
        <p:spPr>
          <a:xfrm flipH="1">
            <a:off x="4724400" y="3848100"/>
            <a:ext cx="1371600" cy="121920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</p:cxnSp>
      <p:sp>
        <p:nvSpPr>
          <p:cNvPr id="787" name="Shape 787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8" name="Shape 788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34 				            3/15/16</a:t>
            </a:r>
          </a:p>
        </p:txBody>
      </p:sp>
      <p:sp>
        <p:nvSpPr>
          <p:cNvPr id="791" name="Shape 7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794" name="Group 794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792" name="Shape 79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793" name="Shape 79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  </a:t>
              </a:r>
            </a:p>
          </p:txBody>
        </p:sp>
      </p:grpSp>
      <p:grpSp>
        <p:nvGrpSpPr>
          <p:cNvPr id="797" name="Group 797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795" name="Shape 79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796" name="Shape 79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800" name="Group 800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798" name="Shape 79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799" name="Shape 79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803" name="Group 803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801" name="Shape 80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02" name="Shape 80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806" name="Group 806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804" name="Shape 80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05" name="Shape 805"/>
            <p:cNvSpPr/>
            <p:nvPr/>
          </p:nvSpPr>
          <p:spPr>
            <a:xfrm>
              <a:off x="206965" y="125729"/>
              <a:ext cx="6528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| </a:t>
              </a:r>
            </a:p>
          </p:txBody>
        </p:sp>
      </p:grpSp>
      <p:grpSp>
        <p:nvGrpSpPr>
          <p:cNvPr id="809" name="Group 809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807" name="Shape 80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08" name="Shape 808"/>
            <p:cNvSpPr/>
            <p:nvPr/>
          </p:nvSpPr>
          <p:spPr>
            <a:xfrm>
              <a:off x="115510" y="125729"/>
              <a:ext cx="83578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|  </a:t>
              </a:r>
            </a:p>
          </p:txBody>
        </p:sp>
      </p:grpSp>
      <p:grpSp>
        <p:nvGrpSpPr>
          <p:cNvPr id="812" name="Group 812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810" name="Shape 81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11" name="Shape 81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815" name="Group 815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813" name="Shape 81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14" name="Shape 81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sp>
        <p:nvSpPr>
          <p:cNvPr id="833" name="Shape 833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34" name="Shape 834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35" name="Shape 835"/>
          <p:cNvSpPr/>
          <p:nvPr/>
        </p:nvSpPr>
        <p:spPr>
          <a:xfrm>
            <a:off x="1271190" y="4004774"/>
            <a:ext cx="2957583" cy="91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36" name="Shape 836"/>
          <p:cNvSpPr/>
          <p:nvPr/>
        </p:nvSpPr>
        <p:spPr>
          <a:xfrm>
            <a:off x="2612203" y="5067300"/>
            <a:ext cx="155739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21600"/>
                  <a:pt x="7200" y="216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37" name="Shape 837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38" name="Shape 838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39" name="Shape 839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40" name="Shape 840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41" name="Shape 841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42" name="Shape 842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43" name="Shape 843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44" name="Shape 844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45" name="Shape 845"/>
          <p:cNvSpPr/>
          <p:nvPr/>
        </p:nvSpPr>
        <p:spPr>
          <a:xfrm>
            <a:off x="5279203" y="5067300"/>
            <a:ext cx="155793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46" name="Shape 846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30" name="Shape 830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31" name="Shape 831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832" name="Shape 832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35 				            3/15/16</a:t>
            </a:r>
          </a:p>
        </p:txBody>
      </p:sp>
      <p:sp>
        <p:nvSpPr>
          <p:cNvPr id="849" name="Shape 8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852" name="Group 852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850" name="Shape 85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51" name="Shape 85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  </a:t>
              </a:r>
            </a:p>
          </p:txBody>
        </p:sp>
      </p:grpSp>
      <p:grpSp>
        <p:nvGrpSpPr>
          <p:cNvPr id="855" name="Group 855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853" name="Shape 85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54" name="Shape 85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858" name="Group 858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856" name="Shape 85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57" name="Shape 85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861" name="Group 861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859" name="Shape 85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60" name="Shape 86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864" name="Group 864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862" name="Shape 86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63" name="Shape 863"/>
            <p:cNvSpPr/>
            <p:nvPr/>
          </p:nvSpPr>
          <p:spPr>
            <a:xfrm>
              <a:off x="206965" y="125729"/>
              <a:ext cx="6528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| </a:t>
              </a:r>
            </a:p>
          </p:txBody>
        </p:sp>
      </p:grpSp>
      <p:grpSp>
        <p:nvGrpSpPr>
          <p:cNvPr id="867" name="Group 867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865" name="Shape 86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66" name="Shape 866"/>
            <p:cNvSpPr/>
            <p:nvPr/>
          </p:nvSpPr>
          <p:spPr>
            <a:xfrm>
              <a:off x="115510" y="125729"/>
              <a:ext cx="83578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|  </a:t>
              </a:r>
            </a:p>
          </p:txBody>
        </p:sp>
      </p:grpSp>
      <p:grpSp>
        <p:nvGrpSpPr>
          <p:cNvPr id="870" name="Group 870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868" name="Shape 86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69" name="Shape 86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 </a:t>
              </a:r>
            </a:p>
          </p:txBody>
        </p:sp>
      </p:grpSp>
      <p:grpSp>
        <p:nvGrpSpPr>
          <p:cNvPr id="873" name="Group 873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871" name="Shape 87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72" name="Shape 87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sp>
        <p:nvSpPr>
          <p:cNvPr id="891" name="Shape 891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2" name="Shape 892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3" name="Shape 893"/>
          <p:cNvSpPr/>
          <p:nvPr/>
        </p:nvSpPr>
        <p:spPr>
          <a:xfrm>
            <a:off x="1271190" y="4004774"/>
            <a:ext cx="2957583" cy="91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4" name="Shape 894"/>
          <p:cNvSpPr/>
          <p:nvPr/>
        </p:nvSpPr>
        <p:spPr>
          <a:xfrm>
            <a:off x="2612203" y="5067300"/>
            <a:ext cx="155739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21600"/>
                  <a:pt x="7200" y="216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5" name="Shape 895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6" name="Shape 896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7" name="Shape 897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8" name="Shape 898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9" name="Shape 899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00" name="Shape 900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01" name="Shape 901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02" name="Shape 902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03" name="Shape 903"/>
          <p:cNvSpPr/>
          <p:nvPr/>
        </p:nvSpPr>
        <p:spPr>
          <a:xfrm>
            <a:off x="5279203" y="5067300"/>
            <a:ext cx="155793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04" name="Shape 904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88" name="Shape 888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9" name="Shape 889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890" name="Shape 890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36 				            3/15/16</a:t>
            </a:r>
          </a:p>
        </p:txBody>
      </p:sp>
      <p:sp>
        <p:nvSpPr>
          <p:cNvPr id="907" name="Shape 9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910" name="Group 910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908" name="Shape 90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09" name="Shape 90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  </a:t>
              </a:r>
            </a:p>
          </p:txBody>
        </p:sp>
      </p:grpSp>
      <p:grpSp>
        <p:nvGrpSpPr>
          <p:cNvPr id="913" name="Group 913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911" name="Shape 91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12" name="Shape 91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916" name="Group 916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914" name="Shape 91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15" name="Shape 91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919" name="Group 919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917" name="Shape 91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18" name="Shape 91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922" name="Group 922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920" name="Shape 92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21" name="Shape 921"/>
            <p:cNvSpPr/>
            <p:nvPr/>
          </p:nvSpPr>
          <p:spPr>
            <a:xfrm>
              <a:off x="206965" y="125729"/>
              <a:ext cx="6528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| </a:t>
              </a:r>
            </a:p>
          </p:txBody>
        </p:sp>
      </p:grpSp>
      <p:grpSp>
        <p:nvGrpSpPr>
          <p:cNvPr id="925" name="Group 925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923" name="Shape 92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24" name="Shape 92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 </a:t>
              </a:r>
            </a:p>
          </p:txBody>
        </p:sp>
      </p:grpSp>
      <p:grpSp>
        <p:nvGrpSpPr>
          <p:cNvPr id="928" name="Group 928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926" name="Shape 92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27" name="Shape 92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 </a:t>
              </a:r>
            </a:p>
          </p:txBody>
        </p:sp>
      </p:grpSp>
      <p:grpSp>
        <p:nvGrpSpPr>
          <p:cNvPr id="931" name="Group 931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929" name="Shape 92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30" name="Shape 93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sp>
        <p:nvSpPr>
          <p:cNvPr id="949" name="Shape 949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0" name="Shape 950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1" name="Shape 951"/>
          <p:cNvSpPr/>
          <p:nvPr/>
        </p:nvSpPr>
        <p:spPr>
          <a:xfrm>
            <a:off x="1271190" y="4004774"/>
            <a:ext cx="2957583" cy="91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2" name="Shape 952"/>
          <p:cNvSpPr/>
          <p:nvPr/>
        </p:nvSpPr>
        <p:spPr>
          <a:xfrm>
            <a:off x="2611666" y="5067300"/>
            <a:ext cx="15579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2160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3" name="Shape 953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4" name="Shape 954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5" name="Shape 955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6" name="Shape 956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7" name="Shape 957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8" name="Shape 958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9" name="Shape 959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60" name="Shape 960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61" name="Shape 961"/>
          <p:cNvSpPr/>
          <p:nvPr/>
        </p:nvSpPr>
        <p:spPr>
          <a:xfrm>
            <a:off x="5279203" y="5067300"/>
            <a:ext cx="155793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62" name="Shape 962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46" name="Shape 946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47" name="Shape 947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948" name="Shape 948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37 				            3/15/16</a:t>
            </a:r>
          </a:p>
        </p:txBody>
      </p:sp>
      <p:sp>
        <p:nvSpPr>
          <p:cNvPr id="965" name="Shape 9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968" name="Group 968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966" name="Shape 96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67" name="Shape 96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  </a:t>
              </a:r>
            </a:p>
          </p:txBody>
        </p:sp>
      </p:grpSp>
      <p:grpSp>
        <p:nvGrpSpPr>
          <p:cNvPr id="971" name="Group 971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969" name="Shape 96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70" name="Shape 97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974" name="Group 974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972" name="Shape 97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73" name="Shape 97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977" name="Group 977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975" name="Shape 97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76" name="Shape 97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980" name="Group 980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978" name="Shape 97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79" name="Shape 979"/>
            <p:cNvSpPr/>
            <p:nvPr/>
          </p:nvSpPr>
          <p:spPr>
            <a:xfrm>
              <a:off x="206965" y="125729"/>
              <a:ext cx="6528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| </a:t>
              </a:r>
            </a:p>
          </p:txBody>
        </p:sp>
      </p:grpSp>
      <p:grpSp>
        <p:nvGrpSpPr>
          <p:cNvPr id="983" name="Group 983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981" name="Shape 98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82" name="Shape 98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986" name="Group 986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984" name="Shape 98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85" name="Shape 98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 </a:t>
              </a:r>
            </a:p>
          </p:txBody>
        </p:sp>
      </p:grpSp>
      <p:grpSp>
        <p:nvGrpSpPr>
          <p:cNvPr id="989" name="Group 989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987" name="Shape 98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988" name="Shape 98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sp>
        <p:nvSpPr>
          <p:cNvPr id="1007" name="Shape 1007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08" name="Shape 1008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09" name="Shape 1009"/>
          <p:cNvSpPr/>
          <p:nvPr/>
        </p:nvSpPr>
        <p:spPr>
          <a:xfrm>
            <a:off x="1271190" y="4004774"/>
            <a:ext cx="2957583" cy="91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10" name="Shape 1010"/>
          <p:cNvSpPr/>
          <p:nvPr/>
        </p:nvSpPr>
        <p:spPr>
          <a:xfrm>
            <a:off x="2611666" y="5067300"/>
            <a:ext cx="15579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2160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11" name="Shape 1011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12" name="Shape 1012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13" name="Shape 1013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14" name="Shape 1014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15" name="Shape 1015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16" name="Shape 1016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17" name="Shape 1017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18" name="Shape 1018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19" name="Shape 1019"/>
          <p:cNvSpPr/>
          <p:nvPr/>
        </p:nvSpPr>
        <p:spPr>
          <a:xfrm>
            <a:off x="5279203" y="5067300"/>
            <a:ext cx="155793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20" name="Shape 1020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04" name="Shape 1004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05" name="Shape 1005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006" name="Shape 1006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38 				            3/15/16</a:t>
            </a:r>
          </a:p>
        </p:txBody>
      </p:sp>
      <p:sp>
        <p:nvSpPr>
          <p:cNvPr id="1023" name="Shape 10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026" name="Group 1026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024" name="Shape 102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  </a:t>
              </a:r>
            </a:p>
          </p:txBody>
        </p:sp>
      </p:grpSp>
      <p:grpSp>
        <p:nvGrpSpPr>
          <p:cNvPr id="1029" name="Group 1029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027" name="Shape 102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032" name="Group 1032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030" name="Shape 103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035" name="Group 1035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033" name="Shape 103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038" name="Group 1038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036" name="Shape 103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 </a:t>
              </a:r>
            </a:p>
          </p:txBody>
        </p:sp>
      </p:grpSp>
      <p:grpSp>
        <p:nvGrpSpPr>
          <p:cNvPr id="1041" name="Group 1041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039" name="Shape 103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044" name="Group 1044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042" name="Shape 104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 </a:t>
              </a:r>
            </a:p>
          </p:txBody>
        </p:sp>
      </p:grpSp>
      <p:grpSp>
        <p:nvGrpSpPr>
          <p:cNvPr id="1047" name="Group 1047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045" name="Shape 104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sp>
        <p:nvSpPr>
          <p:cNvPr id="1065" name="Shape 1065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66" name="Shape 1066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67" name="Shape 1067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68" name="Shape 1068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69" name="Shape 1069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70" name="Shape 1070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71" name="Shape 1071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72" name="Shape 1072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73" name="Shape 1073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74" name="Shape 1074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75" name="Shape 1075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76" name="Shape 1076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77" name="Shape 1077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78" name="Shape 1078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62" name="Shape 1062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63" name="Shape 1063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064" name="Shape 1064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39 				            3/15/16</a:t>
            </a:r>
          </a:p>
        </p:txBody>
      </p:sp>
      <p:sp>
        <p:nvSpPr>
          <p:cNvPr id="1081" name="Shape 10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084" name="Group 1084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082" name="Shape 108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  </a:t>
              </a:r>
            </a:p>
          </p:txBody>
        </p:sp>
      </p:grpSp>
      <p:grpSp>
        <p:nvGrpSpPr>
          <p:cNvPr id="1087" name="Group 1087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085" name="Shape 108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090" name="Group 1090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088" name="Shape 108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093" name="Group 1093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091" name="Shape 109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096" name="Group 1096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094" name="Shape 109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099" name="Group 1099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097" name="Shape 109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102" name="Group 1102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100" name="Shape 110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 </a:t>
              </a:r>
            </a:p>
          </p:txBody>
        </p:sp>
      </p:grpSp>
      <p:grpSp>
        <p:nvGrpSpPr>
          <p:cNvPr id="1105" name="Group 1105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103" name="Shape 110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sp>
        <p:nvSpPr>
          <p:cNvPr id="1123" name="Shape 1123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24" name="Shape 1124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25" name="Shape 1125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26" name="Shape 1126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27" name="Shape 1127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28" name="Shape 1128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29" name="Shape 1129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30" name="Shape 1130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31" name="Shape 1131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32" name="Shape 1132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33" name="Shape 1133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34" name="Shape 1134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35" name="Shape 1135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36" name="Shape 1136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20" name="Shape 1120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21" name="Shape 1121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122" name="Shape 1122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4 				            3/15/16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Review: Representing Graphs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Assume V = {1, 2, …, </a:t>
            </a:r>
            <a:r>
              <a:rPr i="1"/>
              <a:t>n</a:t>
            </a:r>
            <a:r>
              <a:t>}</a:t>
            </a:r>
          </a:p>
          <a:p>
            <a:pPr>
              <a:buChar char="●"/>
            </a:pPr>
            <a:r>
              <a:t>An </a:t>
            </a:r>
            <a:r>
              <a:rPr i="1">
                <a:solidFill>
                  <a:srgbClr val="CC0000"/>
                </a:solidFill>
              </a:rPr>
              <a:t>adjacency matrix</a:t>
            </a:r>
            <a:r>
              <a:rPr i="1"/>
              <a:t> </a:t>
            </a:r>
            <a:r>
              <a:t>represents the graph as a </a:t>
            </a:r>
            <a:r>
              <a:rPr i="1"/>
              <a:t>n </a:t>
            </a:r>
            <a:r>
              <a:t>x </a:t>
            </a:r>
            <a:r>
              <a:rPr i="1"/>
              <a:t>n</a:t>
            </a:r>
            <a:r>
              <a:t> matrix A: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A[</a:t>
            </a:r>
            <a:r>
              <a:rPr i="1"/>
              <a:t>i</a:t>
            </a:r>
            <a:r>
              <a:t>, </a:t>
            </a:r>
            <a:r>
              <a:rPr i="1"/>
              <a:t>j</a:t>
            </a:r>
            <a:r>
              <a:t>] 	= 1 if edge (</a:t>
            </a:r>
            <a:r>
              <a:rPr i="1"/>
              <a:t>i</a:t>
            </a:r>
            <a:r>
              <a:t>, </a:t>
            </a:r>
            <a:r>
              <a:rPr i="1"/>
              <a:t>j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E   (or weight of edge)</a:t>
            </a:r>
            <a:br/>
            <a:r>
              <a:t>		= 0 if edge (</a:t>
            </a:r>
            <a:r>
              <a:rPr i="1"/>
              <a:t>i</a:t>
            </a:r>
            <a:r>
              <a:t>, </a:t>
            </a:r>
            <a:r>
              <a:rPr i="1"/>
              <a:t>j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∉ </a:t>
            </a:r>
            <a:r>
              <a:t>E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Storage requirements: O(V</a:t>
            </a:r>
            <a:r>
              <a:rPr baseline="30000"/>
              <a:t>2</a:t>
            </a:r>
            <a:r>
              <a:t>) 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A dense representation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But, can be very efficient for small graphs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Especially if store just one bit/edge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Undirected graph: only need one diagonal of matrix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40 				            3/15/16</a:t>
            </a:r>
          </a:p>
        </p:txBody>
      </p:sp>
      <p:sp>
        <p:nvSpPr>
          <p:cNvPr id="1139" name="Shape 1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142" name="Group 1142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140" name="Shape 114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  </a:t>
              </a:r>
            </a:p>
          </p:txBody>
        </p:sp>
      </p:grpSp>
      <p:grpSp>
        <p:nvGrpSpPr>
          <p:cNvPr id="1145" name="Group 1145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143" name="Shape 114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  </a:t>
              </a:r>
            </a:p>
          </p:txBody>
        </p:sp>
      </p:grpSp>
      <p:grpSp>
        <p:nvGrpSpPr>
          <p:cNvPr id="1148" name="Group 1148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146" name="Shape 114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151" name="Group 1151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149" name="Shape 114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154" name="Group 1154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152" name="Shape 115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157" name="Group 1157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155" name="Shape 115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160" name="Group 1160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158" name="Shape 115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163" name="Group 1163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161" name="Shape 116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sp>
        <p:nvSpPr>
          <p:cNvPr id="1181" name="Shape 1181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82" name="Shape 1182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83" name="Shape 1183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84" name="Shape 1184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85" name="Shape 1185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86" name="Shape 1186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87" name="Shape 1187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88" name="Shape 1188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89" name="Shape 1189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90" name="Shape 1190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91" name="Shape 1191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92" name="Shape 1192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93" name="Shape 1193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94" name="Shape 1194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78" name="Shape 1178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9" name="Shape 1179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180" name="Shape 1180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41 				            3/15/16</a:t>
            </a:r>
          </a:p>
        </p:txBody>
      </p:sp>
      <p:sp>
        <p:nvSpPr>
          <p:cNvPr id="1197" name="Shape 1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200" name="Group 1200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198" name="Shape 119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  </a:t>
              </a:r>
            </a:p>
          </p:txBody>
        </p:sp>
      </p:grpSp>
      <p:grpSp>
        <p:nvGrpSpPr>
          <p:cNvPr id="1203" name="Group 1203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201" name="Shape 120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  </a:t>
              </a:r>
            </a:p>
          </p:txBody>
        </p:sp>
      </p:grpSp>
      <p:grpSp>
        <p:nvGrpSpPr>
          <p:cNvPr id="1206" name="Group 1206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204" name="Shape 120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209" name="Group 1209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207" name="Shape 120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212" name="Group 1212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210" name="Shape 121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215" name="Group 1215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213" name="Shape 121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218" name="Group 1218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216" name="Shape 121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221" name="Group 1221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219" name="Shape 121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sp>
        <p:nvSpPr>
          <p:cNvPr id="1239" name="Shape 1239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0" name="Shape 1240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1" name="Shape 1241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2" name="Shape 1242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3" name="Shape 1243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4" name="Shape 1244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5" name="Shape 1245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6" name="Shape 1246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7" name="Shape 1247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8" name="Shape 1248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49" name="Shape 1249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50" name="Shape 1250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51" name="Shape 1251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52" name="Shape 1252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36" name="Shape 1236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7" name="Shape 1237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238" name="Shape 1238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42 				            3/15/16</a:t>
            </a:r>
          </a:p>
        </p:txBody>
      </p:sp>
      <p:sp>
        <p:nvSpPr>
          <p:cNvPr id="1255" name="Shape 1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258" name="Group 1258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256" name="Shape 125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  </a:t>
              </a:r>
            </a:p>
          </p:txBody>
        </p:sp>
      </p:grpSp>
      <p:grpSp>
        <p:nvGrpSpPr>
          <p:cNvPr id="1261" name="Group 1261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259" name="Shape 125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  </a:t>
              </a:r>
            </a:p>
          </p:txBody>
        </p:sp>
      </p:grpSp>
      <p:grpSp>
        <p:nvGrpSpPr>
          <p:cNvPr id="1264" name="Group 1264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262" name="Shape 126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267" name="Group 1267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265" name="Shape 126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270" name="Group 1270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268" name="Shape 126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273" name="Group 1273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271" name="Shape 127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276" name="Group 1276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274" name="Shape 127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279" name="Group 1279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277" name="Shape 127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  </a:t>
              </a:r>
            </a:p>
          </p:txBody>
        </p:sp>
      </p:grpSp>
      <p:sp>
        <p:nvSpPr>
          <p:cNvPr id="1298" name="Shape 1298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99" name="Shape 1299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00" name="Shape 1300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01" name="Shape 1301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02" name="Shape 1302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03" name="Shape 1303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04" name="Shape 1304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05" name="Shape 1305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06" name="Shape 1306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07" name="Shape 1307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08" name="Shape 1308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09" name="Shape 1309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10" name="Shape 1310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11" name="Shape 1311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94" name="Shape 1294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95" name="Shape 1295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296" name="Shape 1296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  <p:sp>
        <p:nvSpPr>
          <p:cNvPr id="1297" name="Shape 1297"/>
          <p:cNvSpPr/>
          <p:nvPr/>
        </p:nvSpPr>
        <p:spPr>
          <a:xfrm>
            <a:off x="2008877" y="5603875"/>
            <a:ext cx="5480259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>
                <a:solidFill>
                  <a:schemeClr val="accent1"/>
                </a:solidFill>
              </a:defRPr>
            </a:pPr>
            <a:r>
              <a:t>What is the structure of the grey vertices?  </a:t>
            </a:r>
            <a:br/>
            <a:r>
              <a:t>What do they represent?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43 				            3/15/16</a:t>
            </a:r>
          </a:p>
        </p:txBody>
      </p:sp>
      <p:sp>
        <p:nvSpPr>
          <p:cNvPr id="1314" name="Shape 13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317" name="Group 1317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315" name="Shape 131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  </a:t>
              </a:r>
            </a:p>
          </p:txBody>
        </p:sp>
      </p:grpSp>
      <p:grpSp>
        <p:nvGrpSpPr>
          <p:cNvPr id="1320" name="Group 1320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318" name="Shape 131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  </a:t>
              </a:r>
            </a:p>
          </p:txBody>
        </p:sp>
      </p:grpSp>
      <p:grpSp>
        <p:nvGrpSpPr>
          <p:cNvPr id="1323" name="Group 1323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321" name="Shape 132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326" name="Group 1326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324" name="Shape 132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329" name="Group 1329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327" name="Shape 132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332" name="Group 1332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330" name="Shape 133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335" name="Group 1335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333" name="Shape 133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338" name="Group 1338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336" name="Shape 133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|10</a:t>
              </a:r>
            </a:p>
          </p:txBody>
        </p:sp>
      </p:grpSp>
      <p:sp>
        <p:nvSpPr>
          <p:cNvPr id="1356" name="Shape 1356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57" name="Shape 1357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58" name="Shape 1358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59" name="Shape 1359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0" name="Shape 1360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1" name="Shape 1361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2" name="Shape 1362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3" name="Shape 1363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4" name="Shape 1364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5" name="Shape 1365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6" name="Shape 1366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7" name="Shape 1367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8" name="Shape 1368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9" name="Shape 1369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53" name="Shape 1353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4" name="Shape 1354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355" name="Shape 1355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Shape 1371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44 				            3/15/16</a:t>
            </a:r>
          </a:p>
        </p:txBody>
      </p:sp>
      <p:sp>
        <p:nvSpPr>
          <p:cNvPr id="1372" name="Shape 13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375" name="Group 1375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373" name="Shape 137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  </a:t>
              </a:r>
            </a:p>
          </p:txBody>
        </p:sp>
      </p:grpSp>
      <p:grpSp>
        <p:nvGrpSpPr>
          <p:cNvPr id="1378" name="Group 1378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376" name="Shape 137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|11</a:t>
              </a:r>
            </a:p>
          </p:txBody>
        </p:sp>
      </p:grpSp>
      <p:grpSp>
        <p:nvGrpSpPr>
          <p:cNvPr id="1381" name="Group 1381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379" name="Shape 137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384" name="Group 1384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382" name="Shape 138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387" name="Group 1387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385" name="Shape 138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390" name="Group 1390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388" name="Shape 138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393" name="Group 1393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391" name="Shape 139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396" name="Group 1396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394" name="Shape 139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|10</a:t>
              </a:r>
            </a:p>
          </p:txBody>
        </p:sp>
      </p:grpSp>
      <p:sp>
        <p:nvSpPr>
          <p:cNvPr id="1414" name="Shape 1414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15" name="Shape 1415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16" name="Shape 1416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17" name="Shape 1417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18" name="Shape 1418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19" name="Shape 1419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0" name="Shape 1420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1" name="Shape 1421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2" name="Shape 1422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3" name="Shape 1423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4" name="Shape 1424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5" name="Shape 1425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6" name="Shape 1426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7" name="Shape 1427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11" name="Shape 1411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12" name="Shape 1412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413" name="Shape 1413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45 				            3/15/16</a:t>
            </a:r>
          </a:p>
        </p:txBody>
      </p:sp>
      <p:sp>
        <p:nvSpPr>
          <p:cNvPr id="1430" name="Shape 14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433" name="Group 1433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431" name="Shape 143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|12</a:t>
              </a:r>
            </a:p>
          </p:txBody>
        </p:sp>
      </p:grpSp>
      <p:grpSp>
        <p:nvGrpSpPr>
          <p:cNvPr id="1436" name="Group 1436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434" name="Shape 143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|11</a:t>
              </a:r>
            </a:p>
          </p:txBody>
        </p:sp>
      </p:grpSp>
      <p:grpSp>
        <p:nvGrpSpPr>
          <p:cNvPr id="1439" name="Group 1439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437" name="Shape 143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442" name="Group 1442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440" name="Shape 144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445" name="Group 1445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443" name="Shape 144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448" name="Group 1448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446" name="Shape 144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451" name="Group 1451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449" name="Shape 144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454" name="Group 1454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452" name="Shape 145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|10</a:t>
              </a:r>
            </a:p>
          </p:txBody>
        </p:sp>
      </p:grpSp>
      <p:sp>
        <p:nvSpPr>
          <p:cNvPr id="1472" name="Shape 1472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73" name="Shape 1473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74" name="Shape 1474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75" name="Shape 1475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76" name="Shape 1476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77" name="Shape 1477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78" name="Shape 1478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79" name="Shape 1479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80" name="Shape 1480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81" name="Shape 1481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82" name="Shape 1482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83" name="Shape 1483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84" name="Shape 1484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85" name="Shape 1485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69" name="Shape 1469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0" name="Shape 1470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471" name="Shape 1471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Shape 1487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46 				            3/15/16</a:t>
            </a:r>
          </a:p>
        </p:txBody>
      </p:sp>
      <p:sp>
        <p:nvSpPr>
          <p:cNvPr id="1488" name="Shape 14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491" name="Group 1491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489" name="Shape 148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|12</a:t>
              </a:r>
            </a:p>
          </p:txBody>
        </p:sp>
      </p:grpSp>
      <p:grpSp>
        <p:nvGrpSpPr>
          <p:cNvPr id="1494" name="Group 1494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492" name="Shape 149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|11</a:t>
              </a:r>
            </a:p>
          </p:txBody>
        </p:sp>
      </p:grpSp>
      <p:grpSp>
        <p:nvGrpSpPr>
          <p:cNvPr id="1497" name="Group 1497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495" name="Shape 149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13|  </a:t>
              </a:r>
            </a:p>
          </p:txBody>
        </p:sp>
      </p:grpSp>
      <p:grpSp>
        <p:nvGrpSpPr>
          <p:cNvPr id="1500" name="Group 1500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498" name="Shape 149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 |  </a:t>
              </a:r>
            </a:p>
          </p:txBody>
        </p:sp>
      </p:grpSp>
      <p:grpSp>
        <p:nvGrpSpPr>
          <p:cNvPr id="1503" name="Group 1503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501" name="Shape 150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506" name="Group 1506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504" name="Shape 150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509" name="Group 1509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507" name="Shape 150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512" name="Group 1512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510" name="Shape 151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|10</a:t>
              </a:r>
            </a:p>
          </p:txBody>
        </p:sp>
      </p:grpSp>
      <p:sp>
        <p:nvSpPr>
          <p:cNvPr id="1530" name="Shape 1530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1" name="Shape 1531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2" name="Shape 1532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3" name="Shape 1533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4" name="Shape 1534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5" name="Shape 1535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6" name="Shape 1536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7" name="Shape 1537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8" name="Shape 1538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39" name="Shape 1539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40" name="Shape 1540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41" name="Shape 1541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42" name="Shape 1542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43" name="Shape 1543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27" name="Shape 1527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28" name="Shape 1528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529" name="Shape 1529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47 				            3/15/16</a:t>
            </a:r>
          </a:p>
        </p:txBody>
      </p:sp>
      <p:sp>
        <p:nvSpPr>
          <p:cNvPr id="1546" name="Shape 15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549" name="Group 1549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547" name="Shape 154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|12</a:t>
              </a:r>
            </a:p>
          </p:txBody>
        </p:sp>
      </p:grpSp>
      <p:grpSp>
        <p:nvGrpSpPr>
          <p:cNvPr id="1552" name="Group 1552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550" name="Shape 155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|11</a:t>
              </a:r>
            </a:p>
          </p:txBody>
        </p:sp>
      </p:grpSp>
      <p:grpSp>
        <p:nvGrpSpPr>
          <p:cNvPr id="1555" name="Group 1555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553" name="Shape 155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13|  </a:t>
              </a:r>
            </a:p>
          </p:txBody>
        </p:sp>
      </p:grpSp>
      <p:grpSp>
        <p:nvGrpSpPr>
          <p:cNvPr id="1558" name="Group 1558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556" name="Shape 155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14|  </a:t>
              </a:r>
            </a:p>
          </p:txBody>
        </p:sp>
      </p:grpSp>
      <p:grpSp>
        <p:nvGrpSpPr>
          <p:cNvPr id="1561" name="Group 1561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559" name="Shape 155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564" name="Group 1564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562" name="Shape 156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567" name="Group 1567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565" name="Shape 156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570" name="Group 1570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568" name="Shape 156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|10</a:t>
              </a:r>
            </a:p>
          </p:txBody>
        </p:sp>
      </p:grpSp>
      <p:sp>
        <p:nvSpPr>
          <p:cNvPr id="1588" name="Shape 1588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89" name="Shape 1589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0" name="Shape 1590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1" name="Shape 1591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2" name="Shape 1592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3" name="Shape 1593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4" name="Shape 1594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5" name="Shape 1595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6" name="Shape 1596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7" name="Shape 1597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8" name="Shape 1598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9" name="Shape 1599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00" name="Shape 1600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01" name="Shape 1601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85" name="Shape 1585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86" name="Shape 1586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587" name="Shape 1587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48 				            3/15/16</a:t>
            </a:r>
          </a:p>
        </p:txBody>
      </p:sp>
      <p:sp>
        <p:nvSpPr>
          <p:cNvPr id="1604" name="Shape 16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607" name="Group 1607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605" name="Shape 160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|12</a:t>
              </a:r>
            </a:p>
          </p:txBody>
        </p:sp>
      </p:grpSp>
      <p:grpSp>
        <p:nvGrpSpPr>
          <p:cNvPr id="1610" name="Group 1610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608" name="Shape 160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|11</a:t>
              </a:r>
            </a:p>
          </p:txBody>
        </p:sp>
      </p:grpSp>
      <p:grpSp>
        <p:nvGrpSpPr>
          <p:cNvPr id="1613" name="Group 1613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611" name="Shape 161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B2B2B2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13|  </a:t>
              </a:r>
            </a:p>
          </p:txBody>
        </p:sp>
      </p:grpSp>
      <p:grpSp>
        <p:nvGrpSpPr>
          <p:cNvPr id="1616" name="Group 1616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614" name="Shape 161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14|15</a:t>
              </a:r>
            </a:p>
          </p:txBody>
        </p:sp>
      </p:grpSp>
      <p:grpSp>
        <p:nvGrpSpPr>
          <p:cNvPr id="1619" name="Group 1619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617" name="Shape 161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622" name="Group 1622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620" name="Shape 162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625" name="Group 1625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623" name="Shape 162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628" name="Group 1628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626" name="Shape 162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|10</a:t>
              </a:r>
            </a:p>
          </p:txBody>
        </p:sp>
      </p:grpSp>
      <p:sp>
        <p:nvSpPr>
          <p:cNvPr id="1646" name="Shape 1646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47" name="Shape 1647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48" name="Shape 1648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49" name="Shape 1649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0" name="Shape 1650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1" name="Shape 1651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2" name="Shape 1652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3" name="Shape 1653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4" name="Shape 1654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5" name="Shape 1655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6" name="Shape 1656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7" name="Shape 1657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8" name="Shape 1658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9" name="Shape 1659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43" name="Shape 1643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4" name="Shape 1644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645" name="Shape 1645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49 				            3/15/16</a:t>
            </a:r>
          </a:p>
        </p:txBody>
      </p:sp>
      <p:sp>
        <p:nvSpPr>
          <p:cNvPr id="1662" name="Shape 16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665" name="Group 1665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663" name="Shape 166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|12</a:t>
              </a:r>
            </a:p>
          </p:txBody>
        </p:sp>
      </p:grpSp>
      <p:grpSp>
        <p:nvGrpSpPr>
          <p:cNvPr id="1668" name="Group 1668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666" name="Shape 166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|11</a:t>
              </a:r>
            </a:p>
          </p:txBody>
        </p:sp>
      </p:grpSp>
      <p:grpSp>
        <p:nvGrpSpPr>
          <p:cNvPr id="1671" name="Group 1671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669" name="Shape 166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13|16</a:t>
              </a:r>
            </a:p>
          </p:txBody>
        </p:sp>
      </p:grpSp>
      <p:grpSp>
        <p:nvGrpSpPr>
          <p:cNvPr id="1674" name="Group 1674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672" name="Shape 167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14|15</a:t>
              </a:r>
            </a:p>
          </p:txBody>
        </p:sp>
      </p:grpSp>
      <p:grpSp>
        <p:nvGrpSpPr>
          <p:cNvPr id="1677" name="Group 1677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675" name="Shape 167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680" name="Group 1680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678" name="Shape 167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683" name="Group 1683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681" name="Shape 168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686" name="Group 1686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684" name="Shape 168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|10</a:t>
              </a:r>
            </a:p>
          </p:txBody>
        </p:sp>
      </p:grpSp>
      <p:sp>
        <p:nvSpPr>
          <p:cNvPr id="1704" name="Shape 1704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05" name="Shape 1705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06" name="Shape 1706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07" name="Shape 1707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08" name="Shape 1708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09" name="Shape 1709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0" name="Shape 1710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1" name="Shape 1711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2" name="Shape 1712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3" name="Shape 1713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4" name="Shape 1714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5" name="Shape 1715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6" name="Shape 1716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7" name="Shape 1717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01" name="Shape 1701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02" name="Shape 1702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703" name="Shape 1703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5 				            3/15/16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Review: Graph Searching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Given: a graph G = (V, E), directed or undirected</a:t>
            </a:r>
          </a:p>
          <a:p>
            <a:pPr>
              <a:buChar char="●"/>
            </a:pPr>
            <a:r>
              <a:t>Goal: methodically explore every vertex and every edge</a:t>
            </a:r>
          </a:p>
          <a:p>
            <a:pPr>
              <a:buChar char="●"/>
            </a:pPr>
            <a:r>
              <a:t>Ultimately: build a tree on the graph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Pick a vertex as the root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Choose certain edges to produce a tree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Note: might also build a </a:t>
            </a:r>
            <a:r>
              <a:rPr i="1">
                <a:solidFill>
                  <a:srgbClr val="CC0000"/>
                </a:solidFill>
              </a:rPr>
              <a:t>forest</a:t>
            </a:r>
            <a:r>
              <a:t> if graph is not connected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Shape 1719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50 				            3/15/16</a:t>
            </a:r>
          </a:p>
        </p:txBody>
      </p:sp>
      <p:sp>
        <p:nvSpPr>
          <p:cNvPr id="1720" name="Shape 17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DFS: Kinds of edges</a:t>
            </a:r>
          </a:p>
        </p:txBody>
      </p:sp>
      <p:sp>
        <p:nvSpPr>
          <p:cNvPr id="1721" name="Shape 17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DFS introduces an important distinction among edges in the original graph: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Tree edge</a:t>
            </a:r>
            <a:r>
              <a:rPr i="0">
                <a:solidFill>
                  <a:srgbClr val="000000"/>
                </a:solidFill>
              </a:rPr>
              <a:t>: encounter new (white) vertex 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The tree edges form a spanning forest</a:t>
            </a:r>
          </a:p>
          <a:p>
            <a:pPr lvl="2" marL="1143000" indent="-228600">
              <a:spcBef>
                <a:spcPts val="0"/>
              </a:spcBef>
              <a:defRPr i="1" sz="2400">
                <a:solidFill>
                  <a:schemeClr val="accent1"/>
                </a:solidFill>
              </a:defRPr>
            </a:pPr>
            <a:r>
              <a:t>Can tree edges form cycles?  Why or why not?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Shape 1723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51 				            3/15/16</a:t>
            </a:r>
          </a:p>
        </p:txBody>
      </p:sp>
      <p:sp>
        <p:nvSpPr>
          <p:cNvPr id="1724" name="Shape 17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727" name="Group 1727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725" name="Shape 172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|12</a:t>
              </a:r>
            </a:p>
          </p:txBody>
        </p:sp>
      </p:grpSp>
      <p:grpSp>
        <p:nvGrpSpPr>
          <p:cNvPr id="1730" name="Group 1730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728" name="Shape 172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|11</a:t>
              </a:r>
            </a:p>
          </p:txBody>
        </p:sp>
      </p:grpSp>
      <p:grpSp>
        <p:nvGrpSpPr>
          <p:cNvPr id="1733" name="Group 1733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731" name="Shape 173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13|16</a:t>
              </a:r>
            </a:p>
          </p:txBody>
        </p:sp>
      </p:grpSp>
      <p:grpSp>
        <p:nvGrpSpPr>
          <p:cNvPr id="1736" name="Group 1736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734" name="Shape 173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14|15</a:t>
              </a:r>
            </a:p>
          </p:txBody>
        </p:sp>
      </p:grpSp>
      <p:grpSp>
        <p:nvGrpSpPr>
          <p:cNvPr id="1739" name="Group 1739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737" name="Shape 173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742" name="Group 1742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740" name="Shape 174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745" name="Group 1745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743" name="Shape 174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748" name="Group 1748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746" name="Shape 174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|10</a:t>
              </a:r>
            </a:p>
          </p:txBody>
        </p:sp>
      </p:grpSp>
      <p:sp>
        <p:nvSpPr>
          <p:cNvPr id="1767" name="Shape 1767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68" name="Shape 1768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69" name="Shape 1769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70" name="Shape 1770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71" name="Shape 1771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72" name="Shape 1772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73" name="Shape 1773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74" name="Shape 1774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75" name="Shape 1775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76" name="Shape 1776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77" name="Shape 1777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78" name="Shape 1778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79" name="Shape 1779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80" name="Shape 1780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63" name="Shape 1763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64" name="Shape 1764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765" name="Shape 1765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  <p:sp>
        <p:nvSpPr>
          <p:cNvPr id="1766" name="Shape 1766"/>
          <p:cNvSpPr/>
          <p:nvPr/>
        </p:nvSpPr>
        <p:spPr>
          <a:xfrm>
            <a:off x="223837" y="5791200"/>
            <a:ext cx="143838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rgbClr val="CC0000"/>
                </a:solidFill>
              </a:defRPr>
            </a:lvl1pPr>
          </a:lstStyle>
          <a:p>
            <a:pPr/>
            <a:r>
              <a:t>Tree edges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Shape 1782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52 				            3/15/16</a:t>
            </a:r>
          </a:p>
        </p:txBody>
      </p:sp>
      <p:sp>
        <p:nvSpPr>
          <p:cNvPr id="1783" name="Shape 17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DFS: Kinds of edges</a:t>
            </a:r>
          </a:p>
        </p:txBody>
      </p:sp>
      <p:sp>
        <p:nvSpPr>
          <p:cNvPr id="1784" name="Shape 17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DFS introduces an important distinction among edges in the original graph: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Tree edge</a:t>
            </a:r>
            <a:r>
              <a:rPr i="0">
                <a:solidFill>
                  <a:srgbClr val="000000"/>
                </a:solidFill>
              </a:rPr>
              <a:t>: encounter new (white) vertex 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Back edge</a:t>
            </a:r>
            <a:r>
              <a:rPr i="0">
                <a:solidFill>
                  <a:srgbClr val="000000"/>
                </a:solidFill>
              </a:rPr>
              <a:t>: from descendent to ancestor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Encounter a grey vertex (grey to grey)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Shape 1786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53 				            3/15/16</a:t>
            </a:r>
          </a:p>
        </p:txBody>
      </p:sp>
      <p:sp>
        <p:nvSpPr>
          <p:cNvPr id="1787" name="Shape 17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790" name="Group 1790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788" name="Shape 178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|12</a:t>
              </a:r>
            </a:p>
          </p:txBody>
        </p:sp>
      </p:grpSp>
      <p:grpSp>
        <p:nvGrpSpPr>
          <p:cNvPr id="1793" name="Group 1793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791" name="Shape 179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|11</a:t>
              </a:r>
            </a:p>
          </p:txBody>
        </p:sp>
      </p:grpSp>
      <p:grpSp>
        <p:nvGrpSpPr>
          <p:cNvPr id="1796" name="Group 1796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794" name="Shape 179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13|16</a:t>
              </a:r>
            </a:p>
          </p:txBody>
        </p:sp>
      </p:grpSp>
      <p:grpSp>
        <p:nvGrpSpPr>
          <p:cNvPr id="1799" name="Group 1799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797" name="Shape 179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14|15</a:t>
              </a:r>
            </a:p>
          </p:txBody>
        </p:sp>
      </p:grpSp>
      <p:grpSp>
        <p:nvGrpSpPr>
          <p:cNvPr id="1802" name="Group 1802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800" name="Shape 180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805" name="Group 1805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803" name="Shape 180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808" name="Group 1808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806" name="Shape 180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811" name="Group 1811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809" name="Shape 180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|10</a:t>
              </a:r>
            </a:p>
          </p:txBody>
        </p:sp>
      </p:grpSp>
      <p:sp>
        <p:nvSpPr>
          <p:cNvPr id="1831" name="Shape 1831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2" name="Shape 1832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3" name="Shape 1833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4" name="Shape 1834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5" name="Shape 1835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6" name="Shape 1836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7" name="Shape 1837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8" name="Shape 1838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9" name="Shape 1839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40" name="Shape 1840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41" name="Shape 1841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42" name="Shape 1842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43" name="Shape 1843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44" name="Shape 1844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26" name="Shape 1826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7" name="Shape 1827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828" name="Shape 1828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  <p:sp>
        <p:nvSpPr>
          <p:cNvPr id="1829" name="Shape 1829"/>
          <p:cNvSpPr/>
          <p:nvPr/>
        </p:nvSpPr>
        <p:spPr>
          <a:xfrm>
            <a:off x="223837" y="5791200"/>
            <a:ext cx="143838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rgbClr val="CC0000"/>
                </a:solidFill>
              </a:defRPr>
            </a:lvl1pPr>
          </a:lstStyle>
          <a:p>
            <a:pPr/>
            <a:r>
              <a:t>Tree edges</a:t>
            </a:r>
          </a:p>
        </p:txBody>
      </p:sp>
      <p:sp>
        <p:nvSpPr>
          <p:cNvPr id="1830" name="Shape 1830"/>
          <p:cNvSpPr/>
          <p:nvPr/>
        </p:nvSpPr>
        <p:spPr>
          <a:xfrm>
            <a:off x="1828800" y="5791200"/>
            <a:ext cx="151771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chemeClr val="accent2"/>
                </a:solidFill>
              </a:defRPr>
            </a:lvl1pPr>
          </a:lstStyle>
          <a:p>
            <a:pPr/>
            <a:r>
              <a:t>Back edges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54 				            3/15/16</a:t>
            </a:r>
          </a:p>
        </p:txBody>
      </p:sp>
      <p:sp>
        <p:nvSpPr>
          <p:cNvPr id="1847" name="Shape 18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DFS: Kinds of edges</a:t>
            </a:r>
          </a:p>
        </p:txBody>
      </p:sp>
      <p:sp>
        <p:nvSpPr>
          <p:cNvPr id="1848" name="Shape 18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DFS introduces an important distinction among edges in the original graph: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Tree edge</a:t>
            </a:r>
            <a:r>
              <a:rPr i="0">
                <a:solidFill>
                  <a:srgbClr val="000000"/>
                </a:solidFill>
              </a:rPr>
              <a:t>: encounter new (white) vertex 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Back edge</a:t>
            </a:r>
            <a:r>
              <a:rPr i="0">
                <a:solidFill>
                  <a:srgbClr val="000000"/>
                </a:solidFill>
              </a:rPr>
              <a:t>: from descendent to ancestor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Forward edge</a:t>
            </a:r>
            <a:r>
              <a:rPr i="0">
                <a:solidFill>
                  <a:srgbClr val="000000"/>
                </a:solidFill>
              </a:rPr>
              <a:t>: from ancestor to descendent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Not a tree edge, though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From grey node to black node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55 				            3/15/16</a:t>
            </a:r>
          </a:p>
        </p:txBody>
      </p:sp>
      <p:sp>
        <p:nvSpPr>
          <p:cNvPr id="1851" name="Shape 18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854" name="Group 1854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852" name="Shape 185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|12</a:t>
              </a:r>
            </a:p>
          </p:txBody>
        </p:sp>
      </p:grpSp>
      <p:grpSp>
        <p:nvGrpSpPr>
          <p:cNvPr id="1857" name="Group 1857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855" name="Shape 185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|11</a:t>
              </a:r>
            </a:p>
          </p:txBody>
        </p:sp>
      </p:grpSp>
      <p:grpSp>
        <p:nvGrpSpPr>
          <p:cNvPr id="1860" name="Group 1860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858" name="Shape 185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13|16</a:t>
              </a:r>
            </a:p>
          </p:txBody>
        </p:sp>
      </p:grpSp>
      <p:grpSp>
        <p:nvGrpSpPr>
          <p:cNvPr id="1863" name="Group 1863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861" name="Shape 1861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14|15</a:t>
              </a:r>
            </a:p>
          </p:txBody>
        </p:sp>
      </p:grpSp>
      <p:grpSp>
        <p:nvGrpSpPr>
          <p:cNvPr id="1866" name="Group 1866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864" name="Shape 1864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869" name="Group 1869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867" name="Shape 186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872" name="Group 1872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870" name="Shape 187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875" name="Group 1875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873" name="Shape 187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|10</a:t>
              </a:r>
            </a:p>
          </p:txBody>
        </p:sp>
      </p:grpSp>
      <p:sp>
        <p:nvSpPr>
          <p:cNvPr id="1896" name="Shape 1896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97" name="Shape 1897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98" name="Shape 1898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99" name="Shape 1899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00" name="Shape 1900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01" name="Shape 1901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02" name="Shape 1902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03" name="Shape 1903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04" name="Shape 1904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05" name="Shape 1905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06" name="Shape 1906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07" name="Shape 1907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08" name="Shape 1908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89" name="Shape 1889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90" name="Shape 1890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891" name="Shape 1891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  <p:sp>
        <p:nvSpPr>
          <p:cNvPr id="1892" name="Shape 1892"/>
          <p:cNvSpPr/>
          <p:nvPr/>
        </p:nvSpPr>
        <p:spPr>
          <a:xfrm>
            <a:off x="223837" y="5791200"/>
            <a:ext cx="143838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rgbClr val="CC0000"/>
                </a:solidFill>
              </a:defRPr>
            </a:lvl1pPr>
          </a:lstStyle>
          <a:p>
            <a:pPr/>
            <a:r>
              <a:t>Tree edges</a:t>
            </a:r>
          </a:p>
        </p:txBody>
      </p:sp>
      <p:sp>
        <p:nvSpPr>
          <p:cNvPr id="1893" name="Shape 1893"/>
          <p:cNvSpPr/>
          <p:nvPr/>
        </p:nvSpPr>
        <p:spPr>
          <a:xfrm>
            <a:off x="1828800" y="5791200"/>
            <a:ext cx="151771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chemeClr val="accent2"/>
                </a:solidFill>
              </a:defRPr>
            </a:lvl1pPr>
          </a:lstStyle>
          <a:p>
            <a:pPr/>
            <a:r>
              <a:t>Back edges</a:t>
            </a:r>
          </a:p>
        </p:txBody>
      </p:sp>
      <p:sp>
        <p:nvSpPr>
          <p:cNvPr id="1894" name="Shape 1894"/>
          <p:cNvSpPr/>
          <p:nvPr/>
        </p:nvSpPr>
        <p:spPr>
          <a:xfrm>
            <a:off x="3505200" y="5791200"/>
            <a:ext cx="1975357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rgbClr val="9900CC"/>
                </a:solidFill>
              </a:defRPr>
            </a:lvl1pPr>
          </a:lstStyle>
          <a:p>
            <a:pPr/>
            <a:r>
              <a:t>Forward edges</a:t>
            </a:r>
          </a:p>
        </p:txBody>
      </p:sp>
      <p:sp>
        <p:nvSpPr>
          <p:cNvPr id="1909" name="Shape 1909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9900CC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Shape 1911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56 				            3/15/16</a:t>
            </a:r>
          </a:p>
        </p:txBody>
      </p:sp>
      <p:sp>
        <p:nvSpPr>
          <p:cNvPr id="1912" name="Shape 19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DFS: Kinds of edges</a:t>
            </a:r>
          </a:p>
        </p:txBody>
      </p:sp>
      <p:sp>
        <p:nvSpPr>
          <p:cNvPr id="1913" name="Shape 19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DFS introduces an important distinction among edges in the original graph: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Tree edge</a:t>
            </a:r>
            <a:r>
              <a:rPr i="0">
                <a:solidFill>
                  <a:srgbClr val="000000"/>
                </a:solidFill>
              </a:rPr>
              <a:t>: encounter new (white) vertex 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Back edge</a:t>
            </a:r>
            <a:r>
              <a:rPr i="0">
                <a:solidFill>
                  <a:srgbClr val="000000"/>
                </a:solidFill>
              </a:rPr>
              <a:t>: from descendent to ancestor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Forward edge</a:t>
            </a:r>
            <a:r>
              <a:rPr i="0">
                <a:solidFill>
                  <a:srgbClr val="000000"/>
                </a:solidFill>
              </a:rPr>
              <a:t>: from ancestor to descendent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Cross edge</a:t>
            </a:r>
            <a:r>
              <a:rPr i="0">
                <a:solidFill>
                  <a:srgbClr val="000000"/>
                </a:solidFill>
              </a:rPr>
              <a:t>: between a tree or subtrees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From a grey node to a black node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Shape 1915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57 				            3/15/16</a:t>
            </a:r>
          </a:p>
        </p:txBody>
      </p:sp>
      <p:sp>
        <p:nvSpPr>
          <p:cNvPr id="1916" name="Shape 19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Example</a:t>
            </a:r>
          </a:p>
        </p:txBody>
      </p:sp>
      <p:grpSp>
        <p:nvGrpSpPr>
          <p:cNvPr id="1919" name="Group 1919"/>
          <p:cNvGrpSpPr/>
          <p:nvPr/>
        </p:nvGrpSpPr>
        <p:grpSpPr>
          <a:xfrm>
            <a:off x="1524000" y="2362200"/>
            <a:ext cx="1066800" cy="685800"/>
            <a:chOff x="0" y="0"/>
            <a:chExt cx="1066800" cy="685800"/>
          </a:xfrm>
        </p:grpSpPr>
        <p:sp>
          <p:nvSpPr>
            <p:cNvPr id="1917" name="Shape 1917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 |12</a:t>
              </a:r>
            </a:p>
          </p:txBody>
        </p:sp>
      </p:grpSp>
      <p:grpSp>
        <p:nvGrpSpPr>
          <p:cNvPr id="1922" name="Group 1922"/>
          <p:cNvGrpSpPr/>
          <p:nvPr/>
        </p:nvGrpSpPr>
        <p:grpSpPr>
          <a:xfrm>
            <a:off x="4191000" y="2362200"/>
            <a:ext cx="1066800" cy="685800"/>
            <a:chOff x="0" y="0"/>
            <a:chExt cx="1066800" cy="685800"/>
          </a:xfrm>
        </p:grpSpPr>
        <p:sp>
          <p:nvSpPr>
            <p:cNvPr id="1920" name="Shape 1920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 |11</a:t>
              </a:r>
            </a:p>
          </p:txBody>
        </p:sp>
      </p:grpSp>
      <p:grpSp>
        <p:nvGrpSpPr>
          <p:cNvPr id="1925" name="Group 1925"/>
          <p:cNvGrpSpPr/>
          <p:nvPr/>
        </p:nvGrpSpPr>
        <p:grpSpPr>
          <a:xfrm>
            <a:off x="6858000" y="2362200"/>
            <a:ext cx="1066800" cy="685800"/>
            <a:chOff x="0" y="0"/>
            <a:chExt cx="1066800" cy="685800"/>
          </a:xfrm>
        </p:grpSpPr>
        <p:sp>
          <p:nvSpPr>
            <p:cNvPr id="1923" name="Shape 1923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13|16</a:t>
              </a:r>
            </a:p>
          </p:txBody>
        </p:sp>
      </p:grpSp>
      <p:grpSp>
        <p:nvGrpSpPr>
          <p:cNvPr id="1928" name="Group 1928"/>
          <p:cNvGrpSpPr/>
          <p:nvPr/>
        </p:nvGrpSpPr>
        <p:grpSpPr>
          <a:xfrm>
            <a:off x="6858000" y="4724400"/>
            <a:ext cx="1066800" cy="685800"/>
            <a:chOff x="0" y="0"/>
            <a:chExt cx="1066800" cy="685800"/>
          </a:xfrm>
        </p:grpSpPr>
        <p:sp>
          <p:nvSpPr>
            <p:cNvPr id="1926" name="Shape 1926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14|15</a:t>
              </a:r>
            </a:p>
          </p:txBody>
        </p:sp>
      </p:grpSp>
      <p:grpSp>
        <p:nvGrpSpPr>
          <p:cNvPr id="1931" name="Group 1931"/>
          <p:cNvGrpSpPr/>
          <p:nvPr/>
        </p:nvGrpSpPr>
        <p:grpSpPr>
          <a:xfrm>
            <a:off x="4191000" y="4724400"/>
            <a:ext cx="1066800" cy="685800"/>
            <a:chOff x="0" y="0"/>
            <a:chExt cx="1066800" cy="685800"/>
          </a:xfrm>
        </p:grpSpPr>
        <p:sp>
          <p:nvSpPr>
            <p:cNvPr id="1929" name="Shape 1929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 | 6</a:t>
              </a:r>
            </a:p>
          </p:txBody>
        </p:sp>
      </p:grpSp>
      <p:grpSp>
        <p:nvGrpSpPr>
          <p:cNvPr id="1934" name="Group 1934"/>
          <p:cNvGrpSpPr/>
          <p:nvPr/>
        </p:nvGrpSpPr>
        <p:grpSpPr>
          <a:xfrm>
            <a:off x="1524000" y="4724400"/>
            <a:ext cx="1066800" cy="685800"/>
            <a:chOff x="0" y="0"/>
            <a:chExt cx="1066800" cy="685800"/>
          </a:xfrm>
        </p:grpSpPr>
        <p:sp>
          <p:nvSpPr>
            <p:cNvPr id="1932" name="Shape 1932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 | 4</a:t>
              </a:r>
            </a:p>
          </p:txBody>
        </p:sp>
      </p:grpSp>
      <p:grpSp>
        <p:nvGrpSpPr>
          <p:cNvPr id="1937" name="Group 1937"/>
          <p:cNvGrpSpPr/>
          <p:nvPr/>
        </p:nvGrpSpPr>
        <p:grpSpPr>
          <a:xfrm>
            <a:off x="228600" y="3505200"/>
            <a:ext cx="1066800" cy="685800"/>
            <a:chOff x="0" y="0"/>
            <a:chExt cx="1066800" cy="685800"/>
          </a:xfrm>
        </p:grpSpPr>
        <p:sp>
          <p:nvSpPr>
            <p:cNvPr id="1935" name="Shape 1935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 | 7</a:t>
              </a:r>
            </a:p>
          </p:txBody>
        </p:sp>
      </p:grpSp>
      <p:grpSp>
        <p:nvGrpSpPr>
          <p:cNvPr id="1940" name="Group 1940"/>
          <p:cNvGrpSpPr/>
          <p:nvPr/>
        </p:nvGrpSpPr>
        <p:grpSpPr>
          <a:xfrm>
            <a:off x="5562600" y="3505200"/>
            <a:ext cx="1066800" cy="685800"/>
            <a:chOff x="0" y="0"/>
            <a:chExt cx="1066800" cy="685800"/>
          </a:xfrm>
        </p:grpSpPr>
        <p:sp>
          <p:nvSpPr>
            <p:cNvPr id="1938" name="Shape 1938"/>
            <p:cNvSpPr/>
            <p:nvPr/>
          </p:nvSpPr>
          <p:spPr>
            <a:xfrm>
              <a:off x="0" y="0"/>
              <a:ext cx="1066800" cy="685800"/>
            </a:xfrm>
            <a:prstGeom prst="ellipse">
              <a:avLst/>
            </a:pr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4055" y="125729"/>
              <a:ext cx="101869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 |10</a:t>
              </a:r>
            </a:p>
          </p:txBody>
        </p:sp>
      </p:grpSp>
      <p:sp>
        <p:nvSpPr>
          <p:cNvPr id="1962" name="Shape 1962"/>
          <p:cNvSpPr/>
          <p:nvPr/>
        </p:nvSpPr>
        <p:spPr>
          <a:xfrm>
            <a:off x="1087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63" name="Shape 1963"/>
          <p:cNvSpPr/>
          <p:nvPr/>
        </p:nvSpPr>
        <p:spPr>
          <a:xfrm>
            <a:off x="1074216" y="4141950"/>
            <a:ext cx="670968" cy="63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64" name="Shape 1964"/>
          <p:cNvSpPr/>
          <p:nvPr/>
        </p:nvSpPr>
        <p:spPr>
          <a:xfrm>
            <a:off x="1271190" y="4004774"/>
            <a:ext cx="2944020" cy="905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65" name="Shape 1965"/>
          <p:cNvSpPr/>
          <p:nvPr/>
        </p:nvSpPr>
        <p:spPr>
          <a:xfrm>
            <a:off x="2611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66" name="Shape 1966"/>
          <p:cNvSpPr/>
          <p:nvPr/>
        </p:nvSpPr>
        <p:spPr>
          <a:xfrm>
            <a:off x="2057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67" name="Shape 1967"/>
          <p:cNvSpPr/>
          <p:nvPr/>
        </p:nvSpPr>
        <p:spPr>
          <a:xfrm>
            <a:off x="4724399" y="3062287"/>
            <a:ext cx="1" cy="1643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500" h="21600" fill="norm" stroke="1" extrusionOk="0">
                <a:moveTo>
                  <a:pt x="2700" y="0"/>
                </a:moveTo>
                <a:cubicBezTo>
                  <a:pt x="2700" y="7200"/>
                  <a:pt x="-8100" y="14400"/>
                  <a:pt x="13500" y="21600"/>
                </a:cubicBezTo>
              </a:path>
            </a:pathLst>
          </a:custGeom>
          <a:ln w="28575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68" name="Shape 1968"/>
          <p:cNvSpPr/>
          <p:nvPr/>
        </p:nvSpPr>
        <p:spPr>
          <a:xfrm>
            <a:off x="2611666" y="27051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69" name="Shape 1969"/>
          <p:cNvSpPr/>
          <p:nvPr/>
        </p:nvSpPr>
        <p:spPr>
          <a:xfrm>
            <a:off x="5280859" y="2705099"/>
            <a:ext cx="15562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49" fill="norm" stroke="1" extrusionOk="0">
                <a:moveTo>
                  <a:pt x="21600" y="7849"/>
                </a:moveTo>
                <a:cubicBezTo>
                  <a:pt x="14400" y="-6551"/>
                  <a:pt x="7200" y="649"/>
                  <a:pt x="0" y="15049"/>
                </a:cubicBezTo>
              </a:path>
            </a:pathLst>
          </a:custGeom>
          <a:ln w="28575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70" name="Shape 1970"/>
          <p:cNvSpPr/>
          <p:nvPr/>
        </p:nvSpPr>
        <p:spPr>
          <a:xfrm>
            <a:off x="5062202" y="2986602"/>
            <a:ext cx="695996" cy="579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71" name="Shape 1971"/>
          <p:cNvSpPr/>
          <p:nvPr/>
        </p:nvSpPr>
        <p:spPr>
          <a:xfrm>
            <a:off x="6421807" y="2992577"/>
            <a:ext cx="643786" cy="568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72" name="Shape 1972"/>
          <p:cNvSpPr/>
          <p:nvPr/>
        </p:nvSpPr>
        <p:spPr>
          <a:xfrm>
            <a:off x="7391400" y="3066753"/>
            <a:ext cx="0" cy="163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73" name="Shape 1973"/>
          <p:cNvSpPr/>
          <p:nvPr/>
        </p:nvSpPr>
        <p:spPr>
          <a:xfrm>
            <a:off x="5278666" y="5067300"/>
            <a:ext cx="155846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28575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74" name="Shape 1974"/>
          <p:cNvSpPr/>
          <p:nvPr/>
        </p:nvSpPr>
        <p:spPr>
          <a:xfrm>
            <a:off x="5048654" y="4136326"/>
            <a:ext cx="723092" cy="642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54" name="Shape 1954"/>
          <p:cNvSpPr/>
          <p:nvPr/>
        </p:nvSpPr>
        <p:spPr>
          <a:xfrm>
            <a:off x="457200" y="2133599"/>
            <a:ext cx="1066800" cy="38100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55" name="Shape 1955"/>
          <p:cNvSpPr/>
          <p:nvPr/>
        </p:nvSpPr>
        <p:spPr>
          <a:xfrm>
            <a:off x="115770" y="1447800"/>
            <a:ext cx="795572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  <a:r>
              <a:t>source</a:t>
            </a:r>
            <a:br/>
            <a:r>
              <a:t>vertex</a:t>
            </a:r>
          </a:p>
        </p:txBody>
      </p:sp>
      <p:sp>
        <p:nvSpPr>
          <p:cNvPr id="1956" name="Shape 1956"/>
          <p:cNvSpPr/>
          <p:nvPr/>
        </p:nvSpPr>
        <p:spPr>
          <a:xfrm>
            <a:off x="1649779" y="1961004"/>
            <a:ext cx="81524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i="1"/>
            </a:lvl1pPr>
          </a:lstStyle>
          <a:p>
            <a:pPr/>
            <a:r>
              <a:t>d      f</a:t>
            </a:r>
          </a:p>
        </p:txBody>
      </p:sp>
      <p:sp>
        <p:nvSpPr>
          <p:cNvPr id="1957" name="Shape 1957"/>
          <p:cNvSpPr/>
          <p:nvPr/>
        </p:nvSpPr>
        <p:spPr>
          <a:xfrm>
            <a:off x="223837" y="5791200"/>
            <a:ext cx="143838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rgbClr val="CC0000"/>
                </a:solidFill>
              </a:defRPr>
            </a:lvl1pPr>
          </a:lstStyle>
          <a:p>
            <a:pPr/>
            <a:r>
              <a:t>Tree edges</a:t>
            </a:r>
          </a:p>
        </p:txBody>
      </p:sp>
      <p:sp>
        <p:nvSpPr>
          <p:cNvPr id="1958" name="Shape 1958"/>
          <p:cNvSpPr/>
          <p:nvPr/>
        </p:nvSpPr>
        <p:spPr>
          <a:xfrm>
            <a:off x="1828800" y="5791200"/>
            <a:ext cx="151771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chemeClr val="accent2"/>
                </a:solidFill>
              </a:defRPr>
            </a:lvl1pPr>
          </a:lstStyle>
          <a:p>
            <a:pPr/>
            <a:r>
              <a:t>Back edges</a:t>
            </a:r>
          </a:p>
        </p:txBody>
      </p:sp>
      <p:sp>
        <p:nvSpPr>
          <p:cNvPr id="1959" name="Shape 1959"/>
          <p:cNvSpPr/>
          <p:nvPr/>
        </p:nvSpPr>
        <p:spPr>
          <a:xfrm>
            <a:off x="3505200" y="5791200"/>
            <a:ext cx="1975357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rgbClr val="9900CC"/>
                </a:solidFill>
              </a:defRPr>
            </a:lvl1pPr>
          </a:lstStyle>
          <a:p>
            <a:pPr/>
            <a:r>
              <a:t>Forward edges</a:t>
            </a:r>
          </a:p>
        </p:txBody>
      </p:sp>
      <p:sp>
        <p:nvSpPr>
          <p:cNvPr id="1975" name="Shape 1975"/>
          <p:cNvSpPr/>
          <p:nvPr/>
        </p:nvSpPr>
        <p:spPr>
          <a:xfrm>
            <a:off x="2382407" y="2992964"/>
            <a:ext cx="2016986" cy="178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8575">
            <a:solidFill>
              <a:srgbClr val="9900CC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61" name="Shape 1961"/>
          <p:cNvSpPr/>
          <p:nvPr/>
        </p:nvSpPr>
        <p:spPr>
          <a:xfrm>
            <a:off x="5638800" y="5791200"/>
            <a:ext cx="1585873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>
                <a:solidFill>
                  <a:schemeClr val="accent1"/>
                </a:solidFill>
              </a:defRPr>
            </a:lvl1pPr>
          </a:lstStyle>
          <a:p>
            <a:pPr/>
            <a:r>
              <a:t>Cross edges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Shape 1977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58 				            3/15/16</a:t>
            </a:r>
          </a:p>
        </p:txBody>
      </p:sp>
      <p:sp>
        <p:nvSpPr>
          <p:cNvPr id="1978" name="Shape 19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DFS: Kinds of edges</a:t>
            </a:r>
          </a:p>
        </p:txBody>
      </p:sp>
      <p:sp>
        <p:nvSpPr>
          <p:cNvPr id="1979" name="Shape 19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DFS introduces an important distinction among edges in the original graph: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Tree edge</a:t>
            </a:r>
            <a:r>
              <a:rPr i="0">
                <a:solidFill>
                  <a:srgbClr val="000000"/>
                </a:solidFill>
              </a:rPr>
              <a:t>: encounter new (white) vertex 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Back edge</a:t>
            </a:r>
            <a:r>
              <a:rPr i="0">
                <a:solidFill>
                  <a:srgbClr val="000000"/>
                </a:solidFill>
              </a:rPr>
              <a:t>: from descendent to ancestor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Forward edge</a:t>
            </a:r>
            <a:r>
              <a:rPr i="0">
                <a:solidFill>
                  <a:srgbClr val="000000"/>
                </a:solidFill>
              </a:rPr>
              <a:t>: from ancestor to descendent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i="1" sz="2800">
                <a:solidFill>
                  <a:srgbClr val="CC0000"/>
                </a:solidFill>
              </a:defRPr>
            </a:pPr>
            <a:r>
              <a:t>Cross edge</a:t>
            </a:r>
            <a:r>
              <a:rPr i="0">
                <a:solidFill>
                  <a:srgbClr val="000000"/>
                </a:solidFill>
              </a:rPr>
              <a:t>: between a tree or subtrees</a:t>
            </a:r>
          </a:p>
          <a:p>
            <a:pPr>
              <a:buChar char="●"/>
            </a:pPr>
            <a:r>
              <a:t>Note: tree &amp; back edges are important; most algorithms don’t distinguish forward &amp; cross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Shape 1981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59 				            3/15/16</a:t>
            </a:r>
          </a:p>
        </p:txBody>
      </p:sp>
      <p:sp>
        <p:nvSpPr>
          <p:cNvPr id="1982" name="Shape 19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DFS: Kinds Of Edges</a:t>
            </a:r>
          </a:p>
        </p:txBody>
      </p:sp>
      <p:sp>
        <p:nvSpPr>
          <p:cNvPr id="1983" name="Shape 19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Thm 23.9: If G is undirected, a DFS produces only tree and back edges</a:t>
            </a:r>
          </a:p>
          <a:p>
            <a:pPr>
              <a:buChar char="●"/>
            </a:pPr>
            <a:r>
              <a:t>Proof by contradiction: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Assume there’s a forward edge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But F? edge must actually be a </a:t>
            </a:r>
            <a:br/>
            <a:r>
              <a:t>back edge (</a:t>
            </a:r>
            <a:r>
              <a:rPr i="1">
                <a:solidFill>
                  <a:schemeClr val="accent1"/>
                </a:solidFill>
              </a:rPr>
              <a:t>why?</a:t>
            </a:r>
            <a:r>
              <a:t>)</a:t>
            </a:r>
          </a:p>
        </p:txBody>
      </p:sp>
      <p:grpSp>
        <p:nvGrpSpPr>
          <p:cNvPr id="1986" name="Group 1986"/>
          <p:cNvGrpSpPr/>
          <p:nvPr/>
        </p:nvGrpSpPr>
        <p:grpSpPr>
          <a:xfrm>
            <a:off x="7869914" y="2743200"/>
            <a:ext cx="795572" cy="685800"/>
            <a:chOff x="0" y="0"/>
            <a:chExt cx="795570" cy="685800"/>
          </a:xfrm>
        </p:grpSpPr>
        <p:sp>
          <p:nvSpPr>
            <p:cNvPr id="1984" name="Shape 1984"/>
            <p:cNvSpPr/>
            <p:nvPr/>
          </p:nvSpPr>
          <p:spPr>
            <a:xfrm>
              <a:off x="54885" y="0"/>
              <a:ext cx="685801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-1" y="156525"/>
              <a:ext cx="795572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source</a:t>
              </a:r>
            </a:p>
          </p:txBody>
        </p:sp>
      </p:grpSp>
      <p:sp>
        <p:nvSpPr>
          <p:cNvPr id="1987" name="Shape 1987"/>
          <p:cNvSpPr/>
          <p:nvPr/>
        </p:nvSpPr>
        <p:spPr>
          <a:xfrm>
            <a:off x="7239000" y="4191000"/>
            <a:ext cx="685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88" name="Shape 1988"/>
          <p:cNvSpPr/>
          <p:nvPr/>
        </p:nvSpPr>
        <p:spPr>
          <a:xfrm>
            <a:off x="6553200" y="5638800"/>
            <a:ext cx="685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93" name="Shape 1993"/>
          <p:cNvSpPr/>
          <p:nvPr/>
        </p:nvSpPr>
        <p:spPr>
          <a:xfrm>
            <a:off x="7734786" y="3408905"/>
            <a:ext cx="380007" cy="802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cxnSp>
        <p:nvCxnSpPr>
          <p:cNvPr id="1990" name="Connector 1990"/>
          <p:cNvCxnSpPr>
            <a:stCxn id="1987" idx="0"/>
            <a:endCxn id="1988" idx="0"/>
          </p:cNvCxnSpPr>
          <p:nvPr/>
        </p:nvCxnSpPr>
        <p:spPr>
          <a:xfrm flipH="1">
            <a:off x="6896100" y="4533900"/>
            <a:ext cx="685800" cy="1447800"/>
          </a:xfrm>
          <a:prstGeom prst="straightConnector1">
            <a:avLst/>
          </a:prstGeom>
          <a:ln w="28575">
            <a:solidFill>
              <a:srgbClr val="CC0000"/>
            </a:solidFill>
          </a:ln>
        </p:spPr>
      </p:cxnSp>
      <p:sp>
        <p:nvSpPr>
          <p:cNvPr id="1994" name="Shape 1994"/>
          <p:cNvSpPr/>
          <p:nvPr/>
        </p:nvSpPr>
        <p:spPr>
          <a:xfrm>
            <a:off x="7048986" y="3408906"/>
            <a:ext cx="1065807" cy="2250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992" name="Shape 1992"/>
          <p:cNvSpPr/>
          <p:nvPr/>
        </p:nvSpPr>
        <p:spPr>
          <a:xfrm>
            <a:off x="6810915" y="3214687"/>
            <a:ext cx="40055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>
                <a:solidFill>
                  <a:schemeClr val="accent1"/>
                </a:solidFill>
              </a:defRPr>
            </a:lvl1pPr>
          </a:lstStyle>
          <a:p>
            <a:pPr/>
            <a:r>
              <a:t>F?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6 				            3/15/16</a:t>
            </a:r>
          </a:p>
        </p:txBody>
      </p:sp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Review: Breadth-First Search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“Explore” a graph, turning it into a tree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One vertex at a time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Expand frontier of explored vertices across the </a:t>
            </a:r>
            <a:r>
              <a:rPr i="1">
                <a:solidFill>
                  <a:srgbClr val="CC0000"/>
                </a:solidFill>
              </a:rPr>
              <a:t>breadth</a:t>
            </a:r>
            <a:r>
              <a:t> of the frontier</a:t>
            </a:r>
          </a:p>
          <a:p>
            <a:pPr>
              <a:buChar char="●"/>
            </a:pPr>
            <a:r>
              <a:t>Builds a tree over the graph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Pick a </a:t>
            </a:r>
            <a:r>
              <a:rPr i="1">
                <a:solidFill>
                  <a:srgbClr val="CC0000"/>
                </a:solidFill>
              </a:rPr>
              <a:t>source vertex</a:t>
            </a:r>
            <a:r>
              <a:t> to be the root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Find (“discover”) its children, then their children, etc.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Shape 1996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60 				            3/15/16</a:t>
            </a:r>
          </a:p>
        </p:txBody>
      </p:sp>
      <p:sp>
        <p:nvSpPr>
          <p:cNvPr id="1997" name="Shape 19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DFS: Kinds Of Edges</a:t>
            </a:r>
          </a:p>
        </p:txBody>
      </p:sp>
      <p:sp>
        <p:nvSpPr>
          <p:cNvPr id="1998" name="Shape 19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2" indent="-336042" defTabSz="896111">
              <a:buChar char="●"/>
              <a:defRPr sz="3136"/>
            </a:pPr>
            <a:r>
              <a:t>Thm 23.9: If G is undirected, a DFS produces only tree and back edges</a:t>
            </a:r>
          </a:p>
          <a:p>
            <a:pPr marL="336042" indent="-336042" defTabSz="896111">
              <a:buChar char="●"/>
              <a:defRPr sz="3136"/>
            </a:pPr>
            <a:r>
              <a:t>Proof by contradiction:</a:t>
            </a:r>
          </a:p>
          <a:p>
            <a:pPr lvl="1" marL="728091" indent="-280035" defTabSz="896111">
              <a:spcBef>
                <a:spcPts val="0"/>
              </a:spcBef>
              <a:buClr>
                <a:srgbClr val="CC0000"/>
              </a:buClr>
              <a:defRPr sz="2744"/>
            </a:pPr>
            <a:r>
              <a:t>Assume there’s a cross edge</a:t>
            </a:r>
          </a:p>
          <a:p>
            <a:pPr lvl="2" marL="1120140" indent="-224027" defTabSz="896111">
              <a:spcBef>
                <a:spcPts val="0"/>
              </a:spcBef>
              <a:defRPr sz="2352"/>
            </a:pPr>
            <a:r>
              <a:t>But C? edge cannot be cross:</a:t>
            </a:r>
          </a:p>
          <a:p>
            <a:pPr lvl="2" marL="1120140" indent="-224027" defTabSz="896111">
              <a:spcBef>
                <a:spcPts val="0"/>
              </a:spcBef>
              <a:defRPr sz="2352"/>
            </a:pPr>
            <a:r>
              <a:t>must be explored from one of the </a:t>
            </a:r>
            <a:br/>
            <a:r>
              <a:t>vertices it connects, becoming a tree</a:t>
            </a:r>
            <a:br/>
            <a:r>
              <a:t>vertex, before other vertex is explored</a:t>
            </a:r>
          </a:p>
          <a:p>
            <a:pPr lvl="2" marL="1120140" indent="-224027" defTabSz="896111">
              <a:spcBef>
                <a:spcPts val="0"/>
              </a:spcBef>
              <a:defRPr sz="2352"/>
            </a:pPr>
            <a:r>
              <a:t>So in fact the picture is wrong…both</a:t>
            </a:r>
            <a:br/>
            <a:r>
              <a:t>lower tree edges cannot in fact be</a:t>
            </a:r>
            <a:br/>
            <a:r>
              <a:t>tree edges</a:t>
            </a:r>
          </a:p>
        </p:txBody>
      </p:sp>
      <p:grpSp>
        <p:nvGrpSpPr>
          <p:cNvPr id="2001" name="Group 2001"/>
          <p:cNvGrpSpPr/>
          <p:nvPr/>
        </p:nvGrpSpPr>
        <p:grpSpPr>
          <a:xfrm>
            <a:off x="7336514" y="2743200"/>
            <a:ext cx="795572" cy="685800"/>
            <a:chOff x="0" y="0"/>
            <a:chExt cx="795570" cy="685800"/>
          </a:xfrm>
        </p:grpSpPr>
        <p:sp>
          <p:nvSpPr>
            <p:cNvPr id="1999" name="Shape 1999"/>
            <p:cNvSpPr/>
            <p:nvPr/>
          </p:nvSpPr>
          <p:spPr>
            <a:xfrm>
              <a:off x="54885" y="0"/>
              <a:ext cx="685801" cy="6858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2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-1" y="156525"/>
              <a:ext cx="795572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i="1" sz="2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source</a:t>
              </a:r>
            </a:p>
          </p:txBody>
        </p:sp>
      </p:grpSp>
      <p:sp>
        <p:nvSpPr>
          <p:cNvPr id="2002" name="Shape 2002"/>
          <p:cNvSpPr/>
          <p:nvPr/>
        </p:nvSpPr>
        <p:spPr>
          <a:xfrm>
            <a:off x="7391400" y="4114800"/>
            <a:ext cx="685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</a:p>
        </p:txBody>
      </p:sp>
      <p:sp>
        <p:nvSpPr>
          <p:cNvPr id="2003" name="Shape 2003"/>
          <p:cNvSpPr/>
          <p:nvPr/>
        </p:nvSpPr>
        <p:spPr>
          <a:xfrm>
            <a:off x="8305800" y="5486400"/>
            <a:ext cx="685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</a:p>
        </p:txBody>
      </p:sp>
      <p:sp>
        <p:nvSpPr>
          <p:cNvPr id="2004" name="Shape 2004"/>
          <p:cNvSpPr/>
          <p:nvPr/>
        </p:nvSpPr>
        <p:spPr>
          <a:xfrm>
            <a:off x="6553200" y="5486400"/>
            <a:ext cx="685800" cy="685800"/>
          </a:xfrm>
          <a:prstGeom prst="ellipse">
            <a:avLst/>
          </a:pr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 i="1" sz="2000">
                <a:solidFill>
                  <a:schemeClr val="accent1"/>
                </a:solidFill>
              </a:defRPr>
            </a:pPr>
          </a:p>
        </p:txBody>
      </p:sp>
      <p:sp>
        <p:nvSpPr>
          <p:cNvPr id="2010" name="Shape 2010"/>
          <p:cNvSpPr/>
          <p:nvPr/>
        </p:nvSpPr>
        <p:spPr>
          <a:xfrm>
            <a:off x="7734300" y="3443287"/>
            <a:ext cx="1" cy="657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8575">
            <a:solidFill>
              <a:srgbClr val="CC0000"/>
            </a:solidFill>
          </a:ln>
        </p:spPr>
        <p:txBody>
          <a:bodyPr/>
          <a:lstStyle/>
          <a:p>
            <a:pPr/>
          </a:p>
        </p:txBody>
      </p:sp>
      <p:cxnSp>
        <p:nvCxnSpPr>
          <p:cNvPr id="2006" name="Connector 2006"/>
          <p:cNvCxnSpPr>
            <a:stCxn id="2002" idx="0"/>
            <a:endCxn id="2003" idx="0"/>
          </p:cNvCxnSpPr>
          <p:nvPr/>
        </p:nvCxnSpPr>
        <p:spPr>
          <a:xfrm>
            <a:off x="7734300" y="4457700"/>
            <a:ext cx="914400" cy="1371600"/>
          </a:xfrm>
          <a:prstGeom prst="straightConnector1">
            <a:avLst/>
          </a:prstGeom>
          <a:ln w="28575">
            <a:solidFill>
              <a:srgbClr val="CC0000"/>
            </a:solidFill>
          </a:ln>
        </p:spPr>
      </p:cxnSp>
      <p:cxnSp>
        <p:nvCxnSpPr>
          <p:cNvPr id="2007" name="Connector 2007"/>
          <p:cNvCxnSpPr>
            <a:stCxn id="2002" idx="0"/>
            <a:endCxn id="2004" idx="0"/>
          </p:cNvCxnSpPr>
          <p:nvPr/>
        </p:nvCxnSpPr>
        <p:spPr>
          <a:xfrm flipH="1">
            <a:off x="6896100" y="4457700"/>
            <a:ext cx="838200" cy="1371600"/>
          </a:xfrm>
          <a:prstGeom prst="straightConnector1">
            <a:avLst/>
          </a:prstGeom>
          <a:ln w="28575">
            <a:solidFill>
              <a:srgbClr val="CC0000"/>
            </a:solidFill>
          </a:ln>
        </p:spPr>
      </p:cxnSp>
      <p:cxnSp>
        <p:nvCxnSpPr>
          <p:cNvPr id="2008" name="Connector 2008"/>
          <p:cNvCxnSpPr>
            <a:stCxn id="2003" idx="0"/>
            <a:endCxn id="2004" idx="0"/>
          </p:cNvCxnSpPr>
          <p:nvPr/>
        </p:nvCxnSpPr>
        <p:spPr>
          <a:xfrm flipH="1">
            <a:off x="6896100" y="5829300"/>
            <a:ext cx="1752600" cy="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2009" name="Shape 2009"/>
          <p:cNvSpPr/>
          <p:nvPr/>
        </p:nvSpPr>
        <p:spPr>
          <a:xfrm>
            <a:off x="7649115" y="5805487"/>
            <a:ext cx="40055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>
                <a:solidFill>
                  <a:schemeClr val="accent1"/>
                </a:solidFill>
              </a:defRPr>
            </a:lvl1pPr>
          </a:lstStyle>
          <a:p>
            <a:pPr/>
            <a:r>
              <a:t>C?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Shape 2012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61 				            3/15/16</a:t>
            </a:r>
          </a:p>
        </p:txBody>
      </p:sp>
      <p:sp>
        <p:nvSpPr>
          <p:cNvPr id="2013" name="Shape 20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And Graph Cycles</a:t>
            </a:r>
          </a:p>
        </p:txBody>
      </p:sp>
      <p:sp>
        <p:nvSpPr>
          <p:cNvPr id="2014" name="Shape 20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Thm: An undirected graph is </a:t>
            </a:r>
            <a:r>
              <a:rPr i="1">
                <a:solidFill>
                  <a:srgbClr val="CC0000"/>
                </a:solidFill>
              </a:rPr>
              <a:t>acyclic</a:t>
            </a:r>
            <a:r>
              <a:t> iff a DFS yields no back edges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If acyclic, no back edges (because a back edge implies a cycle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If no back edges, acyclic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No back edges implies only tree edges (</a:t>
            </a:r>
            <a:r>
              <a:rPr i="1">
                <a:solidFill>
                  <a:schemeClr val="accent1"/>
                </a:solidFill>
              </a:rPr>
              <a:t>Why?</a:t>
            </a:r>
            <a:r>
              <a:t>)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Only tree edges implies we have a tree or a forest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Which by definition is acyclic</a:t>
            </a:r>
          </a:p>
          <a:p>
            <a:pPr>
              <a:buChar char="●"/>
            </a:pPr>
            <a:r>
              <a:t>Thus, can run DFS to find whether a graph has a cycle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Shape 2016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62 				            3/15/16</a:t>
            </a:r>
          </a:p>
        </p:txBody>
      </p:sp>
      <p:sp>
        <p:nvSpPr>
          <p:cNvPr id="2017" name="Shape 20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And Cycles</a:t>
            </a:r>
          </a:p>
        </p:txBody>
      </p:sp>
      <p:sp>
        <p:nvSpPr>
          <p:cNvPr id="2018" name="Shape 20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har char="●"/>
              <a:defRPr i="1" sz="2800">
                <a:solidFill>
                  <a:schemeClr val="accent1"/>
                </a:solidFill>
              </a:defRPr>
            </a:lvl1pPr>
          </a:lstStyle>
          <a:p>
            <a:pPr/>
            <a:r>
              <a:t>How would you modify the code to detect cycles?</a:t>
            </a:r>
          </a:p>
        </p:txBody>
      </p:sp>
      <p:sp>
        <p:nvSpPr>
          <p:cNvPr id="2019" name="Shape 2019"/>
          <p:cNvSpPr/>
          <p:nvPr/>
        </p:nvSpPr>
        <p:spPr>
          <a:xfrm>
            <a:off x="457200" y="2133600"/>
            <a:ext cx="4038600" cy="405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DFS(G)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u-&gt;color = WHITE;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0;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(u-&gt;color == WHITE)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DFS_Visit(u);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020" name="Shape 2020"/>
          <p:cNvSpPr/>
          <p:nvPr/>
        </p:nvSpPr>
        <p:spPr>
          <a:xfrm>
            <a:off x="4648200" y="2133600"/>
            <a:ext cx="4038600" cy="420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342900" indent="-342900">
              <a:spcBef>
                <a:spcPts val="3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DFS_Visit(u)</a:t>
            </a:r>
          </a:p>
          <a:p>
            <a:pPr marL="342900" indent="-342900">
              <a:spcBef>
                <a:spcPts val="3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342900" indent="-342900">
              <a:spcBef>
                <a:spcPts val="3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GREY;</a:t>
            </a:r>
          </a:p>
          <a:p>
            <a:pPr marL="342900" indent="-342900">
              <a:spcBef>
                <a:spcPts val="3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 marL="342900" indent="-342900">
              <a:spcBef>
                <a:spcPts val="3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u-&gt;d = time;</a:t>
            </a:r>
          </a:p>
          <a:p>
            <a:pPr marL="342900" indent="-342900">
              <a:spcBef>
                <a:spcPts val="4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 </a:t>
            </a:r>
            <a:r>
              <a:rPr b="0" sz="180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sz="1800"/>
              <a:t>u-&gt;Adj[]</a:t>
            </a:r>
            <a:endParaRPr sz="1800"/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(v-&gt;color == WHITE)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DFS_Visit(v);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BLACK;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u-&gt;f = time;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021" name="Shape 2021"/>
          <p:cNvSpPr/>
          <p:nvPr/>
        </p:nvSpPr>
        <p:spPr>
          <a:xfrm flipV="1">
            <a:off x="4495800" y="2133600"/>
            <a:ext cx="0" cy="44958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Shape 2023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63 				            3/15/16</a:t>
            </a:r>
          </a:p>
        </p:txBody>
      </p:sp>
      <p:sp>
        <p:nvSpPr>
          <p:cNvPr id="2024" name="Shape 20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And Cycles</a:t>
            </a:r>
          </a:p>
        </p:txBody>
      </p:sp>
      <p:sp>
        <p:nvSpPr>
          <p:cNvPr id="2025" name="Shape 20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har char="●"/>
              <a:defRPr i="1" sz="2800">
                <a:solidFill>
                  <a:schemeClr val="accent1"/>
                </a:solidFill>
              </a:defRPr>
            </a:lvl1pPr>
          </a:lstStyle>
          <a:p>
            <a:pPr/>
            <a:r>
              <a:t>What will be the running time?</a:t>
            </a:r>
          </a:p>
        </p:txBody>
      </p:sp>
      <p:sp>
        <p:nvSpPr>
          <p:cNvPr id="2026" name="Shape 2026"/>
          <p:cNvSpPr/>
          <p:nvPr/>
        </p:nvSpPr>
        <p:spPr>
          <a:xfrm>
            <a:off x="457200" y="2133600"/>
            <a:ext cx="4038600" cy="405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DFS(G)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u-&gt;color = WHITE;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0;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vertex u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G-&gt;V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(u-&gt;color == WHITE)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DFS_Visit(u);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027" name="Shape 2027"/>
          <p:cNvSpPr/>
          <p:nvPr/>
        </p:nvSpPr>
        <p:spPr>
          <a:xfrm>
            <a:off x="4648200" y="2133600"/>
            <a:ext cx="4038600" cy="420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342900" indent="-342900">
              <a:spcBef>
                <a:spcPts val="3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DFS_Visit(u)</a:t>
            </a:r>
          </a:p>
          <a:p>
            <a:pPr marL="342900" indent="-342900">
              <a:spcBef>
                <a:spcPts val="3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342900" indent="-342900">
              <a:spcBef>
                <a:spcPts val="3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GREY;</a:t>
            </a:r>
          </a:p>
          <a:p>
            <a:pPr marL="342900" indent="-342900">
              <a:spcBef>
                <a:spcPts val="3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 marL="342900" indent="-342900">
              <a:spcBef>
                <a:spcPts val="3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u-&gt;d = time;</a:t>
            </a:r>
          </a:p>
          <a:p>
            <a:pPr marL="342900" indent="-342900">
              <a:spcBef>
                <a:spcPts val="400"/>
              </a:spcBef>
              <a:defRPr b="1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for each v </a:t>
            </a:r>
            <a:r>
              <a:rPr b="0" sz="180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sz="1800"/>
              <a:t>u-&gt;Adj[]</a:t>
            </a:r>
            <a:endParaRPr sz="1800"/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if (v-&gt;color == WHITE)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DFS_Visit(v);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u-&gt;color = BLACK;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time = time+1;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u-&gt;f = time;</a:t>
            </a:r>
          </a:p>
          <a:p>
            <a:pPr marL="342900" indent="-342900">
              <a:spcBef>
                <a:spcPts val="400"/>
              </a:spcBef>
              <a:defRPr b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028" name="Shape 2028"/>
          <p:cNvSpPr/>
          <p:nvPr/>
        </p:nvSpPr>
        <p:spPr>
          <a:xfrm flipV="1">
            <a:off x="3728634" y="2256346"/>
            <a:ext cx="1" cy="449580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Shape 2030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64 				            3/15/16</a:t>
            </a:r>
          </a:p>
        </p:txBody>
      </p:sp>
      <p:sp>
        <p:nvSpPr>
          <p:cNvPr id="2031" name="Shape 20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DFS And Cycles</a:t>
            </a:r>
          </a:p>
        </p:txBody>
      </p:sp>
      <p:sp>
        <p:nvSpPr>
          <p:cNvPr id="2032" name="Shape 20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  <a:defRPr i="1">
                <a:solidFill>
                  <a:schemeClr val="accent1"/>
                </a:solidFill>
              </a:defRPr>
            </a:pPr>
            <a:r>
              <a:t>What will be the running time?</a:t>
            </a:r>
          </a:p>
          <a:p>
            <a:pPr>
              <a:buChar char="●"/>
            </a:pPr>
            <a:r>
              <a:t>A: O(V+E)</a:t>
            </a:r>
          </a:p>
          <a:p>
            <a:pPr>
              <a:buChar char="●"/>
            </a:pPr>
            <a:r>
              <a:t>We can actually determine if cycles exist in O(V) time: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In an undirected acyclic forest, |E|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≤ </a:t>
            </a:r>
            <a:r>
              <a:t>|V| - 1 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So count the edges: if ever see |V| distinct edges, must have seen a back edge along the way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7 				            3/15/16</a:t>
            </a: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Review: Breadth-First Search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●"/>
            </a:pPr>
            <a:r>
              <a:t>Again will associate vertex “colors” to guide the algorithm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White vertices have not been discovered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All vertices start out white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Grey vertices are discovered but not fully explored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They may be adjacent to white vertices</a:t>
            </a:r>
          </a:p>
          <a:p>
            <a:pPr lvl="1" marL="742950" indent="-285750">
              <a:spcBef>
                <a:spcPts val="0"/>
              </a:spcBef>
              <a:buClr>
                <a:srgbClr val="CC0000"/>
              </a:buClr>
              <a:defRPr sz="2800"/>
            </a:pPr>
            <a:r>
              <a:t>Black vertices are discovered and fully explored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They are adjacent only to black and gray vertices</a:t>
            </a:r>
          </a:p>
          <a:p>
            <a:pPr>
              <a:buChar char="●"/>
            </a:pPr>
            <a:r>
              <a:t>Explore vertices by scanning adjacency list of grey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8 				            3/15/16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Review: Breadth-First Search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BFS(G, s) {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initialize vertices;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Q = {s};		</a:t>
            </a:r>
            <a:r>
              <a:rPr i="1"/>
              <a:t>// Q is a queue (duh); initialize to s</a:t>
            </a:r>
            <a:endParaRPr i="1"/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while (Q not empty) {    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u = RemoveTop(Q);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for each v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t>u-&gt;adj {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if (v-&gt;color == WHITE)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v-&gt;color = GREY;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v-&gt;d = u-&gt;d + 1;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v-&gt;p = u;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Enqueue(Q, v);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u-&gt;color = BLACK;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marL="308609" indent="-308609" defTabSz="822959">
              <a:spcBef>
                <a:spcPts val="300"/>
              </a:spcBef>
              <a:buSzTx/>
              <a:buNone/>
              <a:defRPr b="1" sz="161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4" name="Shape 74"/>
          <p:cNvSpPr/>
          <p:nvPr/>
        </p:nvSpPr>
        <p:spPr>
          <a:xfrm>
            <a:off x="5334000" y="4511675"/>
            <a:ext cx="3124111" cy="39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 sz="2000">
                <a:solidFill>
                  <a:schemeClr val="accent1"/>
                </a:solidFill>
              </a:defRPr>
            </a:pPr>
            <a:r>
              <a:t>What does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v-&gt;p </a:t>
            </a:r>
            <a:r>
              <a:t>represent?</a:t>
            </a:r>
          </a:p>
        </p:txBody>
      </p:sp>
      <p:sp>
        <p:nvSpPr>
          <p:cNvPr id="75" name="Shape 75"/>
          <p:cNvSpPr/>
          <p:nvPr/>
        </p:nvSpPr>
        <p:spPr>
          <a:xfrm>
            <a:off x="5346700" y="4157662"/>
            <a:ext cx="3124111" cy="39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 sz="2000">
                <a:solidFill>
                  <a:schemeClr val="accent1"/>
                </a:solidFill>
              </a:defRPr>
            </a:pPr>
            <a:r>
              <a:t>What does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v-&gt;d </a:t>
            </a:r>
            <a:r>
              <a:t>represent?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" grpId="2"/>
      <p:bldP build="whole" bldLvl="1" animBg="1" rev="0" advAuto="0" spid="7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57200" y="6597931"/>
            <a:ext cx="8182404" cy="215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>
            <a:lvl1pPr>
              <a:defRPr b="1"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David Luebke				         9 				            3/15/16</a:t>
            </a:r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Breadth-First Search: Example</a:t>
            </a:r>
          </a:p>
        </p:txBody>
      </p:sp>
      <p:grpSp>
        <p:nvGrpSpPr>
          <p:cNvPr id="81" name="Group 81"/>
          <p:cNvGrpSpPr/>
          <p:nvPr/>
        </p:nvGrpSpPr>
        <p:grpSpPr>
          <a:xfrm>
            <a:off x="1143000" y="2133600"/>
            <a:ext cx="762000" cy="762000"/>
            <a:chOff x="0" y="0"/>
            <a:chExt cx="762000" cy="76200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70000"/>
                </a:lnSpc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70000"/>
                </a:lnSpc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1143000" y="3657600"/>
            <a:ext cx="762000" cy="762000"/>
            <a:chOff x="0" y="0"/>
            <a:chExt cx="762000" cy="762000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3" name="Shape 83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3200400" y="2133600"/>
            <a:ext cx="762000" cy="762000"/>
            <a:chOff x="0" y="0"/>
            <a:chExt cx="762000" cy="762000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3200400" y="3657600"/>
            <a:ext cx="762000" cy="762000"/>
            <a:chOff x="0" y="0"/>
            <a:chExt cx="762000" cy="762000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5257800" y="2133600"/>
            <a:ext cx="762000" cy="762000"/>
            <a:chOff x="0" y="0"/>
            <a:chExt cx="762000" cy="762000"/>
          </a:xfrm>
        </p:grpSpPr>
        <p:sp>
          <p:nvSpPr>
            <p:cNvPr id="91" name="Shape 91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5257800" y="3657600"/>
            <a:ext cx="762000" cy="762000"/>
            <a:chOff x="0" y="0"/>
            <a:chExt cx="762000" cy="762000"/>
          </a:xfrm>
        </p:grpSpPr>
        <p:sp>
          <p:nvSpPr>
            <p:cNvPr id="94" name="Shape 94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7315200" y="2133600"/>
            <a:ext cx="762000" cy="762000"/>
            <a:chOff x="0" y="0"/>
            <a:chExt cx="762000" cy="762000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98" name="Shape 98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7315200" y="3657600"/>
            <a:ext cx="762000" cy="762000"/>
            <a:chOff x="0" y="0"/>
            <a:chExt cx="762000" cy="762000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762000" cy="762000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chemeClr val="accent1"/>
                  </a:solidFill>
                </a:defRPr>
              </a:p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47855" y="81280"/>
              <a:ext cx="466290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chemeClr val="accent1"/>
                  </a:solidFill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∞</a:t>
              </a:r>
            </a:p>
          </p:txBody>
        </p:sp>
      </p:grpSp>
      <p:sp>
        <p:nvSpPr>
          <p:cNvPr id="103" name="Shape 103"/>
          <p:cNvSpPr/>
          <p:nvPr/>
        </p:nvSpPr>
        <p:spPr>
          <a:xfrm>
            <a:off x="1422506" y="1676400"/>
            <a:ext cx="20298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r</a:t>
            </a:r>
          </a:p>
        </p:txBody>
      </p:sp>
      <p:sp>
        <p:nvSpPr>
          <p:cNvPr id="104" name="Shape 104"/>
          <p:cNvSpPr/>
          <p:nvPr/>
        </p:nvSpPr>
        <p:spPr>
          <a:xfrm>
            <a:off x="3468794" y="1676400"/>
            <a:ext cx="20298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s</a:t>
            </a:r>
          </a:p>
        </p:txBody>
      </p:sp>
      <p:sp>
        <p:nvSpPr>
          <p:cNvPr id="105" name="Shape 105"/>
          <p:cNvSpPr/>
          <p:nvPr/>
        </p:nvSpPr>
        <p:spPr>
          <a:xfrm>
            <a:off x="5529220" y="1676400"/>
            <a:ext cx="17471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t</a:t>
            </a:r>
          </a:p>
        </p:txBody>
      </p:sp>
      <p:sp>
        <p:nvSpPr>
          <p:cNvPr id="106" name="Shape 106"/>
          <p:cNvSpPr/>
          <p:nvPr/>
        </p:nvSpPr>
        <p:spPr>
          <a:xfrm>
            <a:off x="7540954" y="1676400"/>
            <a:ext cx="245404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u</a:t>
            </a:r>
          </a:p>
        </p:txBody>
      </p:sp>
      <p:sp>
        <p:nvSpPr>
          <p:cNvPr id="107" name="Shape 107"/>
          <p:cNvSpPr/>
          <p:nvPr/>
        </p:nvSpPr>
        <p:spPr>
          <a:xfrm>
            <a:off x="1405242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v</a:t>
            </a:r>
          </a:p>
        </p:txBody>
      </p:sp>
      <p:sp>
        <p:nvSpPr>
          <p:cNvPr id="108" name="Shape 108"/>
          <p:cNvSpPr/>
          <p:nvPr/>
        </p:nvSpPr>
        <p:spPr>
          <a:xfrm>
            <a:off x="3456528" y="4419600"/>
            <a:ext cx="273557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w</a:t>
            </a:r>
          </a:p>
        </p:txBody>
      </p:sp>
      <p:sp>
        <p:nvSpPr>
          <p:cNvPr id="109" name="Shape 109"/>
          <p:cNvSpPr/>
          <p:nvPr/>
        </p:nvSpPr>
        <p:spPr>
          <a:xfrm>
            <a:off x="5556567" y="4419600"/>
            <a:ext cx="231141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x</a:t>
            </a:r>
          </a:p>
        </p:txBody>
      </p:sp>
      <p:sp>
        <p:nvSpPr>
          <p:cNvPr id="110" name="Shape 110"/>
          <p:cNvSpPr/>
          <p:nvPr/>
        </p:nvSpPr>
        <p:spPr>
          <a:xfrm>
            <a:off x="7644117" y="4419600"/>
            <a:ext cx="216878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000"/>
            </a:lvl1pPr>
          </a:lstStyle>
          <a:p>
            <a:pPr/>
            <a:r>
              <a:t>y</a:t>
            </a:r>
          </a:p>
        </p:txBody>
      </p:sp>
      <p:sp>
        <p:nvSpPr>
          <p:cNvPr id="120" name="Shape 120"/>
          <p:cNvSpPr/>
          <p:nvPr/>
        </p:nvSpPr>
        <p:spPr>
          <a:xfrm>
            <a:off x="15240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/>
        </p:nvSpPr>
        <p:spPr>
          <a:xfrm>
            <a:off x="1941855" y="2514600"/>
            <a:ext cx="1244258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/>
        </p:nvSpPr>
        <p:spPr>
          <a:xfrm>
            <a:off x="35814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/>
        </p:nvSpPr>
        <p:spPr>
          <a:xfrm>
            <a:off x="3898964" y="2749832"/>
            <a:ext cx="1422272" cy="105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/>
        </p:nvSpPr>
        <p:spPr>
          <a:xfrm>
            <a:off x="3999255" y="4038600"/>
            <a:ext cx="122169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>
            <a:off x="56388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/>
        </p:nvSpPr>
        <p:spPr>
          <a:xfrm>
            <a:off x="6056655" y="2514600"/>
            <a:ext cx="12442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/>
        </p:nvSpPr>
        <p:spPr>
          <a:xfrm>
            <a:off x="6056655" y="4038599"/>
            <a:ext cx="12216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/>
        </p:nvSpPr>
        <p:spPr>
          <a:xfrm>
            <a:off x="7696200" y="2932455"/>
            <a:ext cx="0" cy="688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computer-bunny.blue">
  <a:themeElements>
    <a:clrScheme name="computer-bunny.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CC"/>
      </a:accent1>
      <a:accent2>
        <a:srgbClr val="33993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mputer-bunny.blu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mputer-bunny.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mputer-bunny.blue">
  <a:themeElements>
    <a:clrScheme name="computer-bunny.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3CC"/>
      </a:accent1>
      <a:accent2>
        <a:srgbClr val="33993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mputer-bunny.blu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mputer-bunny.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