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" name="Shape 15"/>
          <p:cNvSpPr/>
          <p:nvPr/>
        </p:nvSpPr>
        <p:spPr>
          <a:xfrm>
            <a:off x="327025" y="3671887"/>
            <a:ext cx="8237538" cy="17621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50000">
                <a:srgbClr val="000000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27025" y="989012"/>
            <a:ext cx="8237538" cy="17621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50000">
                <a:srgbClr val="000000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41312" y="100012"/>
            <a:ext cx="8229601" cy="90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0837" y="1214437"/>
            <a:ext cx="8229601" cy="5076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4pPr>
      <a:lvl5pPr marL="22288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5pPr>
      <a:lvl6pPr marL="26860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6pPr>
      <a:lvl7pPr marL="31432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7pPr>
      <a:lvl8pPr marL="36004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8pPr>
      <a:lvl9pPr marL="40576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124200" y="6245225"/>
            <a:ext cx="2895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CS 477/677 - Lecture 23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Shape 35"/>
          <p:cNvSpPr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</p:spPr>
        <p:txBody>
          <a:bodyPr/>
          <a:lstStyle/>
          <a:p>
            <a:pPr/>
            <a:r>
              <a:t>Analysis of Algorithms</a:t>
            </a:r>
            <a:br/>
            <a:r>
              <a:t>CS 477/677</a:t>
            </a:r>
          </a:p>
        </p:txBody>
      </p:sp>
      <p:sp>
        <p:nvSpPr>
          <p:cNvPr id="36" name="Shape 3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NP-Completeness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Instructor: George Bebis</a:t>
            </a:r>
          </a:p>
          <a:p>
            <a:pPr>
              <a:lnSpc>
                <a:spcPct val="90000"/>
              </a:lnSpc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Chapter 34</a:t>
            </a:r>
          </a:p>
        </p:txBody>
      </p:sp>
      <p:pic>
        <p:nvPicPr>
          <p:cNvPr id="37" name="mrayztno[1]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8062" y="4832350"/>
            <a:ext cx="1736726" cy="1519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Intractable Problems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Can be classified in various categories based on their degree of difficulty, e.g.,</a:t>
            </a:r>
          </a:p>
          <a:p>
            <a:pPr lvl="1" marL="742950" indent="-28575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NP</a:t>
            </a:r>
          </a:p>
          <a:p>
            <a:pPr lvl="1" marL="742950" indent="-28575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NP-complete</a:t>
            </a:r>
          </a:p>
          <a:p>
            <a:pPr lvl="1" marL="742950" indent="-28575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NP-hard</a:t>
            </a:r>
          </a:p>
          <a:p>
            <a:pPr>
              <a:buChar char="•"/>
            </a:pPr>
            <a:r>
              <a:t>Let’s define NP algorithms and NP problems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xfrm>
            <a:off x="8398088" y="6397625"/>
            <a:ext cx="28871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Nondeterministic and NP Algorithms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0837" y="1214437"/>
            <a:ext cx="8556626" cy="5518151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130000"/>
              </a:lnSpc>
              <a:buSzTx/>
              <a:buNone/>
              <a:defRPr b="1"/>
            </a:pPr>
            <a:r>
              <a:t>Nondeterministic algorithm</a:t>
            </a:r>
            <a:r>
              <a:rPr b="0"/>
              <a:t> = two stage procedure:</a:t>
            </a:r>
            <a:endParaRPr b="0"/>
          </a:p>
          <a:p>
            <a:pPr marL="533400" indent="-533400">
              <a:lnSpc>
                <a:spcPct val="130000"/>
              </a:lnSpc>
              <a:buAutoNum type="arabicParenR" startAt="1"/>
            </a:pPr>
            <a:r>
              <a:t>Nondeterministic (“guessing”) stage: </a:t>
            </a:r>
          </a:p>
          <a:p>
            <a:pPr lvl="1" marL="457200" indent="0">
              <a:lnSpc>
                <a:spcPct val="130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	generate randomly an arbitrary string that can be thought of as a candidate solution (“certificate”)</a:t>
            </a:r>
          </a:p>
          <a:p>
            <a:pPr marL="533400" indent="-533400">
              <a:lnSpc>
                <a:spcPct val="130000"/>
              </a:lnSpc>
              <a:buAutoNum type="arabicParenR" startAt="1"/>
            </a:pPr>
            <a:r>
              <a:t>Deterministic (“verification”) stage:</a:t>
            </a:r>
          </a:p>
          <a:p>
            <a:pPr lvl="1" marL="457200" indent="0">
              <a:lnSpc>
                <a:spcPct val="130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	take the certificate and the instance to the problem and returns YES if the certificate represents a solution</a:t>
            </a:r>
          </a:p>
          <a:p>
            <a:pPr marL="533400" indent="-533400">
              <a:lnSpc>
                <a:spcPct val="130000"/>
              </a:lnSpc>
              <a:buSzTx/>
              <a:buNone/>
              <a:defRPr b="1"/>
            </a:pPr>
            <a:r>
              <a:t>NP algorithms (Nondeterministic polynomial)</a:t>
            </a:r>
          </a:p>
          <a:p>
            <a:pPr lvl="1" marL="457200" indent="0">
              <a:lnSpc>
                <a:spcPct val="130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	verification stage is polynomial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of “NP” Problems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350837" y="1214437"/>
            <a:ext cx="8347076" cy="50768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Char char="•"/>
              <a:defRPr b="1"/>
            </a:pPr>
            <a:r>
              <a:t>Class NP</a:t>
            </a:r>
            <a:r>
              <a:rPr b="0"/>
              <a:t> consists of problems that could be solved by NP algorithms </a:t>
            </a:r>
            <a:endParaRPr b="0"/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i.e., verifiable in polynomial time</a:t>
            </a:r>
          </a:p>
          <a:p>
            <a:pPr>
              <a:lnSpc>
                <a:spcPct val="130000"/>
              </a:lnSpc>
              <a:buChar char="•"/>
            </a:pPr>
            <a:r>
              <a:t>If we were given a “certificate” of a solution, we could verify that the certificate is correct in time polynomial to the size of the input</a:t>
            </a:r>
          </a:p>
          <a:p>
            <a:pPr>
              <a:lnSpc>
                <a:spcPct val="130000"/>
              </a:lnSpc>
              <a:buChar char="•"/>
              <a:defRPr u="sng"/>
            </a:pPr>
            <a:r>
              <a:t>Warning:</a:t>
            </a:r>
            <a:r>
              <a:rPr u="none"/>
              <a:t> NP does </a:t>
            </a:r>
            <a:r>
              <a:rPr b="1" u="none"/>
              <a:t>not</a:t>
            </a:r>
            <a:r>
              <a:rPr u="none"/>
              <a:t> mean “non-polynomial”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D0111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E.g.: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Hamiltonian Cycle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Char char="•"/>
              <a:defRPr b="1"/>
            </a:pPr>
            <a:r>
              <a:t>Given:</a:t>
            </a:r>
            <a:r>
              <a:rPr b="0"/>
              <a:t> a directed graph G = (V, E), determine a simple cycle that contains each vertex in V</a:t>
            </a:r>
            <a:endParaRPr b="0"/>
          </a:p>
          <a:p>
            <a:pPr lvl="1" marL="742950" indent="-285750">
              <a:lnSpc>
                <a:spcPct val="12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Each vertex can only be visited once</a:t>
            </a:r>
          </a:p>
          <a:p>
            <a:pPr>
              <a:lnSpc>
                <a:spcPct val="120000"/>
              </a:lnSpc>
              <a:buChar char="•"/>
              <a:defRPr b="1"/>
            </a:pPr>
            <a:r>
              <a:t>Certificate</a:t>
            </a:r>
            <a:r>
              <a:rPr b="0"/>
              <a:t>:</a:t>
            </a:r>
            <a:endParaRPr b="0"/>
          </a:p>
          <a:p>
            <a:pPr lvl="1" marL="742950" indent="-285750">
              <a:lnSpc>
                <a:spcPct val="12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Sequence: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〈</a:t>
            </a:r>
            <a:r>
              <a:t>v</a:t>
            </a:r>
            <a:r>
              <a:rPr baseline="-25000"/>
              <a:t>1</a:t>
            </a:r>
            <a:r>
              <a:t>, v</a:t>
            </a:r>
            <a:r>
              <a:rPr baseline="-25000"/>
              <a:t>2</a:t>
            </a:r>
            <a:r>
              <a:t>, v</a:t>
            </a:r>
            <a:r>
              <a:rPr baseline="-25000"/>
              <a:t>3</a:t>
            </a:r>
            <a:r>
              <a:t>, …, v</a:t>
            </a:r>
            <a:r>
              <a:rPr baseline="-25000"/>
              <a:t>|V|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〉</a:t>
            </a:r>
          </a:p>
        </p:txBody>
      </p:sp>
      <p:grpSp>
        <p:nvGrpSpPr>
          <p:cNvPr id="91" name="Group 91"/>
          <p:cNvGrpSpPr/>
          <p:nvPr/>
        </p:nvGrpSpPr>
        <p:grpSpPr>
          <a:xfrm>
            <a:off x="5899150" y="2986868"/>
            <a:ext cx="1455738" cy="1343052"/>
            <a:chOff x="0" y="0"/>
            <a:chExt cx="1455737" cy="1343050"/>
          </a:xfrm>
        </p:grpSpPr>
        <p:sp>
          <p:nvSpPr>
            <p:cNvPr id="86" name="Shape 86"/>
            <p:cNvSpPr/>
            <p:nvPr/>
          </p:nvSpPr>
          <p:spPr>
            <a:xfrm>
              <a:off x="0" y="480231"/>
              <a:ext cx="1455738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Shape 87"/>
            <p:cNvSpPr/>
            <p:nvPr/>
          </p:nvSpPr>
          <p:spPr>
            <a:xfrm>
              <a:off x="739170" y="0"/>
              <a:ext cx="561597" cy="134305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174020" y="-1"/>
              <a:ext cx="561597" cy="13430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167509" y="483165"/>
              <a:ext cx="1266769" cy="85614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Shape 90"/>
            <p:cNvSpPr/>
            <p:nvPr/>
          </p:nvSpPr>
          <p:spPr>
            <a:xfrm>
              <a:off x="12419" y="475557"/>
              <a:ext cx="1276912" cy="85548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5932487" y="4884737"/>
            <a:ext cx="1652588" cy="876301"/>
            <a:chOff x="0" y="0"/>
            <a:chExt cx="1652587" cy="876300"/>
          </a:xfrm>
        </p:grpSpPr>
        <p:sp>
          <p:nvSpPr>
            <p:cNvPr id="92" name="Shape 92"/>
            <p:cNvSpPr/>
            <p:nvPr/>
          </p:nvSpPr>
          <p:spPr>
            <a:xfrm>
              <a:off x="-1" y="0"/>
              <a:ext cx="1500189" cy="8763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Shape 93"/>
            <p:cNvSpPr/>
            <p:nvPr/>
          </p:nvSpPr>
          <p:spPr>
            <a:xfrm flipH="1">
              <a:off x="152400" y="-1"/>
              <a:ext cx="1500188" cy="87630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Shape 94"/>
            <p:cNvSpPr/>
            <p:nvPr/>
          </p:nvSpPr>
          <p:spPr>
            <a:xfrm>
              <a:off x="-1" y="-1"/>
              <a:ext cx="174627" cy="86201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1477962" y="7937"/>
              <a:ext cx="174626" cy="86201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7" name="Shape 97"/>
          <p:cNvSpPr/>
          <p:nvPr/>
        </p:nvSpPr>
        <p:spPr>
          <a:xfrm>
            <a:off x="7477125" y="3663950"/>
            <a:ext cx="127326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hamiltonian</a:t>
            </a:r>
          </a:p>
        </p:txBody>
      </p:sp>
      <p:sp>
        <p:nvSpPr>
          <p:cNvPr id="98" name="Shape 98"/>
          <p:cNvSpPr/>
          <p:nvPr/>
        </p:nvSpPr>
        <p:spPr>
          <a:xfrm>
            <a:off x="7645400" y="5141912"/>
            <a:ext cx="127326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not </a:t>
            </a:r>
          </a:p>
          <a:p>
            <a:pPr/>
            <a:r>
              <a:t>hamiltonian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5876925" y="2941637"/>
            <a:ext cx="1490663" cy="1414463"/>
            <a:chOff x="0" y="0"/>
            <a:chExt cx="1490662" cy="1414462"/>
          </a:xfrm>
        </p:grpSpPr>
        <p:sp>
          <p:nvSpPr>
            <p:cNvPr id="99" name="Shape 99"/>
            <p:cNvSpPr/>
            <p:nvPr/>
          </p:nvSpPr>
          <p:spPr>
            <a:xfrm>
              <a:off x="722312" y="0"/>
              <a:ext cx="88901" cy="889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401762" y="481012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471487"/>
              <a:ext cx="88900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263650" y="1306512"/>
              <a:ext cx="88900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39700" y="1325562"/>
              <a:ext cx="88900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5897562" y="4843462"/>
            <a:ext cx="1728788" cy="935038"/>
            <a:chOff x="0" y="0"/>
            <a:chExt cx="1728787" cy="935037"/>
          </a:xfrm>
        </p:grpSpPr>
        <p:sp>
          <p:nvSpPr>
            <p:cNvPr id="105" name="Shape 105"/>
            <p:cNvSpPr/>
            <p:nvPr/>
          </p:nvSpPr>
          <p:spPr>
            <a:xfrm>
              <a:off x="0" y="0"/>
              <a:ext cx="88900" cy="889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39887" y="9525"/>
              <a:ext cx="88901" cy="889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47637" y="846137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460500" y="833437"/>
              <a:ext cx="88900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9" name="Shape 109"/>
            <p:cNvSpPr/>
            <p:nvPr/>
          </p:nvSpPr>
          <p:spPr>
            <a:xfrm>
              <a:off x="815975" y="469900"/>
              <a:ext cx="88900" cy="889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P = NP?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40000"/>
              </a:lnSpc>
              <a:buChar char="•"/>
            </a:pPr>
            <a:r>
              <a:t>Any problem in P is also in NP: </a:t>
            </a:r>
          </a:p>
          <a:p>
            <a:pPr>
              <a:lnSpc>
                <a:spcPct val="140000"/>
              </a:lnSpc>
              <a:buSzTx/>
              <a:buNone/>
            </a:pPr>
            <a:r>
              <a:t>				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⊆ </a:t>
            </a:r>
            <a:r>
              <a:t>NP</a:t>
            </a:r>
          </a:p>
          <a:p>
            <a:pPr>
              <a:lnSpc>
                <a:spcPct val="140000"/>
              </a:lnSpc>
              <a:buChar char="•"/>
            </a:pPr>
            <a:r>
              <a:t>The big (and </a:t>
            </a:r>
            <a:r>
              <a:rPr b="1"/>
              <a:t>open question</a:t>
            </a:r>
            <a:r>
              <a:t>) is whether NP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⊆ </a:t>
            </a:r>
            <a:r>
              <a:t>P or P = NP</a:t>
            </a:r>
          </a:p>
          <a:p>
            <a:pPr lvl="1" marL="742950" indent="-285750">
              <a:lnSpc>
                <a:spcPct val="14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i.e., if it is always easy to check a solution, should it also be easy to find a solution?</a:t>
            </a:r>
          </a:p>
          <a:p>
            <a:pPr>
              <a:lnSpc>
                <a:spcPct val="140000"/>
              </a:lnSpc>
              <a:buChar char="•"/>
            </a:pPr>
            <a:r>
              <a:t>Most computer scientists believe that this is false but we do not have a proof …</a:t>
            </a:r>
          </a:p>
        </p:txBody>
      </p:sp>
      <p:sp>
        <p:nvSpPr>
          <p:cNvPr id="115" name="Shape 115"/>
          <p:cNvSpPr/>
          <p:nvPr/>
        </p:nvSpPr>
        <p:spPr>
          <a:xfrm>
            <a:off x="5913437" y="1262034"/>
            <a:ext cx="2086976" cy="150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397" fill="norm" stroke="1" extrusionOk="0">
                <a:moveTo>
                  <a:pt x="7336" y="159"/>
                </a:moveTo>
                <a:cubicBezTo>
                  <a:pt x="6506" y="226"/>
                  <a:pt x="6278" y="249"/>
                  <a:pt x="5611" y="475"/>
                </a:cubicBezTo>
                <a:cubicBezTo>
                  <a:pt x="5302" y="588"/>
                  <a:pt x="4684" y="791"/>
                  <a:pt x="4684" y="791"/>
                </a:cubicBezTo>
                <a:cubicBezTo>
                  <a:pt x="4245" y="1175"/>
                  <a:pt x="3822" y="1559"/>
                  <a:pt x="3351" y="1876"/>
                </a:cubicBezTo>
                <a:cubicBezTo>
                  <a:pt x="2846" y="2621"/>
                  <a:pt x="2602" y="3322"/>
                  <a:pt x="2342" y="4271"/>
                </a:cubicBezTo>
                <a:cubicBezTo>
                  <a:pt x="2293" y="4813"/>
                  <a:pt x="2277" y="5491"/>
                  <a:pt x="2098" y="6010"/>
                </a:cubicBezTo>
                <a:cubicBezTo>
                  <a:pt x="1936" y="6485"/>
                  <a:pt x="1675" y="6756"/>
                  <a:pt x="1399" y="7095"/>
                </a:cubicBezTo>
                <a:cubicBezTo>
                  <a:pt x="960" y="7615"/>
                  <a:pt x="569" y="8338"/>
                  <a:pt x="309" y="9038"/>
                </a:cubicBezTo>
                <a:cubicBezTo>
                  <a:pt x="228" y="9558"/>
                  <a:pt x="98" y="10032"/>
                  <a:pt x="0" y="10552"/>
                </a:cubicBezTo>
                <a:cubicBezTo>
                  <a:pt x="49" y="11388"/>
                  <a:pt x="114" y="12382"/>
                  <a:pt x="537" y="13060"/>
                </a:cubicBezTo>
                <a:cubicBezTo>
                  <a:pt x="813" y="13512"/>
                  <a:pt x="1122" y="13647"/>
                  <a:pt x="1399" y="14031"/>
                </a:cubicBezTo>
                <a:cubicBezTo>
                  <a:pt x="1561" y="14257"/>
                  <a:pt x="1627" y="14596"/>
                  <a:pt x="1789" y="14800"/>
                </a:cubicBezTo>
                <a:cubicBezTo>
                  <a:pt x="2326" y="15477"/>
                  <a:pt x="3139" y="16246"/>
                  <a:pt x="3822" y="16517"/>
                </a:cubicBezTo>
                <a:cubicBezTo>
                  <a:pt x="4261" y="16946"/>
                  <a:pt x="5546" y="17511"/>
                  <a:pt x="6083" y="17601"/>
                </a:cubicBezTo>
                <a:cubicBezTo>
                  <a:pt x="6392" y="17759"/>
                  <a:pt x="6717" y="17940"/>
                  <a:pt x="7027" y="18053"/>
                </a:cubicBezTo>
                <a:cubicBezTo>
                  <a:pt x="7205" y="18121"/>
                  <a:pt x="7563" y="18256"/>
                  <a:pt x="7563" y="18256"/>
                </a:cubicBezTo>
                <a:cubicBezTo>
                  <a:pt x="7921" y="18595"/>
                  <a:pt x="8637" y="19002"/>
                  <a:pt x="9060" y="19138"/>
                </a:cubicBezTo>
                <a:cubicBezTo>
                  <a:pt x="9352" y="19386"/>
                  <a:pt x="9417" y="19612"/>
                  <a:pt x="9759" y="19454"/>
                </a:cubicBezTo>
                <a:cubicBezTo>
                  <a:pt x="10296" y="19702"/>
                  <a:pt x="10751" y="19793"/>
                  <a:pt x="11320" y="19883"/>
                </a:cubicBezTo>
                <a:cubicBezTo>
                  <a:pt x="11776" y="20041"/>
                  <a:pt x="12394" y="20132"/>
                  <a:pt x="12801" y="20425"/>
                </a:cubicBezTo>
                <a:cubicBezTo>
                  <a:pt x="13516" y="20923"/>
                  <a:pt x="13191" y="20787"/>
                  <a:pt x="13744" y="20968"/>
                </a:cubicBezTo>
                <a:cubicBezTo>
                  <a:pt x="13988" y="21194"/>
                  <a:pt x="14167" y="21284"/>
                  <a:pt x="14443" y="21397"/>
                </a:cubicBezTo>
                <a:cubicBezTo>
                  <a:pt x="15598" y="21329"/>
                  <a:pt x="15940" y="21284"/>
                  <a:pt x="16932" y="20968"/>
                </a:cubicBezTo>
                <a:cubicBezTo>
                  <a:pt x="17225" y="20584"/>
                  <a:pt x="17696" y="20335"/>
                  <a:pt x="18103" y="20222"/>
                </a:cubicBezTo>
                <a:cubicBezTo>
                  <a:pt x="18493" y="19861"/>
                  <a:pt x="18835" y="19431"/>
                  <a:pt x="19274" y="19138"/>
                </a:cubicBezTo>
                <a:cubicBezTo>
                  <a:pt x="19551" y="18392"/>
                  <a:pt x="19876" y="17737"/>
                  <a:pt x="20217" y="17059"/>
                </a:cubicBezTo>
                <a:cubicBezTo>
                  <a:pt x="20429" y="16630"/>
                  <a:pt x="20770" y="15658"/>
                  <a:pt x="20770" y="15658"/>
                </a:cubicBezTo>
                <a:cubicBezTo>
                  <a:pt x="20933" y="14325"/>
                  <a:pt x="20705" y="15726"/>
                  <a:pt x="20998" y="14800"/>
                </a:cubicBezTo>
                <a:cubicBezTo>
                  <a:pt x="21145" y="14302"/>
                  <a:pt x="21193" y="13692"/>
                  <a:pt x="21307" y="13173"/>
                </a:cubicBezTo>
                <a:cubicBezTo>
                  <a:pt x="21600" y="10461"/>
                  <a:pt x="21031" y="7750"/>
                  <a:pt x="19746" y="5671"/>
                </a:cubicBezTo>
                <a:cubicBezTo>
                  <a:pt x="19404" y="5129"/>
                  <a:pt x="18933" y="4768"/>
                  <a:pt x="18575" y="4271"/>
                </a:cubicBezTo>
                <a:cubicBezTo>
                  <a:pt x="18298" y="3887"/>
                  <a:pt x="18136" y="3502"/>
                  <a:pt x="17794" y="3186"/>
                </a:cubicBezTo>
                <a:cubicBezTo>
                  <a:pt x="17680" y="2734"/>
                  <a:pt x="17127" y="2282"/>
                  <a:pt x="16786" y="2102"/>
                </a:cubicBezTo>
                <a:cubicBezTo>
                  <a:pt x="16070" y="1356"/>
                  <a:pt x="15240" y="904"/>
                  <a:pt x="14362" y="701"/>
                </a:cubicBezTo>
                <a:cubicBezTo>
                  <a:pt x="13467" y="249"/>
                  <a:pt x="11987" y="407"/>
                  <a:pt x="11239" y="362"/>
                </a:cubicBezTo>
                <a:cubicBezTo>
                  <a:pt x="10003" y="136"/>
                  <a:pt x="8555" y="-203"/>
                  <a:pt x="7336" y="159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hape 116"/>
          <p:cNvSpPr/>
          <p:nvPr/>
        </p:nvSpPr>
        <p:spPr>
          <a:xfrm>
            <a:off x="6227762" y="1399573"/>
            <a:ext cx="754063" cy="670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217" fill="norm" stroke="1" extrusionOk="0">
                <a:moveTo>
                  <a:pt x="5445" y="973"/>
                </a:moveTo>
                <a:cubicBezTo>
                  <a:pt x="4674" y="1827"/>
                  <a:pt x="3766" y="2681"/>
                  <a:pt x="2813" y="3384"/>
                </a:cubicBezTo>
                <a:cubicBezTo>
                  <a:pt x="2042" y="4590"/>
                  <a:pt x="1271" y="5695"/>
                  <a:pt x="635" y="7001"/>
                </a:cubicBezTo>
                <a:cubicBezTo>
                  <a:pt x="454" y="7956"/>
                  <a:pt x="182" y="8910"/>
                  <a:pt x="0" y="9864"/>
                </a:cubicBezTo>
                <a:cubicBezTo>
                  <a:pt x="91" y="10919"/>
                  <a:pt x="45" y="11974"/>
                  <a:pt x="227" y="13029"/>
                </a:cubicBezTo>
                <a:cubicBezTo>
                  <a:pt x="363" y="13833"/>
                  <a:pt x="953" y="14737"/>
                  <a:pt x="1316" y="15440"/>
                </a:cubicBezTo>
                <a:cubicBezTo>
                  <a:pt x="2496" y="17801"/>
                  <a:pt x="3449" y="19911"/>
                  <a:pt x="5672" y="21217"/>
                </a:cubicBezTo>
                <a:cubicBezTo>
                  <a:pt x="5808" y="21217"/>
                  <a:pt x="7624" y="21066"/>
                  <a:pt x="8077" y="20715"/>
                </a:cubicBezTo>
                <a:cubicBezTo>
                  <a:pt x="9030" y="20011"/>
                  <a:pt x="9575" y="19007"/>
                  <a:pt x="10664" y="18555"/>
                </a:cubicBezTo>
                <a:cubicBezTo>
                  <a:pt x="10982" y="17600"/>
                  <a:pt x="11435" y="17148"/>
                  <a:pt x="12207" y="16646"/>
                </a:cubicBezTo>
                <a:cubicBezTo>
                  <a:pt x="12479" y="15139"/>
                  <a:pt x="12706" y="13582"/>
                  <a:pt x="14158" y="13029"/>
                </a:cubicBezTo>
                <a:cubicBezTo>
                  <a:pt x="15655" y="11271"/>
                  <a:pt x="17743" y="11070"/>
                  <a:pt x="19830" y="10869"/>
                </a:cubicBezTo>
                <a:cubicBezTo>
                  <a:pt x="20692" y="10216"/>
                  <a:pt x="21101" y="9513"/>
                  <a:pt x="21555" y="8458"/>
                </a:cubicBezTo>
                <a:cubicBezTo>
                  <a:pt x="21464" y="7554"/>
                  <a:pt x="21600" y="6650"/>
                  <a:pt x="21328" y="5796"/>
                </a:cubicBezTo>
                <a:cubicBezTo>
                  <a:pt x="21237" y="5544"/>
                  <a:pt x="20874" y="5695"/>
                  <a:pt x="20692" y="5544"/>
                </a:cubicBezTo>
                <a:cubicBezTo>
                  <a:pt x="19603" y="4540"/>
                  <a:pt x="19150" y="3585"/>
                  <a:pt x="17652" y="3133"/>
                </a:cubicBezTo>
                <a:cubicBezTo>
                  <a:pt x="15973" y="1777"/>
                  <a:pt x="14430" y="1174"/>
                  <a:pt x="12434" y="722"/>
                </a:cubicBezTo>
                <a:cubicBezTo>
                  <a:pt x="10936" y="-383"/>
                  <a:pt x="10482" y="69"/>
                  <a:pt x="8259" y="220"/>
                </a:cubicBezTo>
                <a:cubicBezTo>
                  <a:pt x="7669" y="471"/>
                  <a:pt x="5990" y="1626"/>
                  <a:pt x="5445" y="1425"/>
                </a:cubicBezTo>
                <a:cubicBezTo>
                  <a:pt x="5309" y="1375"/>
                  <a:pt x="5445" y="1124"/>
                  <a:pt x="5445" y="973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/>
        </p:nvSpPr>
        <p:spPr>
          <a:xfrm>
            <a:off x="6348412" y="1519237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118" name="Shape 118"/>
          <p:cNvSpPr/>
          <p:nvPr/>
        </p:nvSpPr>
        <p:spPr>
          <a:xfrm>
            <a:off x="7488237" y="2046287"/>
            <a:ext cx="4217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NP-Completeness (informally)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Char char="•"/>
              <a:defRPr b="1"/>
            </a:pPr>
            <a:r>
              <a:t>NP-complete </a:t>
            </a:r>
            <a:r>
              <a:rPr b="0"/>
              <a:t>problems are  </a:t>
            </a:r>
            <a:endParaRPr b="0"/>
          </a:p>
          <a:p>
            <a:pPr>
              <a:lnSpc>
                <a:spcPct val="150000"/>
              </a:lnSpc>
              <a:buSzTx/>
              <a:buNone/>
            </a:pPr>
            <a:r>
              <a:t>   defined as the hardest </a:t>
            </a:r>
          </a:p>
          <a:p>
            <a:pPr>
              <a:lnSpc>
                <a:spcPct val="150000"/>
              </a:lnSpc>
              <a:buSzTx/>
              <a:buNone/>
            </a:pPr>
            <a:r>
              <a:t>   problems in NP</a:t>
            </a:r>
          </a:p>
          <a:p>
            <a:pPr>
              <a:lnSpc>
                <a:spcPct val="150000"/>
              </a:lnSpc>
              <a:buChar char="•"/>
            </a:pPr>
            <a:r>
              <a:t>Most practical problems turn out to be either P or NP-complete.</a:t>
            </a:r>
          </a:p>
          <a:p>
            <a:pPr>
              <a:lnSpc>
                <a:spcPct val="150000"/>
              </a:lnSpc>
              <a:buChar char="•"/>
            </a:pPr>
            <a:r>
              <a:t>Study NP-complete problems …</a:t>
            </a:r>
          </a:p>
        </p:txBody>
      </p:sp>
      <p:sp>
        <p:nvSpPr>
          <p:cNvPr id="123" name="Shape 123"/>
          <p:cNvSpPr/>
          <p:nvPr/>
        </p:nvSpPr>
        <p:spPr>
          <a:xfrm>
            <a:off x="5743575" y="1392209"/>
            <a:ext cx="2086976" cy="150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397" fill="norm" stroke="1" extrusionOk="0">
                <a:moveTo>
                  <a:pt x="7336" y="159"/>
                </a:moveTo>
                <a:cubicBezTo>
                  <a:pt x="6506" y="226"/>
                  <a:pt x="6278" y="249"/>
                  <a:pt x="5611" y="475"/>
                </a:cubicBezTo>
                <a:cubicBezTo>
                  <a:pt x="5302" y="588"/>
                  <a:pt x="4684" y="791"/>
                  <a:pt x="4684" y="791"/>
                </a:cubicBezTo>
                <a:cubicBezTo>
                  <a:pt x="4245" y="1175"/>
                  <a:pt x="3822" y="1559"/>
                  <a:pt x="3351" y="1876"/>
                </a:cubicBezTo>
                <a:cubicBezTo>
                  <a:pt x="2846" y="2621"/>
                  <a:pt x="2602" y="3322"/>
                  <a:pt x="2342" y="4271"/>
                </a:cubicBezTo>
                <a:cubicBezTo>
                  <a:pt x="2293" y="4813"/>
                  <a:pt x="2277" y="5491"/>
                  <a:pt x="2098" y="6010"/>
                </a:cubicBezTo>
                <a:cubicBezTo>
                  <a:pt x="1936" y="6485"/>
                  <a:pt x="1675" y="6756"/>
                  <a:pt x="1399" y="7095"/>
                </a:cubicBezTo>
                <a:cubicBezTo>
                  <a:pt x="960" y="7615"/>
                  <a:pt x="569" y="8338"/>
                  <a:pt x="309" y="9038"/>
                </a:cubicBezTo>
                <a:cubicBezTo>
                  <a:pt x="228" y="9558"/>
                  <a:pt x="98" y="10032"/>
                  <a:pt x="0" y="10552"/>
                </a:cubicBezTo>
                <a:cubicBezTo>
                  <a:pt x="49" y="11388"/>
                  <a:pt x="114" y="12382"/>
                  <a:pt x="537" y="13060"/>
                </a:cubicBezTo>
                <a:cubicBezTo>
                  <a:pt x="813" y="13512"/>
                  <a:pt x="1122" y="13647"/>
                  <a:pt x="1399" y="14031"/>
                </a:cubicBezTo>
                <a:cubicBezTo>
                  <a:pt x="1561" y="14257"/>
                  <a:pt x="1627" y="14596"/>
                  <a:pt x="1789" y="14800"/>
                </a:cubicBezTo>
                <a:cubicBezTo>
                  <a:pt x="2326" y="15477"/>
                  <a:pt x="3139" y="16246"/>
                  <a:pt x="3822" y="16517"/>
                </a:cubicBezTo>
                <a:cubicBezTo>
                  <a:pt x="4261" y="16946"/>
                  <a:pt x="5546" y="17511"/>
                  <a:pt x="6083" y="17601"/>
                </a:cubicBezTo>
                <a:cubicBezTo>
                  <a:pt x="6392" y="17759"/>
                  <a:pt x="6717" y="17940"/>
                  <a:pt x="7027" y="18053"/>
                </a:cubicBezTo>
                <a:cubicBezTo>
                  <a:pt x="7205" y="18121"/>
                  <a:pt x="7563" y="18256"/>
                  <a:pt x="7563" y="18256"/>
                </a:cubicBezTo>
                <a:cubicBezTo>
                  <a:pt x="7921" y="18595"/>
                  <a:pt x="8637" y="19002"/>
                  <a:pt x="9060" y="19138"/>
                </a:cubicBezTo>
                <a:cubicBezTo>
                  <a:pt x="9352" y="19386"/>
                  <a:pt x="9417" y="19612"/>
                  <a:pt x="9759" y="19454"/>
                </a:cubicBezTo>
                <a:cubicBezTo>
                  <a:pt x="10296" y="19702"/>
                  <a:pt x="10751" y="19793"/>
                  <a:pt x="11320" y="19883"/>
                </a:cubicBezTo>
                <a:cubicBezTo>
                  <a:pt x="11776" y="20041"/>
                  <a:pt x="12394" y="20132"/>
                  <a:pt x="12801" y="20425"/>
                </a:cubicBezTo>
                <a:cubicBezTo>
                  <a:pt x="13516" y="20923"/>
                  <a:pt x="13191" y="20787"/>
                  <a:pt x="13744" y="20968"/>
                </a:cubicBezTo>
                <a:cubicBezTo>
                  <a:pt x="13988" y="21194"/>
                  <a:pt x="14167" y="21284"/>
                  <a:pt x="14443" y="21397"/>
                </a:cubicBezTo>
                <a:cubicBezTo>
                  <a:pt x="15598" y="21329"/>
                  <a:pt x="15940" y="21284"/>
                  <a:pt x="16932" y="20968"/>
                </a:cubicBezTo>
                <a:cubicBezTo>
                  <a:pt x="17225" y="20584"/>
                  <a:pt x="17696" y="20335"/>
                  <a:pt x="18103" y="20222"/>
                </a:cubicBezTo>
                <a:cubicBezTo>
                  <a:pt x="18493" y="19861"/>
                  <a:pt x="18835" y="19431"/>
                  <a:pt x="19274" y="19138"/>
                </a:cubicBezTo>
                <a:cubicBezTo>
                  <a:pt x="19551" y="18392"/>
                  <a:pt x="19876" y="17737"/>
                  <a:pt x="20217" y="17059"/>
                </a:cubicBezTo>
                <a:cubicBezTo>
                  <a:pt x="20429" y="16630"/>
                  <a:pt x="20770" y="15658"/>
                  <a:pt x="20770" y="15658"/>
                </a:cubicBezTo>
                <a:cubicBezTo>
                  <a:pt x="20933" y="14325"/>
                  <a:pt x="20705" y="15726"/>
                  <a:pt x="20998" y="14800"/>
                </a:cubicBezTo>
                <a:cubicBezTo>
                  <a:pt x="21145" y="14302"/>
                  <a:pt x="21193" y="13692"/>
                  <a:pt x="21307" y="13173"/>
                </a:cubicBezTo>
                <a:cubicBezTo>
                  <a:pt x="21600" y="10461"/>
                  <a:pt x="21031" y="7750"/>
                  <a:pt x="19746" y="5671"/>
                </a:cubicBezTo>
                <a:cubicBezTo>
                  <a:pt x="19404" y="5129"/>
                  <a:pt x="18933" y="4768"/>
                  <a:pt x="18575" y="4271"/>
                </a:cubicBezTo>
                <a:cubicBezTo>
                  <a:pt x="18298" y="3887"/>
                  <a:pt x="18136" y="3502"/>
                  <a:pt x="17794" y="3186"/>
                </a:cubicBezTo>
                <a:cubicBezTo>
                  <a:pt x="17680" y="2734"/>
                  <a:pt x="17127" y="2282"/>
                  <a:pt x="16786" y="2102"/>
                </a:cubicBezTo>
                <a:cubicBezTo>
                  <a:pt x="16070" y="1356"/>
                  <a:pt x="15240" y="904"/>
                  <a:pt x="14362" y="701"/>
                </a:cubicBezTo>
                <a:cubicBezTo>
                  <a:pt x="13467" y="249"/>
                  <a:pt x="11987" y="407"/>
                  <a:pt x="11239" y="362"/>
                </a:cubicBezTo>
                <a:cubicBezTo>
                  <a:pt x="10003" y="136"/>
                  <a:pt x="8555" y="-203"/>
                  <a:pt x="7336" y="159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hape 124"/>
          <p:cNvSpPr/>
          <p:nvPr/>
        </p:nvSpPr>
        <p:spPr>
          <a:xfrm>
            <a:off x="6057900" y="1529748"/>
            <a:ext cx="754063" cy="670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217" fill="norm" stroke="1" extrusionOk="0">
                <a:moveTo>
                  <a:pt x="5445" y="973"/>
                </a:moveTo>
                <a:cubicBezTo>
                  <a:pt x="4674" y="1827"/>
                  <a:pt x="3766" y="2681"/>
                  <a:pt x="2813" y="3384"/>
                </a:cubicBezTo>
                <a:cubicBezTo>
                  <a:pt x="2042" y="4590"/>
                  <a:pt x="1271" y="5695"/>
                  <a:pt x="635" y="7001"/>
                </a:cubicBezTo>
                <a:cubicBezTo>
                  <a:pt x="454" y="7956"/>
                  <a:pt x="182" y="8910"/>
                  <a:pt x="0" y="9864"/>
                </a:cubicBezTo>
                <a:cubicBezTo>
                  <a:pt x="91" y="10919"/>
                  <a:pt x="45" y="11974"/>
                  <a:pt x="227" y="13029"/>
                </a:cubicBezTo>
                <a:cubicBezTo>
                  <a:pt x="363" y="13833"/>
                  <a:pt x="953" y="14737"/>
                  <a:pt x="1316" y="15440"/>
                </a:cubicBezTo>
                <a:cubicBezTo>
                  <a:pt x="2496" y="17801"/>
                  <a:pt x="3449" y="19911"/>
                  <a:pt x="5672" y="21217"/>
                </a:cubicBezTo>
                <a:cubicBezTo>
                  <a:pt x="5808" y="21217"/>
                  <a:pt x="7624" y="21066"/>
                  <a:pt x="8077" y="20715"/>
                </a:cubicBezTo>
                <a:cubicBezTo>
                  <a:pt x="9030" y="20011"/>
                  <a:pt x="9575" y="19007"/>
                  <a:pt x="10664" y="18555"/>
                </a:cubicBezTo>
                <a:cubicBezTo>
                  <a:pt x="10982" y="17600"/>
                  <a:pt x="11435" y="17148"/>
                  <a:pt x="12207" y="16646"/>
                </a:cubicBezTo>
                <a:cubicBezTo>
                  <a:pt x="12479" y="15139"/>
                  <a:pt x="12706" y="13582"/>
                  <a:pt x="14158" y="13029"/>
                </a:cubicBezTo>
                <a:cubicBezTo>
                  <a:pt x="15655" y="11271"/>
                  <a:pt x="17743" y="11070"/>
                  <a:pt x="19830" y="10869"/>
                </a:cubicBezTo>
                <a:cubicBezTo>
                  <a:pt x="20692" y="10216"/>
                  <a:pt x="21101" y="9513"/>
                  <a:pt x="21555" y="8458"/>
                </a:cubicBezTo>
                <a:cubicBezTo>
                  <a:pt x="21464" y="7554"/>
                  <a:pt x="21600" y="6650"/>
                  <a:pt x="21328" y="5796"/>
                </a:cubicBezTo>
                <a:cubicBezTo>
                  <a:pt x="21237" y="5544"/>
                  <a:pt x="20874" y="5695"/>
                  <a:pt x="20692" y="5544"/>
                </a:cubicBezTo>
                <a:cubicBezTo>
                  <a:pt x="19603" y="4540"/>
                  <a:pt x="19150" y="3585"/>
                  <a:pt x="17652" y="3133"/>
                </a:cubicBezTo>
                <a:cubicBezTo>
                  <a:pt x="15973" y="1777"/>
                  <a:pt x="14430" y="1174"/>
                  <a:pt x="12434" y="722"/>
                </a:cubicBezTo>
                <a:cubicBezTo>
                  <a:pt x="10936" y="-383"/>
                  <a:pt x="10482" y="69"/>
                  <a:pt x="8259" y="220"/>
                </a:cubicBezTo>
                <a:cubicBezTo>
                  <a:pt x="7669" y="471"/>
                  <a:pt x="5990" y="1626"/>
                  <a:pt x="5445" y="1425"/>
                </a:cubicBezTo>
                <a:cubicBezTo>
                  <a:pt x="5309" y="1375"/>
                  <a:pt x="5445" y="1124"/>
                  <a:pt x="5445" y="973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>
            <a:off x="6178550" y="1649412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126" name="Shape 126"/>
          <p:cNvSpPr/>
          <p:nvPr/>
        </p:nvSpPr>
        <p:spPr>
          <a:xfrm>
            <a:off x="6588125" y="2432050"/>
            <a:ext cx="4217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NP</a:t>
            </a:r>
          </a:p>
        </p:txBody>
      </p:sp>
      <p:sp>
        <p:nvSpPr>
          <p:cNvPr id="127" name="Shape 127"/>
          <p:cNvSpPr/>
          <p:nvPr/>
        </p:nvSpPr>
        <p:spPr>
          <a:xfrm>
            <a:off x="7069137" y="2057400"/>
            <a:ext cx="573088" cy="373063"/>
          </a:xfrm>
          <a:prstGeom prst="ellipse">
            <a:avLst/>
          </a:prstGeom>
          <a:solidFill>
            <a:srgbClr val="C0C0C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" name="Shape 128"/>
          <p:cNvSpPr/>
          <p:nvPr/>
        </p:nvSpPr>
        <p:spPr>
          <a:xfrm>
            <a:off x="7107237" y="1712912"/>
            <a:ext cx="14254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Reductions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269875" y="1214437"/>
            <a:ext cx="8686800" cy="5076826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Reduction is a way of saying that one problem is </a:t>
            </a:r>
            <a:r>
              <a:rPr b="1"/>
              <a:t>“easier”</a:t>
            </a:r>
            <a:r>
              <a:t> than another.</a:t>
            </a:r>
          </a:p>
          <a:p>
            <a:pPr>
              <a:buChar char="•"/>
            </a:pPr>
            <a:r>
              <a:t>We say that problem A is easier than problem B, 	 	           (i.e., we write </a:t>
            </a:r>
            <a:r>
              <a:rPr b="1"/>
              <a:t>“A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≤ </a:t>
            </a:r>
            <a:r>
              <a:rPr b="1"/>
              <a:t>B”</a:t>
            </a:r>
            <a:r>
              <a:t>) </a:t>
            </a:r>
          </a:p>
          <a:p>
            <a:pPr>
              <a:buSzTx/>
              <a:buNone/>
            </a:pPr>
            <a:r>
              <a:t>   if we can solve A using the algorithm that solves B.</a:t>
            </a:r>
          </a:p>
          <a:p>
            <a:pPr>
              <a:buChar char="•"/>
              <a:defRPr b="1"/>
            </a:pPr>
            <a:r>
              <a:t>Idea:</a:t>
            </a:r>
            <a:r>
              <a:rPr b="0"/>
              <a:t> </a:t>
            </a:r>
            <a:r>
              <a:rPr b="0">
                <a:solidFill>
                  <a:srgbClr val="DD0111"/>
                </a:solidFill>
              </a:rPr>
              <a:t>transform the inputs of A to inputs of B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431800" y="4699000"/>
            <a:ext cx="8115300" cy="1571449"/>
            <a:chOff x="0" y="0"/>
            <a:chExt cx="8115300" cy="1571448"/>
          </a:xfrm>
        </p:grpSpPr>
        <p:sp>
          <p:nvSpPr>
            <p:cNvPr id="133" name="Shape 133"/>
            <p:cNvSpPr/>
            <p:nvPr/>
          </p:nvSpPr>
          <p:spPr>
            <a:xfrm>
              <a:off x="592137" y="0"/>
              <a:ext cx="6637338" cy="1570038"/>
            </a:xfrm>
            <a:prstGeom prst="rect">
              <a:avLst/>
            </a:prstGeom>
            <a:solidFill>
              <a:srgbClr val="EAEAE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grpSp>
          <p:nvGrpSpPr>
            <p:cNvPr id="136" name="Group 136"/>
            <p:cNvGrpSpPr/>
            <p:nvPr/>
          </p:nvGrpSpPr>
          <p:grpSpPr>
            <a:xfrm>
              <a:off x="869950" y="328612"/>
              <a:ext cx="974725" cy="890588"/>
              <a:chOff x="0" y="0"/>
              <a:chExt cx="974725" cy="890587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0" y="0"/>
                <a:ext cx="974725" cy="89058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Monotype Corsiva"/>
                    <a:ea typeface="Monotype Corsiva"/>
                    <a:cs typeface="Monotype Corsiva"/>
                    <a:sym typeface="Monotype Corsiva"/>
                  </a:defRPr>
                </a:p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385893" y="183673"/>
                <a:ext cx="20293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Monotype Corsiva"/>
                    <a:ea typeface="Monotype Corsiva"/>
                    <a:cs typeface="Monotype Corsiva"/>
                    <a:sym typeface="Monotype Corsiva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grpSp>
          <p:nvGrpSpPr>
            <p:cNvPr id="139" name="Group 139"/>
            <p:cNvGrpSpPr/>
            <p:nvPr/>
          </p:nvGrpSpPr>
          <p:grpSpPr>
            <a:xfrm>
              <a:off x="3048000" y="328612"/>
              <a:ext cx="3305175" cy="890588"/>
              <a:chOff x="0" y="0"/>
              <a:chExt cx="3305175" cy="890587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0" y="0"/>
                <a:ext cx="3305175" cy="89058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889044" y="226759"/>
                <a:ext cx="1527087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Problem B</a:t>
                </a:r>
              </a:p>
            </p:txBody>
          </p:sp>
        </p:grpSp>
        <p:sp>
          <p:nvSpPr>
            <p:cNvPr id="140" name="Shape 140"/>
            <p:cNvSpPr/>
            <p:nvPr/>
          </p:nvSpPr>
          <p:spPr>
            <a:xfrm>
              <a:off x="0" y="774700"/>
              <a:ext cx="88423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36537" y="284162"/>
              <a:ext cx="32847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α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2606675" y="284162"/>
              <a:ext cx="299304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β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1866900" y="774700"/>
              <a:ext cx="11811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Shape 144"/>
            <p:cNvSpPr/>
            <p:nvPr/>
          </p:nvSpPr>
          <p:spPr>
            <a:xfrm flipV="1">
              <a:off x="6359525" y="461962"/>
              <a:ext cx="868363" cy="31273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359525" y="796924"/>
              <a:ext cx="868363" cy="31273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223125" y="469900"/>
              <a:ext cx="88423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31062" y="1095375"/>
              <a:ext cx="88423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505575" y="269875"/>
              <a:ext cx="4598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yes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6543675" y="901700"/>
              <a:ext cx="3584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no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7450137" y="117475"/>
              <a:ext cx="4598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yes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7488237" y="749300"/>
              <a:ext cx="3584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no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1849437" y="1220787"/>
              <a:ext cx="115873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Problem 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Polynomial Reductions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200000"/>
              </a:lnSpc>
              <a:buChar char="•"/>
            </a:pPr>
            <a:r>
              <a:t>Given two problems A, B, we say that A is polynomially </a:t>
            </a:r>
            <a:r>
              <a:rPr b="1"/>
              <a:t>reducible</a:t>
            </a:r>
            <a:r>
              <a:t> to B (A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baseline="-25000"/>
              <a:t>p</a:t>
            </a:r>
            <a:r>
              <a:t> B) if:</a:t>
            </a:r>
          </a:p>
          <a:p>
            <a:pPr lvl="1" marL="914400" indent="-457200">
              <a:lnSpc>
                <a:spcPct val="200000"/>
              </a:lnSpc>
              <a:spcBef>
                <a:spcPts val="0"/>
              </a:spcBef>
              <a:buAutoNum type="arabicPeriod" startAt="1"/>
              <a:defRPr sz="2400">
                <a:solidFill>
                  <a:srgbClr val="000000"/>
                </a:solidFill>
              </a:defRPr>
            </a:pPr>
            <a:r>
              <a:t>There exists a function </a:t>
            </a:r>
            <a:r>
              <a:rPr>
                <a:latin typeface="Monotype Corsiva"/>
                <a:ea typeface="Monotype Corsiva"/>
                <a:cs typeface="Monotype Corsiva"/>
                <a:sym typeface="Monotype Corsiva"/>
              </a:rPr>
              <a:t>f  </a:t>
            </a:r>
            <a:r>
              <a:t>that converts the input of A to inputs of B in polynomial time</a:t>
            </a:r>
          </a:p>
          <a:p>
            <a:pPr lvl="1" marL="914400" indent="-457200">
              <a:lnSpc>
                <a:spcPct val="200000"/>
              </a:lnSpc>
              <a:spcBef>
                <a:spcPts val="0"/>
              </a:spcBef>
              <a:buAutoNum type="arabicPeriod" startAt="1"/>
              <a:defRPr sz="2400">
                <a:solidFill>
                  <a:srgbClr val="000000"/>
                </a:solidFill>
              </a:defRPr>
            </a:pPr>
            <a:r>
              <a:t>A(i) = YES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⇔ </a:t>
            </a:r>
            <a:r>
              <a:t>B(f(i)) = YES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NP-Completeness (formally)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buChar char="•"/>
              <a:defRPr sz="2400"/>
            </a:pPr>
            <a:r>
              <a:t>A problem B is </a:t>
            </a:r>
            <a:r>
              <a:rPr b="1"/>
              <a:t>NP-complete</a:t>
            </a:r>
            <a:r>
              <a:t> if:</a:t>
            </a:r>
          </a:p>
          <a:p>
            <a:pPr>
              <a:lnSpc>
                <a:spcPct val="150000"/>
              </a:lnSpc>
              <a:spcBef>
                <a:spcPts val="500"/>
              </a:spcBef>
              <a:buSzTx/>
              <a:buNone/>
              <a:defRPr sz="2400"/>
            </a:pPr>
            <a:r>
              <a:t>		(1)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t> </a:t>
            </a:r>
            <a:r>
              <a:rPr b="1"/>
              <a:t>NP</a:t>
            </a:r>
            <a:endParaRPr b="1"/>
          </a:p>
          <a:p>
            <a:pPr>
              <a:lnSpc>
                <a:spcPct val="150000"/>
              </a:lnSpc>
              <a:spcBef>
                <a:spcPts val="500"/>
              </a:spcBef>
              <a:buSzTx/>
              <a:buNone/>
              <a:defRPr sz="2400"/>
            </a:pPr>
            <a:r>
              <a:t>		(2)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baseline="-25000"/>
              <a:t>p</a:t>
            </a:r>
            <a:r>
              <a:t> B for all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t> </a:t>
            </a:r>
            <a:r>
              <a:rPr b="1"/>
              <a:t>NP</a:t>
            </a:r>
            <a:endParaRPr b="1"/>
          </a:p>
          <a:p>
            <a:pPr>
              <a:lnSpc>
                <a:spcPct val="150000"/>
              </a:lnSpc>
              <a:spcBef>
                <a:spcPts val="500"/>
              </a:spcBef>
              <a:buChar char="•"/>
              <a:defRPr sz="2400"/>
            </a:pPr>
            <a:r>
              <a:t>If B satisfies only property (2) we say that B is </a:t>
            </a:r>
            <a:r>
              <a:rPr b="1"/>
              <a:t>NP-hard</a:t>
            </a:r>
          </a:p>
          <a:p>
            <a:pPr>
              <a:lnSpc>
                <a:spcPct val="150000"/>
              </a:lnSpc>
              <a:spcBef>
                <a:spcPts val="500"/>
              </a:spcBef>
              <a:buChar char="•"/>
              <a:defRPr sz="2400"/>
            </a:pPr>
            <a:r>
              <a:t>No polynomial time algorithm has been discovered for an </a:t>
            </a:r>
            <a:r>
              <a:rPr b="1"/>
              <a:t>NP-Complete</a:t>
            </a:r>
            <a:r>
              <a:t> problem</a:t>
            </a:r>
          </a:p>
          <a:p>
            <a:pPr>
              <a:lnSpc>
                <a:spcPct val="150000"/>
              </a:lnSpc>
              <a:spcBef>
                <a:spcPts val="500"/>
              </a:spcBef>
              <a:buChar char="•"/>
              <a:defRPr sz="2400"/>
            </a:pPr>
            <a:r>
              <a:t>No one has ever proven that no polynomial time algorithm can exist for any </a:t>
            </a:r>
            <a:r>
              <a:rPr b="1"/>
              <a:t>NP-Complete</a:t>
            </a:r>
            <a:r>
              <a:t> problem</a:t>
            </a:r>
          </a:p>
        </p:txBody>
      </p:sp>
      <p:sp>
        <p:nvSpPr>
          <p:cNvPr id="162" name="Shape 162"/>
          <p:cNvSpPr/>
          <p:nvPr/>
        </p:nvSpPr>
        <p:spPr>
          <a:xfrm>
            <a:off x="5784850" y="1379509"/>
            <a:ext cx="2086976" cy="150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397" fill="norm" stroke="1" extrusionOk="0">
                <a:moveTo>
                  <a:pt x="7336" y="159"/>
                </a:moveTo>
                <a:cubicBezTo>
                  <a:pt x="6506" y="226"/>
                  <a:pt x="6278" y="249"/>
                  <a:pt x="5611" y="475"/>
                </a:cubicBezTo>
                <a:cubicBezTo>
                  <a:pt x="5302" y="588"/>
                  <a:pt x="4684" y="791"/>
                  <a:pt x="4684" y="791"/>
                </a:cubicBezTo>
                <a:cubicBezTo>
                  <a:pt x="4245" y="1175"/>
                  <a:pt x="3822" y="1559"/>
                  <a:pt x="3351" y="1876"/>
                </a:cubicBezTo>
                <a:cubicBezTo>
                  <a:pt x="2846" y="2621"/>
                  <a:pt x="2602" y="3322"/>
                  <a:pt x="2342" y="4271"/>
                </a:cubicBezTo>
                <a:cubicBezTo>
                  <a:pt x="2293" y="4813"/>
                  <a:pt x="2277" y="5491"/>
                  <a:pt x="2098" y="6010"/>
                </a:cubicBezTo>
                <a:cubicBezTo>
                  <a:pt x="1936" y="6485"/>
                  <a:pt x="1675" y="6756"/>
                  <a:pt x="1399" y="7095"/>
                </a:cubicBezTo>
                <a:cubicBezTo>
                  <a:pt x="960" y="7615"/>
                  <a:pt x="569" y="8338"/>
                  <a:pt x="309" y="9038"/>
                </a:cubicBezTo>
                <a:cubicBezTo>
                  <a:pt x="228" y="9558"/>
                  <a:pt x="98" y="10032"/>
                  <a:pt x="0" y="10552"/>
                </a:cubicBezTo>
                <a:cubicBezTo>
                  <a:pt x="49" y="11388"/>
                  <a:pt x="114" y="12382"/>
                  <a:pt x="537" y="13060"/>
                </a:cubicBezTo>
                <a:cubicBezTo>
                  <a:pt x="813" y="13512"/>
                  <a:pt x="1122" y="13647"/>
                  <a:pt x="1399" y="14031"/>
                </a:cubicBezTo>
                <a:cubicBezTo>
                  <a:pt x="1561" y="14257"/>
                  <a:pt x="1627" y="14596"/>
                  <a:pt x="1789" y="14800"/>
                </a:cubicBezTo>
                <a:cubicBezTo>
                  <a:pt x="2326" y="15477"/>
                  <a:pt x="3139" y="16246"/>
                  <a:pt x="3822" y="16517"/>
                </a:cubicBezTo>
                <a:cubicBezTo>
                  <a:pt x="4261" y="16946"/>
                  <a:pt x="5546" y="17511"/>
                  <a:pt x="6083" y="17601"/>
                </a:cubicBezTo>
                <a:cubicBezTo>
                  <a:pt x="6392" y="17759"/>
                  <a:pt x="6717" y="17940"/>
                  <a:pt x="7027" y="18053"/>
                </a:cubicBezTo>
                <a:cubicBezTo>
                  <a:pt x="7205" y="18121"/>
                  <a:pt x="7563" y="18256"/>
                  <a:pt x="7563" y="18256"/>
                </a:cubicBezTo>
                <a:cubicBezTo>
                  <a:pt x="7921" y="18595"/>
                  <a:pt x="8637" y="19002"/>
                  <a:pt x="9060" y="19138"/>
                </a:cubicBezTo>
                <a:cubicBezTo>
                  <a:pt x="9352" y="19386"/>
                  <a:pt x="9417" y="19612"/>
                  <a:pt x="9759" y="19454"/>
                </a:cubicBezTo>
                <a:cubicBezTo>
                  <a:pt x="10296" y="19702"/>
                  <a:pt x="10751" y="19793"/>
                  <a:pt x="11320" y="19883"/>
                </a:cubicBezTo>
                <a:cubicBezTo>
                  <a:pt x="11776" y="20041"/>
                  <a:pt x="12394" y="20132"/>
                  <a:pt x="12801" y="20425"/>
                </a:cubicBezTo>
                <a:cubicBezTo>
                  <a:pt x="13516" y="20923"/>
                  <a:pt x="13191" y="20787"/>
                  <a:pt x="13744" y="20968"/>
                </a:cubicBezTo>
                <a:cubicBezTo>
                  <a:pt x="13988" y="21194"/>
                  <a:pt x="14167" y="21284"/>
                  <a:pt x="14443" y="21397"/>
                </a:cubicBezTo>
                <a:cubicBezTo>
                  <a:pt x="15598" y="21329"/>
                  <a:pt x="15940" y="21284"/>
                  <a:pt x="16932" y="20968"/>
                </a:cubicBezTo>
                <a:cubicBezTo>
                  <a:pt x="17225" y="20584"/>
                  <a:pt x="17696" y="20335"/>
                  <a:pt x="18103" y="20222"/>
                </a:cubicBezTo>
                <a:cubicBezTo>
                  <a:pt x="18493" y="19861"/>
                  <a:pt x="18835" y="19431"/>
                  <a:pt x="19274" y="19138"/>
                </a:cubicBezTo>
                <a:cubicBezTo>
                  <a:pt x="19551" y="18392"/>
                  <a:pt x="19876" y="17737"/>
                  <a:pt x="20217" y="17059"/>
                </a:cubicBezTo>
                <a:cubicBezTo>
                  <a:pt x="20429" y="16630"/>
                  <a:pt x="20770" y="15658"/>
                  <a:pt x="20770" y="15658"/>
                </a:cubicBezTo>
                <a:cubicBezTo>
                  <a:pt x="20933" y="14325"/>
                  <a:pt x="20705" y="15726"/>
                  <a:pt x="20998" y="14800"/>
                </a:cubicBezTo>
                <a:cubicBezTo>
                  <a:pt x="21145" y="14302"/>
                  <a:pt x="21193" y="13692"/>
                  <a:pt x="21307" y="13173"/>
                </a:cubicBezTo>
                <a:cubicBezTo>
                  <a:pt x="21600" y="10461"/>
                  <a:pt x="21031" y="7750"/>
                  <a:pt x="19746" y="5671"/>
                </a:cubicBezTo>
                <a:cubicBezTo>
                  <a:pt x="19404" y="5129"/>
                  <a:pt x="18933" y="4768"/>
                  <a:pt x="18575" y="4271"/>
                </a:cubicBezTo>
                <a:cubicBezTo>
                  <a:pt x="18298" y="3887"/>
                  <a:pt x="18136" y="3502"/>
                  <a:pt x="17794" y="3186"/>
                </a:cubicBezTo>
                <a:cubicBezTo>
                  <a:pt x="17680" y="2734"/>
                  <a:pt x="17127" y="2282"/>
                  <a:pt x="16786" y="2102"/>
                </a:cubicBezTo>
                <a:cubicBezTo>
                  <a:pt x="16070" y="1356"/>
                  <a:pt x="15240" y="904"/>
                  <a:pt x="14362" y="701"/>
                </a:cubicBezTo>
                <a:cubicBezTo>
                  <a:pt x="13467" y="249"/>
                  <a:pt x="11987" y="407"/>
                  <a:pt x="11239" y="362"/>
                </a:cubicBezTo>
                <a:cubicBezTo>
                  <a:pt x="10003" y="136"/>
                  <a:pt x="8555" y="-203"/>
                  <a:pt x="7336" y="159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hape 163"/>
          <p:cNvSpPr/>
          <p:nvPr/>
        </p:nvSpPr>
        <p:spPr>
          <a:xfrm>
            <a:off x="6099175" y="1517048"/>
            <a:ext cx="754063" cy="670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217" fill="norm" stroke="1" extrusionOk="0">
                <a:moveTo>
                  <a:pt x="5445" y="973"/>
                </a:moveTo>
                <a:cubicBezTo>
                  <a:pt x="4674" y="1827"/>
                  <a:pt x="3766" y="2681"/>
                  <a:pt x="2813" y="3384"/>
                </a:cubicBezTo>
                <a:cubicBezTo>
                  <a:pt x="2042" y="4590"/>
                  <a:pt x="1271" y="5695"/>
                  <a:pt x="635" y="7001"/>
                </a:cubicBezTo>
                <a:cubicBezTo>
                  <a:pt x="454" y="7956"/>
                  <a:pt x="182" y="8910"/>
                  <a:pt x="0" y="9864"/>
                </a:cubicBezTo>
                <a:cubicBezTo>
                  <a:pt x="91" y="10919"/>
                  <a:pt x="45" y="11974"/>
                  <a:pt x="227" y="13029"/>
                </a:cubicBezTo>
                <a:cubicBezTo>
                  <a:pt x="363" y="13833"/>
                  <a:pt x="953" y="14737"/>
                  <a:pt x="1316" y="15440"/>
                </a:cubicBezTo>
                <a:cubicBezTo>
                  <a:pt x="2496" y="17801"/>
                  <a:pt x="3449" y="19911"/>
                  <a:pt x="5672" y="21217"/>
                </a:cubicBezTo>
                <a:cubicBezTo>
                  <a:pt x="5808" y="21217"/>
                  <a:pt x="7624" y="21066"/>
                  <a:pt x="8077" y="20715"/>
                </a:cubicBezTo>
                <a:cubicBezTo>
                  <a:pt x="9030" y="20011"/>
                  <a:pt x="9575" y="19007"/>
                  <a:pt x="10664" y="18555"/>
                </a:cubicBezTo>
                <a:cubicBezTo>
                  <a:pt x="10982" y="17600"/>
                  <a:pt x="11435" y="17148"/>
                  <a:pt x="12207" y="16646"/>
                </a:cubicBezTo>
                <a:cubicBezTo>
                  <a:pt x="12479" y="15139"/>
                  <a:pt x="12706" y="13582"/>
                  <a:pt x="14158" y="13029"/>
                </a:cubicBezTo>
                <a:cubicBezTo>
                  <a:pt x="15655" y="11271"/>
                  <a:pt x="17743" y="11070"/>
                  <a:pt x="19830" y="10869"/>
                </a:cubicBezTo>
                <a:cubicBezTo>
                  <a:pt x="20692" y="10216"/>
                  <a:pt x="21101" y="9513"/>
                  <a:pt x="21555" y="8458"/>
                </a:cubicBezTo>
                <a:cubicBezTo>
                  <a:pt x="21464" y="7554"/>
                  <a:pt x="21600" y="6650"/>
                  <a:pt x="21328" y="5796"/>
                </a:cubicBezTo>
                <a:cubicBezTo>
                  <a:pt x="21237" y="5544"/>
                  <a:pt x="20874" y="5695"/>
                  <a:pt x="20692" y="5544"/>
                </a:cubicBezTo>
                <a:cubicBezTo>
                  <a:pt x="19603" y="4540"/>
                  <a:pt x="19150" y="3585"/>
                  <a:pt x="17652" y="3133"/>
                </a:cubicBezTo>
                <a:cubicBezTo>
                  <a:pt x="15973" y="1777"/>
                  <a:pt x="14430" y="1174"/>
                  <a:pt x="12434" y="722"/>
                </a:cubicBezTo>
                <a:cubicBezTo>
                  <a:pt x="10936" y="-383"/>
                  <a:pt x="10482" y="69"/>
                  <a:pt x="8259" y="220"/>
                </a:cubicBezTo>
                <a:cubicBezTo>
                  <a:pt x="7669" y="471"/>
                  <a:pt x="5990" y="1626"/>
                  <a:pt x="5445" y="1425"/>
                </a:cubicBezTo>
                <a:cubicBezTo>
                  <a:pt x="5309" y="1375"/>
                  <a:pt x="5445" y="1124"/>
                  <a:pt x="5445" y="973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>
            <a:off x="6219825" y="1636712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165" name="Shape 165"/>
          <p:cNvSpPr/>
          <p:nvPr/>
        </p:nvSpPr>
        <p:spPr>
          <a:xfrm>
            <a:off x="6375400" y="2298700"/>
            <a:ext cx="4217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NP</a:t>
            </a:r>
          </a:p>
        </p:txBody>
      </p:sp>
      <p:sp>
        <p:nvSpPr>
          <p:cNvPr id="166" name="Shape 166"/>
          <p:cNvSpPr/>
          <p:nvPr/>
        </p:nvSpPr>
        <p:spPr>
          <a:xfrm>
            <a:off x="7110412" y="2044700"/>
            <a:ext cx="573088" cy="373063"/>
          </a:xfrm>
          <a:prstGeom prst="ellipse">
            <a:avLst/>
          </a:prstGeom>
          <a:solidFill>
            <a:srgbClr val="C0C0C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" name="Shape 167"/>
          <p:cNvSpPr/>
          <p:nvPr/>
        </p:nvSpPr>
        <p:spPr>
          <a:xfrm>
            <a:off x="7148512" y="1700212"/>
            <a:ext cx="14254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Implications of Reduction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350837" y="3035300"/>
            <a:ext cx="8229601" cy="3576638"/>
          </a:xfrm>
          <a:prstGeom prst="rect">
            <a:avLst/>
          </a:prstGeom>
        </p:spPr>
        <p:txBody>
          <a:bodyPr/>
          <a:lstStyle/>
          <a:p>
            <a:pPr lvl="1" marL="45720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	</a:t>
            </a:r>
          </a:p>
          <a:p>
            <a:pPr lvl="1" marL="45720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     - If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baseline="-25000"/>
              <a:t>p</a:t>
            </a:r>
            <a:r>
              <a:t> B and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t> P, then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t> P</a:t>
            </a:r>
          </a:p>
          <a:p>
            <a:pPr lvl="1" marL="457200" indent="0">
              <a:lnSpc>
                <a:spcPct val="160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     - if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baseline="-25000"/>
              <a:t>p</a:t>
            </a:r>
            <a:r>
              <a:t> B and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∉</a:t>
            </a:r>
            <a:r>
              <a:t> P, then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∉</a:t>
            </a:r>
            <a:r>
              <a:t> P</a:t>
            </a:r>
          </a:p>
          <a:p>
            <a:pPr lvl="1" marL="457200" indent="0">
              <a:lnSpc>
                <a:spcPct val="160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   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482600" y="1420812"/>
            <a:ext cx="8115300" cy="1571450"/>
            <a:chOff x="0" y="0"/>
            <a:chExt cx="8115300" cy="1571448"/>
          </a:xfrm>
        </p:grpSpPr>
        <p:sp>
          <p:nvSpPr>
            <p:cNvPr id="172" name="Shape 172"/>
            <p:cNvSpPr/>
            <p:nvPr/>
          </p:nvSpPr>
          <p:spPr>
            <a:xfrm>
              <a:off x="592137" y="0"/>
              <a:ext cx="6637338" cy="1570038"/>
            </a:xfrm>
            <a:prstGeom prst="rect">
              <a:avLst/>
            </a:prstGeom>
            <a:solidFill>
              <a:srgbClr val="EAEAE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grpSp>
          <p:nvGrpSpPr>
            <p:cNvPr id="175" name="Group 175"/>
            <p:cNvGrpSpPr/>
            <p:nvPr/>
          </p:nvGrpSpPr>
          <p:grpSpPr>
            <a:xfrm>
              <a:off x="869950" y="328612"/>
              <a:ext cx="974725" cy="890588"/>
              <a:chOff x="0" y="0"/>
              <a:chExt cx="974725" cy="890587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0" y="0"/>
                <a:ext cx="974725" cy="89058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Monotype Corsiva"/>
                    <a:ea typeface="Monotype Corsiva"/>
                    <a:cs typeface="Monotype Corsiva"/>
                    <a:sym typeface="Monotype Corsiva"/>
                  </a:defRPr>
                </a:p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385893" y="183673"/>
                <a:ext cx="20293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Monotype Corsiva"/>
                    <a:ea typeface="Monotype Corsiva"/>
                    <a:cs typeface="Monotype Corsiva"/>
                    <a:sym typeface="Monotype Corsiva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grpSp>
          <p:nvGrpSpPr>
            <p:cNvPr id="178" name="Group 178"/>
            <p:cNvGrpSpPr/>
            <p:nvPr/>
          </p:nvGrpSpPr>
          <p:grpSpPr>
            <a:xfrm>
              <a:off x="3048000" y="328612"/>
              <a:ext cx="3305175" cy="890588"/>
              <a:chOff x="0" y="0"/>
              <a:chExt cx="3305175" cy="890587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0" y="0"/>
                <a:ext cx="3305175" cy="89058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889044" y="226759"/>
                <a:ext cx="1527087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Problem B</a:t>
                </a:r>
              </a:p>
            </p:txBody>
          </p:sp>
        </p:grpSp>
        <p:sp>
          <p:nvSpPr>
            <p:cNvPr id="179" name="Shape 179"/>
            <p:cNvSpPr/>
            <p:nvPr/>
          </p:nvSpPr>
          <p:spPr>
            <a:xfrm>
              <a:off x="0" y="774700"/>
              <a:ext cx="88423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36537" y="284162"/>
              <a:ext cx="32847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α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2606675" y="284162"/>
              <a:ext cx="299304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β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1866900" y="774700"/>
              <a:ext cx="11811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Shape 183"/>
            <p:cNvSpPr/>
            <p:nvPr/>
          </p:nvSpPr>
          <p:spPr>
            <a:xfrm flipV="1">
              <a:off x="6359525" y="461962"/>
              <a:ext cx="868363" cy="31273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359525" y="796924"/>
              <a:ext cx="868363" cy="31273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7223125" y="469900"/>
              <a:ext cx="88423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7231062" y="1095375"/>
              <a:ext cx="88423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505575" y="269875"/>
              <a:ext cx="4598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yes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6543675" y="901700"/>
              <a:ext cx="3584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no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7450137" y="117475"/>
              <a:ext cx="4598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yes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7488237" y="749300"/>
              <a:ext cx="3584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no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1849437" y="1220787"/>
              <a:ext cx="115873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Problem 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xfrm>
            <a:off x="8483776" y="63976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NP-Completeness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So far we’ve seen a lot of good news!</a:t>
            </a:r>
          </a:p>
          <a:p>
            <a:pPr lvl="1" marL="742950" indent="-28575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Such-and-such a problem can be solved quickly (i.e., in close to linear time, or at least a time that is some small polynomial function of the input size)</a:t>
            </a:r>
          </a:p>
          <a:p>
            <a:pPr>
              <a:buChar char="•"/>
            </a:pPr>
            <a:r>
              <a:t>NP-completeness is a form of bad news!</a:t>
            </a:r>
          </a:p>
          <a:p>
            <a:pPr lvl="1" marL="742950" indent="-28575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Evidence that many important problems can not be solved quickly.</a:t>
            </a:r>
          </a:p>
          <a:p>
            <a:pPr>
              <a:buChar char="•"/>
            </a:pPr>
            <a:r>
              <a:t>NP-complete problems really come up all the time!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Proving Polynomial Time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350837" y="3225800"/>
            <a:ext cx="8496301" cy="3065463"/>
          </a:xfrm>
          <a:prstGeom prst="rect">
            <a:avLst/>
          </a:prstGeom>
        </p:spPr>
        <p:txBody>
          <a:bodyPr/>
          <a:lstStyle/>
          <a:p>
            <a:pPr lvl="1" marL="914400" indent="-457200">
              <a:lnSpc>
                <a:spcPct val="130000"/>
              </a:lnSpc>
              <a:spcBef>
                <a:spcPts val="0"/>
              </a:spcBef>
              <a:buAutoNum type="arabicPeriod" startAt="1"/>
              <a:defRPr sz="240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polynomial time</a:t>
            </a:r>
            <a:r>
              <a:t> reduction algorithm to </a:t>
            </a:r>
          </a:p>
          <a:p>
            <a:pPr lvl="1" marL="457200" indent="0">
              <a:lnSpc>
                <a:spcPct val="130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      transform A into B</a:t>
            </a:r>
          </a:p>
          <a:p>
            <a:pPr lvl="1" marL="914400" indent="-457200">
              <a:lnSpc>
                <a:spcPct val="130000"/>
              </a:lnSpc>
              <a:spcBef>
                <a:spcPts val="0"/>
              </a:spcBef>
              <a:buAutoNum type="arabicPeriod" startAt="2"/>
              <a:defRPr sz="2400">
                <a:solidFill>
                  <a:srgbClr val="000000"/>
                </a:solidFill>
              </a:defRPr>
            </a:pPr>
            <a:r>
              <a:t>Run a known </a:t>
            </a:r>
            <a:r>
              <a:rPr b="1"/>
              <a:t>polynomial time</a:t>
            </a:r>
            <a:r>
              <a:t> algorithm for B</a:t>
            </a:r>
          </a:p>
          <a:p>
            <a:pPr lvl="1" marL="914400" indent="-457200">
              <a:lnSpc>
                <a:spcPct val="130000"/>
              </a:lnSpc>
              <a:spcBef>
                <a:spcPts val="0"/>
              </a:spcBef>
              <a:buAutoNum type="arabicPeriod" startAt="2"/>
              <a:defRPr sz="2400">
                <a:solidFill>
                  <a:srgbClr val="000000"/>
                </a:solidFill>
              </a:defRPr>
            </a:pPr>
            <a:r>
              <a:t>Use the answer for B as the answer for A</a:t>
            </a:r>
          </a:p>
        </p:txBody>
      </p:sp>
      <p:grpSp>
        <p:nvGrpSpPr>
          <p:cNvPr id="218" name="Group 218"/>
          <p:cNvGrpSpPr/>
          <p:nvPr/>
        </p:nvGrpSpPr>
        <p:grpSpPr>
          <a:xfrm>
            <a:off x="482600" y="1530349"/>
            <a:ext cx="8115300" cy="1571626"/>
            <a:chOff x="0" y="0"/>
            <a:chExt cx="8115300" cy="1571625"/>
          </a:xfrm>
        </p:grpSpPr>
        <p:grpSp>
          <p:nvGrpSpPr>
            <p:cNvPr id="199" name="Group 199"/>
            <p:cNvGrpSpPr/>
            <p:nvPr/>
          </p:nvGrpSpPr>
          <p:grpSpPr>
            <a:xfrm>
              <a:off x="592137" y="1587"/>
              <a:ext cx="6637338" cy="1570038"/>
              <a:chOff x="0" y="0"/>
              <a:chExt cx="6637337" cy="1570037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0" y="0"/>
                <a:ext cx="6637338" cy="1570038"/>
              </a:xfrm>
              <a:prstGeom prst="rect">
                <a:avLst/>
              </a:prstGeom>
              <a:solidFill>
                <a:srgbClr val="EAEAEA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725358" y="33084"/>
                <a:ext cx="5186621" cy="150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sz="2400"/>
                </a:pPr>
              </a:p>
              <a:p>
                <a:pPr algn="ctr">
                  <a:defRPr sz="2400"/>
                </a:pPr>
              </a:p>
              <a:p>
                <a:pPr algn="ctr">
                  <a:defRPr sz="2400"/>
                </a:pPr>
              </a:p>
              <a:p>
                <a:pPr algn="ctr">
                  <a:defRPr sz="2400"/>
                </a:pPr>
                <a:r>
                  <a:t>Polynomial time algorithm to decide A</a:t>
                </a:r>
              </a:p>
            </p:txBody>
          </p:sp>
        </p:grpSp>
        <p:grpSp>
          <p:nvGrpSpPr>
            <p:cNvPr id="202" name="Group 202"/>
            <p:cNvGrpSpPr/>
            <p:nvPr/>
          </p:nvGrpSpPr>
          <p:grpSpPr>
            <a:xfrm>
              <a:off x="869950" y="211137"/>
              <a:ext cx="974725" cy="890588"/>
              <a:chOff x="0" y="0"/>
              <a:chExt cx="974725" cy="890587"/>
            </a:xfrm>
          </p:grpSpPr>
          <p:sp>
            <p:nvSpPr>
              <p:cNvPr id="200" name="Shape 200"/>
              <p:cNvSpPr/>
              <p:nvPr/>
            </p:nvSpPr>
            <p:spPr>
              <a:xfrm>
                <a:off x="0" y="0"/>
                <a:ext cx="974725" cy="89058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Monotype Corsiva"/>
                    <a:ea typeface="Monotype Corsiva"/>
                    <a:cs typeface="Monotype Corsiva"/>
                    <a:sym typeface="Monotype Corsiva"/>
                  </a:defRPr>
                </a:p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385893" y="183673"/>
                <a:ext cx="20293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Monotype Corsiva"/>
                    <a:ea typeface="Monotype Corsiva"/>
                    <a:cs typeface="Monotype Corsiva"/>
                    <a:sym typeface="Monotype Corsiva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grpSp>
          <p:nvGrpSpPr>
            <p:cNvPr id="205" name="Group 205"/>
            <p:cNvGrpSpPr/>
            <p:nvPr/>
          </p:nvGrpSpPr>
          <p:grpSpPr>
            <a:xfrm>
              <a:off x="3048000" y="211137"/>
              <a:ext cx="3305175" cy="890588"/>
              <a:chOff x="0" y="0"/>
              <a:chExt cx="3305175" cy="890587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0" y="0"/>
                <a:ext cx="3305175" cy="89058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168865" y="48959"/>
                <a:ext cx="2967445" cy="7926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sz="2400"/>
                </a:pPr>
                <a:r>
                  <a:t>Polynomial time </a:t>
                </a:r>
              </a:p>
              <a:p>
                <a:pPr algn="ctr">
                  <a:defRPr sz="2400"/>
                </a:pPr>
                <a:r>
                  <a:t>algorithm to decide B</a:t>
                </a:r>
              </a:p>
            </p:txBody>
          </p:sp>
        </p:grpSp>
        <p:sp>
          <p:nvSpPr>
            <p:cNvPr id="206" name="Shape 206"/>
            <p:cNvSpPr/>
            <p:nvPr/>
          </p:nvSpPr>
          <p:spPr>
            <a:xfrm>
              <a:off x="0" y="657225"/>
              <a:ext cx="88423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36537" y="166687"/>
              <a:ext cx="32847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α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06675" y="166687"/>
              <a:ext cx="299304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β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866900" y="657225"/>
              <a:ext cx="11811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Shape 210"/>
            <p:cNvSpPr/>
            <p:nvPr/>
          </p:nvSpPr>
          <p:spPr>
            <a:xfrm flipV="1">
              <a:off x="6359525" y="344487"/>
              <a:ext cx="868363" cy="31273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359525" y="679449"/>
              <a:ext cx="868363" cy="31273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223125" y="352425"/>
              <a:ext cx="88423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231062" y="977900"/>
              <a:ext cx="88423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505575" y="152400"/>
              <a:ext cx="4598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yes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6543675" y="784225"/>
              <a:ext cx="3584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no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7450137" y="0"/>
              <a:ext cx="4598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yes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7488237" y="631825"/>
              <a:ext cx="3584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Num" sz="quarter" idx="2"/>
          </p:nvPr>
        </p:nvSpPr>
        <p:spPr>
          <a:xfrm>
            <a:off x="8464068" y="6397625"/>
            <a:ext cx="22273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Proving NP-Completeness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40000"/>
              </a:lnSpc>
              <a:buSzTx/>
              <a:buNone/>
              <a:defRPr>
                <a:solidFill>
                  <a:srgbClr val="DD0111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Theorem: </a:t>
            </a:r>
            <a:r>
              <a: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rPr>
              <a:t>If A is NP-Complete and A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baseline="-250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rPr>
              <a:t>p</a:t>
            </a:r>
            <a:r>
              <a: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rPr>
              <a:t> B </a:t>
            </a:r>
            <a:endParaRPr>
              <a:solidFill>
                <a:schemeClr val="accent2"/>
              </a:solidFill>
              <a:latin typeface="+mj-lt"/>
              <a:ea typeface="+mj-ea"/>
              <a:cs typeface="+mj-cs"/>
              <a:sym typeface="Arial"/>
            </a:endParaRPr>
          </a:p>
          <a:p>
            <a:pPr>
              <a:lnSpc>
                <a:spcPct val="140000"/>
              </a:lnSpc>
              <a:buSzTx/>
              <a:buNone/>
            </a:pPr>
            <a:r>
              <a:rPr>
                <a:latin typeface="Symbol"/>
                <a:ea typeface="Symbol"/>
                <a:cs typeface="Symbol"/>
                <a:sym typeface="Symbol"/>
              </a:rPr>
              <a:t>			⇒ </a:t>
            </a:r>
            <a:r>
              <a:t>B is NP-Hard</a:t>
            </a:r>
          </a:p>
          <a:p>
            <a:pPr>
              <a:lnSpc>
                <a:spcPct val="140000"/>
              </a:lnSpc>
              <a:buSzTx/>
              <a:buNone/>
            </a:pPr>
            <a:r>
              <a:t>	In addition, if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NP </a:t>
            </a:r>
          </a:p>
          <a:p>
            <a:pPr>
              <a:lnSpc>
                <a:spcPct val="140000"/>
              </a:lnSpc>
              <a:buSzTx/>
              <a:buNone/>
            </a:pPr>
            <a:r>
              <a:t>			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⇒ </a:t>
            </a:r>
            <a:r>
              <a:t>B is NP-Complete</a:t>
            </a:r>
          </a:p>
          <a:p>
            <a:pPr>
              <a:lnSpc>
                <a:spcPct val="140000"/>
              </a:lnSpc>
              <a:buSzTx/>
              <a:buNone/>
              <a:defRPr b="1"/>
            </a:pPr>
            <a:r>
              <a:t>Proof</a:t>
            </a:r>
            <a:r>
              <a:rPr b="0"/>
              <a:t>: Assume that B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b="0"/>
              <a:t>P</a:t>
            </a:r>
            <a:endParaRPr b="0"/>
          </a:p>
          <a:p>
            <a:pPr>
              <a:lnSpc>
                <a:spcPct val="140000"/>
              </a:lnSpc>
              <a:buSzTx/>
              <a:buNone/>
            </a:pPr>
            <a:r>
              <a:t>		  Since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baseline="-25000"/>
              <a:t>p</a:t>
            </a:r>
            <a:r>
              <a:t>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⇒ </a:t>
            </a: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P  contradiction!</a:t>
            </a:r>
          </a:p>
          <a:p>
            <a:pPr>
              <a:lnSpc>
                <a:spcPct val="140000"/>
              </a:lnSpc>
              <a:buSzTx/>
              <a:buNone/>
            </a:pPr>
            <a:r>
              <a:rPr>
                <a:latin typeface="Symbol"/>
                <a:ea typeface="Symbol"/>
                <a:cs typeface="Symbol"/>
                <a:sym typeface="Symbol"/>
              </a:rPr>
              <a:t>		  ⇒ </a:t>
            </a:r>
            <a:r>
              <a:t>B is NP-Hard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Proving NP-Completeness In Practice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40000"/>
              </a:lnSpc>
              <a:buChar char="•"/>
            </a:pPr>
            <a:r>
              <a:t>Prove that the problem B is in NP</a:t>
            </a:r>
          </a:p>
          <a:p>
            <a:pPr lvl="1" marL="742950" indent="-285750">
              <a:lnSpc>
                <a:spcPct val="14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A randomly generated string can be checked in polynomial time to determine if it represents a solution</a:t>
            </a:r>
          </a:p>
          <a:p>
            <a:pPr>
              <a:lnSpc>
                <a:spcPct val="140000"/>
              </a:lnSpc>
              <a:buChar char="•"/>
            </a:pPr>
            <a:r>
              <a:t>Show that </a:t>
            </a:r>
            <a:r>
              <a:rPr b="1"/>
              <a:t>one known </a:t>
            </a:r>
            <a:r>
              <a:t>NP-Complete problem can be transformed to B in polynomial time</a:t>
            </a:r>
          </a:p>
          <a:p>
            <a:pPr lvl="1" marL="742950" indent="-285750">
              <a:lnSpc>
                <a:spcPct val="14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No need to check that </a:t>
            </a:r>
            <a:r>
              <a:rPr b="1"/>
              <a:t>all</a:t>
            </a:r>
            <a:r>
              <a:t> </a:t>
            </a:r>
            <a:r>
              <a:rPr u="sng"/>
              <a:t>NP-Complete</a:t>
            </a:r>
            <a:r>
              <a:t> problems are reducible to 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Revisit “Is P = NP?”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40000"/>
              </a:lnSpc>
              <a:buChar char="•"/>
            </a:pPr>
          </a:p>
          <a:p>
            <a:pPr>
              <a:lnSpc>
                <a:spcPct val="140000"/>
              </a:lnSpc>
              <a:buSzTx/>
              <a:buNone/>
              <a:defRPr>
                <a:solidFill>
                  <a:srgbClr val="DD0111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</a:p>
          <a:p>
            <a:pPr>
              <a:lnSpc>
                <a:spcPct val="140000"/>
              </a:lnSpc>
              <a:buSzTx/>
              <a:buNone/>
              <a:defRPr>
                <a:solidFill>
                  <a:srgbClr val="DD0111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</a:p>
          <a:p>
            <a:pPr>
              <a:lnSpc>
                <a:spcPct val="140000"/>
              </a:lnSpc>
              <a:buSzTx/>
              <a:buNone/>
              <a:defRPr>
                <a:solidFill>
                  <a:srgbClr val="DD0111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Theorem:</a:t>
            </a:r>
            <a:r>
              <a: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rPr>
              <a:t> If any NP-Complete problem can be solved in polynomial time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⇒ </a:t>
            </a:r>
            <a:r>
              <a: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rPr>
              <a:t>then P = NP.</a:t>
            </a:r>
          </a:p>
        </p:txBody>
      </p:sp>
      <p:sp>
        <p:nvSpPr>
          <p:cNvPr id="231" name="Shape 231"/>
          <p:cNvSpPr/>
          <p:nvPr/>
        </p:nvSpPr>
        <p:spPr>
          <a:xfrm>
            <a:off x="3317875" y="1601759"/>
            <a:ext cx="2086976" cy="150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397" fill="norm" stroke="1" extrusionOk="0">
                <a:moveTo>
                  <a:pt x="7336" y="159"/>
                </a:moveTo>
                <a:cubicBezTo>
                  <a:pt x="6506" y="226"/>
                  <a:pt x="6278" y="249"/>
                  <a:pt x="5611" y="475"/>
                </a:cubicBezTo>
                <a:cubicBezTo>
                  <a:pt x="5302" y="588"/>
                  <a:pt x="4684" y="791"/>
                  <a:pt x="4684" y="791"/>
                </a:cubicBezTo>
                <a:cubicBezTo>
                  <a:pt x="4245" y="1175"/>
                  <a:pt x="3822" y="1559"/>
                  <a:pt x="3351" y="1876"/>
                </a:cubicBezTo>
                <a:cubicBezTo>
                  <a:pt x="2846" y="2621"/>
                  <a:pt x="2602" y="3322"/>
                  <a:pt x="2342" y="4271"/>
                </a:cubicBezTo>
                <a:cubicBezTo>
                  <a:pt x="2293" y="4813"/>
                  <a:pt x="2277" y="5491"/>
                  <a:pt x="2098" y="6010"/>
                </a:cubicBezTo>
                <a:cubicBezTo>
                  <a:pt x="1936" y="6485"/>
                  <a:pt x="1675" y="6756"/>
                  <a:pt x="1399" y="7095"/>
                </a:cubicBezTo>
                <a:cubicBezTo>
                  <a:pt x="960" y="7615"/>
                  <a:pt x="569" y="8338"/>
                  <a:pt x="309" y="9038"/>
                </a:cubicBezTo>
                <a:cubicBezTo>
                  <a:pt x="228" y="9558"/>
                  <a:pt x="98" y="10032"/>
                  <a:pt x="0" y="10552"/>
                </a:cubicBezTo>
                <a:cubicBezTo>
                  <a:pt x="49" y="11388"/>
                  <a:pt x="114" y="12382"/>
                  <a:pt x="537" y="13060"/>
                </a:cubicBezTo>
                <a:cubicBezTo>
                  <a:pt x="813" y="13512"/>
                  <a:pt x="1122" y="13647"/>
                  <a:pt x="1399" y="14031"/>
                </a:cubicBezTo>
                <a:cubicBezTo>
                  <a:pt x="1561" y="14257"/>
                  <a:pt x="1627" y="14596"/>
                  <a:pt x="1789" y="14800"/>
                </a:cubicBezTo>
                <a:cubicBezTo>
                  <a:pt x="2326" y="15477"/>
                  <a:pt x="3139" y="16246"/>
                  <a:pt x="3822" y="16517"/>
                </a:cubicBezTo>
                <a:cubicBezTo>
                  <a:pt x="4261" y="16946"/>
                  <a:pt x="5546" y="17511"/>
                  <a:pt x="6083" y="17601"/>
                </a:cubicBezTo>
                <a:cubicBezTo>
                  <a:pt x="6392" y="17759"/>
                  <a:pt x="6717" y="17940"/>
                  <a:pt x="7027" y="18053"/>
                </a:cubicBezTo>
                <a:cubicBezTo>
                  <a:pt x="7205" y="18121"/>
                  <a:pt x="7563" y="18256"/>
                  <a:pt x="7563" y="18256"/>
                </a:cubicBezTo>
                <a:cubicBezTo>
                  <a:pt x="7921" y="18595"/>
                  <a:pt x="8637" y="19002"/>
                  <a:pt x="9060" y="19138"/>
                </a:cubicBezTo>
                <a:cubicBezTo>
                  <a:pt x="9352" y="19386"/>
                  <a:pt x="9417" y="19612"/>
                  <a:pt x="9759" y="19454"/>
                </a:cubicBezTo>
                <a:cubicBezTo>
                  <a:pt x="10296" y="19702"/>
                  <a:pt x="10751" y="19793"/>
                  <a:pt x="11320" y="19883"/>
                </a:cubicBezTo>
                <a:cubicBezTo>
                  <a:pt x="11776" y="20041"/>
                  <a:pt x="12394" y="20132"/>
                  <a:pt x="12801" y="20425"/>
                </a:cubicBezTo>
                <a:cubicBezTo>
                  <a:pt x="13516" y="20923"/>
                  <a:pt x="13191" y="20787"/>
                  <a:pt x="13744" y="20968"/>
                </a:cubicBezTo>
                <a:cubicBezTo>
                  <a:pt x="13988" y="21194"/>
                  <a:pt x="14167" y="21284"/>
                  <a:pt x="14443" y="21397"/>
                </a:cubicBezTo>
                <a:cubicBezTo>
                  <a:pt x="15598" y="21329"/>
                  <a:pt x="15940" y="21284"/>
                  <a:pt x="16932" y="20968"/>
                </a:cubicBezTo>
                <a:cubicBezTo>
                  <a:pt x="17225" y="20584"/>
                  <a:pt x="17696" y="20335"/>
                  <a:pt x="18103" y="20222"/>
                </a:cubicBezTo>
                <a:cubicBezTo>
                  <a:pt x="18493" y="19861"/>
                  <a:pt x="18835" y="19431"/>
                  <a:pt x="19274" y="19138"/>
                </a:cubicBezTo>
                <a:cubicBezTo>
                  <a:pt x="19551" y="18392"/>
                  <a:pt x="19876" y="17737"/>
                  <a:pt x="20217" y="17059"/>
                </a:cubicBezTo>
                <a:cubicBezTo>
                  <a:pt x="20429" y="16630"/>
                  <a:pt x="20770" y="15658"/>
                  <a:pt x="20770" y="15658"/>
                </a:cubicBezTo>
                <a:cubicBezTo>
                  <a:pt x="20933" y="14325"/>
                  <a:pt x="20705" y="15726"/>
                  <a:pt x="20998" y="14800"/>
                </a:cubicBezTo>
                <a:cubicBezTo>
                  <a:pt x="21145" y="14302"/>
                  <a:pt x="21193" y="13692"/>
                  <a:pt x="21307" y="13173"/>
                </a:cubicBezTo>
                <a:cubicBezTo>
                  <a:pt x="21600" y="10461"/>
                  <a:pt x="21031" y="7750"/>
                  <a:pt x="19746" y="5671"/>
                </a:cubicBezTo>
                <a:cubicBezTo>
                  <a:pt x="19404" y="5129"/>
                  <a:pt x="18933" y="4768"/>
                  <a:pt x="18575" y="4271"/>
                </a:cubicBezTo>
                <a:cubicBezTo>
                  <a:pt x="18298" y="3887"/>
                  <a:pt x="18136" y="3502"/>
                  <a:pt x="17794" y="3186"/>
                </a:cubicBezTo>
                <a:cubicBezTo>
                  <a:pt x="17680" y="2734"/>
                  <a:pt x="17127" y="2282"/>
                  <a:pt x="16786" y="2102"/>
                </a:cubicBezTo>
                <a:cubicBezTo>
                  <a:pt x="16070" y="1356"/>
                  <a:pt x="15240" y="904"/>
                  <a:pt x="14362" y="701"/>
                </a:cubicBezTo>
                <a:cubicBezTo>
                  <a:pt x="13467" y="249"/>
                  <a:pt x="11987" y="407"/>
                  <a:pt x="11239" y="362"/>
                </a:cubicBezTo>
                <a:cubicBezTo>
                  <a:pt x="10003" y="136"/>
                  <a:pt x="8555" y="-203"/>
                  <a:pt x="7336" y="159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hape 232"/>
          <p:cNvSpPr/>
          <p:nvPr/>
        </p:nvSpPr>
        <p:spPr>
          <a:xfrm>
            <a:off x="3632200" y="1739298"/>
            <a:ext cx="754063" cy="670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217" fill="norm" stroke="1" extrusionOk="0">
                <a:moveTo>
                  <a:pt x="5445" y="973"/>
                </a:moveTo>
                <a:cubicBezTo>
                  <a:pt x="4674" y="1827"/>
                  <a:pt x="3766" y="2681"/>
                  <a:pt x="2813" y="3384"/>
                </a:cubicBezTo>
                <a:cubicBezTo>
                  <a:pt x="2042" y="4590"/>
                  <a:pt x="1271" y="5695"/>
                  <a:pt x="635" y="7001"/>
                </a:cubicBezTo>
                <a:cubicBezTo>
                  <a:pt x="454" y="7956"/>
                  <a:pt x="182" y="8910"/>
                  <a:pt x="0" y="9864"/>
                </a:cubicBezTo>
                <a:cubicBezTo>
                  <a:pt x="91" y="10919"/>
                  <a:pt x="45" y="11974"/>
                  <a:pt x="227" y="13029"/>
                </a:cubicBezTo>
                <a:cubicBezTo>
                  <a:pt x="363" y="13833"/>
                  <a:pt x="953" y="14737"/>
                  <a:pt x="1316" y="15440"/>
                </a:cubicBezTo>
                <a:cubicBezTo>
                  <a:pt x="2496" y="17801"/>
                  <a:pt x="3449" y="19911"/>
                  <a:pt x="5672" y="21217"/>
                </a:cubicBezTo>
                <a:cubicBezTo>
                  <a:pt x="5808" y="21217"/>
                  <a:pt x="7624" y="21066"/>
                  <a:pt x="8077" y="20715"/>
                </a:cubicBezTo>
                <a:cubicBezTo>
                  <a:pt x="9030" y="20011"/>
                  <a:pt x="9575" y="19007"/>
                  <a:pt x="10664" y="18555"/>
                </a:cubicBezTo>
                <a:cubicBezTo>
                  <a:pt x="10982" y="17600"/>
                  <a:pt x="11435" y="17148"/>
                  <a:pt x="12207" y="16646"/>
                </a:cubicBezTo>
                <a:cubicBezTo>
                  <a:pt x="12479" y="15139"/>
                  <a:pt x="12706" y="13582"/>
                  <a:pt x="14158" y="13029"/>
                </a:cubicBezTo>
                <a:cubicBezTo>
                  <a:pt x="15655" y="11271"/>
                  <a:pt x="17743" y="11070"/>
                  <a:pt x="19830" y="10869"/>
                </a:cubicBezTo>
                <a:cubicBezTo>
                  <a:pt x="20692" y="10216"/>
                  <a:pt x="21101" y="9513"/>
                  <a:pt x="21555" y="8458"/>
                </a:cubicBezTo>
                <a:cubicBezTo>
                  <a:pt x="21464" y="7554"/>
                  <a:pt x="21600" y="6650"/>
                  <a:pt x="21328" y="5796"/>
                </a:cubicBezTo>
                <a:cubicBezTo>
                  <a:pt x="21237" y="5544"/>
                  <a:pt x="20874" y="5695"/>
                  <a:pt x="20692" y="5544"/>
                </a:cubicBezTo>
                <a:cubicBezTo>
                  <a:pt x="19603" y="4540"/>
                  <a:pt x="19150" y="3585"/>
                  <a:pt x="17652" y="3133"/>
                </a:cubicBezTo>
                <a:cubicBezTo>
                  <a:pt x="15973" y="1777"/>
                  <a:pt x="14430" y="1174"/>
                  <a:pt x="12434" y="722"/>
                </a:cubicBezTo>
                <a:cubicBezTo>
                  <a:pt x="10936" y="-383"/>
                  <a:pt x="10482" y="69"/>
                  <a:pt x="8259" y="220"/>
                </a:cubicBezTo>
                <a:cubicBezTo>
                  <a:pt x="7669" y="471"/>
                  <a:pt x="5990" y="1626"/>
                  <a:pt x="5445" y="1425"/>
                </a:cubicBezTo>
                <a:cubicBezTo>
                  <a:pt x="5309" y="1375"/>
                  <a:pt x="5445" y="1124"/>
                  <a:pt x="5445" y="973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Shape 233"/>
          <p:cNvSpPr/>
          <p:nvPr/>
        </p:nvSpPr>
        <p:spPr>
          <a:xfrm>
            <a:off x="3752850" y="1858962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234" name="Shape 234"/>
          <p:cNvSpPr/>
          <p:nvPr/>
        </p:nvSpPr>
        <p:spPr>
          <a:xfrm>
            <a:off x="4029075" y="2579687"/>
            <a:ext cx="4217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NP</a:t>
            </a:r>
          </a:p>
        </p:txBody>
      </p:sp>
      <p:sp>
        <p:nvSpPr>
          <p:cNvPr id="235" name="Shape 235"/>
          <p:cNvSpPr/>
          <p:nvPr/>
        </p:nvSpPr>
        <p:spPr>
          <a:xfrm>
            <a:off x="4643437" y="2266950"/>
            <a:ext cx="573088" cy="373063"/>
          </a:xfrm>
          <a:prstGeom prst="ellipse">
            <a:avLst/>
          </a:prstGeom>
          <a:solidFill>
            <a:srgbClr val="C0C0C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6" name="Shape 236"/>
          <p:cNvSpPr/>
          <p:nvPr/>
        </p:nvSpPr>
        <p:spPr>
          <a:xfrm>
            <a:off x="4681537" y="1922462"/>
            <a:ext cx="14254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 &amp; NP-Complete Problems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Char char="•"/>
              <a:defRPr b="1"/>
            </a:pPr>
            <a:r>
              <a:t>Shortest simple path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Given a graph G = (V, E) find a </a:t>
            </a:r>
            <a:r>
              <a:rPr b="1"/>
              <a:t>shortest</a:t>
            </a:r>
            <a:r>
              <a:t> path from a source to all other vertices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2400" u="sng">
                <a:solidFill>
                  <a:srgbClr val="000000"/>
                </a:solidFill>
              </a:defRPr>
            </a:pPr>
            <a:r>
              <a:t>Polynomial solution:</a:t>
            </a:r>
            <a:r>
              <a:rPr u="none"/>
              <a:t> O(VE)</a:t>
            </a:r>
          </a:p>
          <a:p>
            <a:pPr>
              <a:lnSpc>
                <a:spcPct val="150000"/>
              </a:lnSpc>
              <a:buChar char="•"/>
              <a:defRPr b="1"/>
            </a:pPr>
            <a:r>
              <a:t>Longest simple path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Given a graph G = (V, E) find a </a:t>
            </a:r>
            <a:r>
              <a:rPr b="1"/>
              <a:t>longest</a:t>
            </a:r>
            <a:r>
              <a:t> path from a source to all other vertices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2400" u="sng">
                <a:solidFill>
                  <a:srgbClr val="000000"/>
                </a:solidFill>
              </a:defRPr>
            </a:pPr>
            <a:r>
              <a:t>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 &amp; NP-Complete Problems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Char char="•"/>
              <a:defRPr b="1"/>
            </a:pPr>
            <a:r>
              <a:t>Euler tour</a:t>
            </a:r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G = (V, E) a connected, directed graph find a cycle that traverses </a:t>
            </a:r>
            <a:r>
              <a:rPr u="sng"/>
              <a:t>each edge</a:t>
            </a:r>
            <a:r>
              <a:t> of G exactly once (may visit a vertex multiple times) </a:t>
            </a:r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 u="sng">
                <a:solidFill>
                  <a:srgbClr val="000000"/>
                </a:solidFill>
              </a:defRPr>
            </a:pPr>
            <a:r>
              <a:t>Polynomial solution O(E)</a:t>
            </a:r>
          </a:p>
          <a:p>
            <a:pPr>
              <a:lnSpc>
                <a:spcPct val="130000"/>
              </a:lnSpc>
              <a:buChar char="•"/>
              <a:defRPr b="1"/>
            </a:pPr>
            <a:r>
              <a:t>Hamiltonian cycle</a:t>
            </a:r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G = (V, E) a connected, directed graph find a cycle that visits </a:t>
            </a:r>
            <a:r>
              <a:rPr u="sng"/>
              <a:t>each vertex</a:t>
            </a:r>
            <a:r>
              <a:t> of G exactly once</a:t>
            </a:r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 u="sng">
                <a:solidFill>
                  <a:srgbClr val="000000"/>
                </a:solidFill>
              </a:defRPr>
            </a:pPr>
            <a:r>
              <a:t>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Satisfiability Problem (SAT)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350837" y="1214437"/>
            <a:ext cx="8534401" cy="5427663"/>
          </a:xfrm>
          <a:prstGeom prst="rect">
            <a:avLst/>
          </a:prstGeom>
        </p:spPr>
        <p:txBody>
          <a:bodyPr/>
          <a:lstStyle/>
          <a:p>
            <a:pPr marL="533400" indent="-533400">
              <a:buChar char="•"/>
              <a:defRPr b="1"/>
            </a:pPr>
            <a:r>
              <a:t>Satisfiability problem:</a:t>
            </a:r>
            <a:r>
              <a:rPr b="0"/>
              <a:t> given a logical expression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Φ</a:t>
            </a:r>
            <a:r>
              <a:rPr b="0"/>
              <a:t>, find an assignment of values       (F, T) to variables x</a:t>
            </a:r>
            <a:r>
              <a:rPr b="0" baseline="-25000"/>
              <a:t>i</a:t>
            </a:r>
            <a:r>
              <a:rPr b="0"/>
              <a:t> that causes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Φ </a:t>
            </a:r>
            <a:r>
              <a:rPr b="0"/>
              <a:t>to evaluate    to T</a:t>
            </a:r>
            <a:endParaRPr b="0"/>
          </a:p>
          <a:p>
            <a:pPr lvl="1" marL="457200" indent="0">
              <a:spcBef>
                <a:spcPts val="0"/>
              </a:spcBef>
              <a:buSzTx/>
              <a:buNone/>
              <a:defRPr i="1" sz="2400">
                <a:solidFill>
                  <a:srgbClr val="000000"/>
                </a:solidFill>
              </a:defRPr>
            </a:pPr>
            <a:r>
              <a:t>		</a:t>
            </a:r>
            <a:r>
              <a:rPr i="0" sz="2800">
                <a:latin typeface="Symbol"/>
                <a:ea typeface="Symbol"/>
                <a:cs typeface="Symbol"/>
                <a:sym typeface="Symbol"/>
              </a:rPr>
              <a:t>Φ </a:t>
            </a:r>
            <a:r>
              <a:rPr i="0" sz="2800"/>
              <a:t>=x</a:t>
            </a:r>
            <a:r>
              <a:rPr baseline="-25000" i="0" sz="2800"/>
              <a:t>1</a:t>
            </a:r>
            <a:r>
              <a:rPr i="0" sz="2800">
                <a:latin typeface="Symbol"/>
                <a:ea typeface="Symbol"/>
                <a:cs typeface="Symbol"/>
                <a:sym typeface="Symbol"/>
              </a:rPr>
              <a:t> ∨ ¬ </a:t>
            </a:r>
            <a:r>
              <a:rPr i="0" sz="2800"/>
              <a:t>x</a:t>
            </a:r>
            <a:r>
              <a:rPr baseline="-25000" i="0" sz="2800"/>
              <a:t>2</a:t>
            </a:r>
            <a:r>
              <a:rPr i="0" sz="2800">
                <a:latin typeface="Symbol"/>
                <a:ea typeface="Symbol"/>
                <a:cs typeface="Symbol"/>
                <a:sym typeface="Symbol"/>
              </a:rPr>
              <a:t> ∧ </a:t>
            </a:r>
            <a:r>
              <a:rPr i="0" sz="2800"/>
              <a:t>x</a:t>
            </a:r>
            <a:r>
              <a:rPr baseline="-25000" i="0" sz="2800"/>
              <a:t>3</a:t>
            </a:r>
            <a:r>
              <a:rPr i="0" sz="2800">
                <a:latin typeface="Symbol"/>
                <a:ea typeface="Symbol"/>
                <a:cs typeface="Symbol"/>
                <a:sym typeface="Symbol"/>
              </a:rPr>
              <a:t> ∨ ¬ </a:t>
            </a:r>
            <a:r>
              <a:rPr i="0" sz="2800"/>
              <a:t>x</a:t>
            </a:r>
            <a:r>
              <a:rPr baseline="-25000" i="0" sz="2800"/>
              <a:t>4</a:t>
            </a:r>
            <a:endParaRPr baseline="-28166"/>
          </a:p>
          <a:p>
            <a:pPr marL="533400" indent="-533400">
              <a:buChar char="•"/>
            </a:pPr>
            <a:endParaRPr baseline="-25000">
              <a:solidFill>
                <a:srgbClr val="000000"/>
              </a:solidFill>
            </a:endParaRPr>
          </a:p>
          <a:p>
            <a:pPr marL="533400" indent="-533400">
              <a:buChar char="•"/>
              <a:defRPr>
                <a:solidFill>
                  <a:srgbClr val="000000"/>
                </a:solidFill>
              </a:defRPr>
            </a:pPr>
            <a:r>
              <a:t>SAT was the first problem shown to be NP-complete!</a:t>
            </a:r>
          </a:p>
          <a:p>
            <a:pPr marL="533400" indent="-533400">
              <a:buChar char="•"/>
            </a:pPr>
            <a:endParaRPr>
              <a:solidFill>
                <a:srgbClr val="000000"/>
              </a:solidFill>
            </a:endParaRPr>
          </a:p>
          <a:p>
            <a:pPr marL="533400" indent="-533400">
              <a:buChar char="•"/>
            </a:pPr>
            <a:endParaRPr>
              <a:solidFill>
                <a:srgbClr val="000000"/>
              </a:solidFill>
            </a:endParaRPr>
          </a:p>
          <a:p>
            <a:pPr lvl="1" marL="45720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			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CFN Satisfiability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350837" y="1214437"/>
            <a:ext cx="8534401" cy="5427663"/>
          </a:xfrm>
          <a:prstGeom prst="rect">
            <a:avLst/>
          </a:prstGeom>
        </p:spPr>
        <p:txBody>
          <a:bodyPr/>
          <a:lstStyle/>
          <a:p>
            <a:pPr marL="533400" indent="-533400">
              <a:buChar char="•"/>
            </a:pPr>
            <a:r>
              <a:t>CFN is a special case of SAT </a:t>
            </a:r>
          </a:p>
          <a:p>
            <a:pPr marL="533400" indent="-533400">
              <a:buChar char="•"/>
              <a:defRPr i="1"/>
            </a:pPr>
            <a:r>
              <a:rPr i="0">
                <a:latin typeface="Symbol"/>
                <a:ea typeface="Symbol"/>
                <a:cs typeface="Symbol"/>
                <a:sym typeface="Symbol"/>
              </a:rPr>
              <a:t>Φ</a:t>
            </a:r>
            <a:r>
              <a:rPr i="0"/>
              <a:t> is in “Conjuctive Normal Form” (CNF) </a:t>
            </a:r>
            <a:endParaRPr i="0"/>
          </a:p>
          <a:p>
            <a:pPr lvl="1" marL="914400" indent="-45720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“AND” of expressions (i.e., clauses)</a:t>
            </a:r>
          </a:p>
          <a:p>
            <a:pPr lvl="1" marL="914400" indent="-45720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Each clause contains only “OR”s of the variables and their complements</a:t>
            </a:r>
          </a:p>
          <a:p>
            <a:pPr lvl="1" marL="457200" indent="0">
              <a:spcBef>
                <a:spcPts val="0"/>
              </a:spcBef>
              <a:buSzTx/>
              <a:buNone/>
              <a:defRPr sz="2400">
                <a:solidFill>
                  <a:srgbClr val="DD0111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</a:p>
          <a:p>
            <a:pPr lvl="1" marL="457200" indent="0">
              <a:spcBef>
                <a:spcPts val="0"/>
              </a:spcBef>
              <a:buSzTx/>
              <a:buNone/>
              <a:defRPr sz="2400">
                <a:solidFill>
                  <a:srgbClr val="DD0111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     E.g.: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Φ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= (x</a:t>
            </a:r>
            <a:r>
              <a:rPr baseline="-25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 ∨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baseline="-25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)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∧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(x</a:t>
            </a:r>
            <a:r>
              <a:rPr baseline="-25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 ∨ ¬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baseline="-25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)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∧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(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¬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baseline="-25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 ∨ ¬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baseline="-25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)</a:t>
            </a:r>
            <a:endParaRPr>
              <a:solidFill>
                <a:srgbClr val="000000"/>
              </a:solidFill>
            </a:endParaRPr>
          </a:p>
          <a:p>
            <a:pPr lvl="1" marL="45720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	  </a:t>
            </a:r>
          </a:p>
        </p:txBody>
      </p:sp>
      <p:sp>
        <p:nvSpPr>
          <p:cNvPr id="253" name="Shape 253"/>
          <p:cNvSpPr/>
          <p:nvPr/>
        </p:nvSpPr>
        <p:spPr>
          <a:xfrm>
            <a:off x="3630612" y="5519737"/>
            <a:ext cx="1309847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clauses</a:t>
            </a:r>
          </a:p>
        </p:txBody>
      </p:sp>
      <p:sp>
        <p:nvSpPr>
          <p:cNvPr id="254" name="Shape 254"/>
          <p:cNvSpPr/>
          <p:nvPr/>
        </p:nvSpPr>
        <p:spPr>
          <a:xfrm flipH="1" flipV="1">
            <a:off x="2762249" y="4794250"/>
            <a:ext cx="1154114" cy="70167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 flipV="1">
            <a:off x="4165600" y="4794250"/>
            <a:ext cx="331788" cy="7112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 flipV="1">
            <a:off x="4545012" y="4830762"/>
            <a:ext cx="1458914" cy="73025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3-CNF Satisfiability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350837" y="1214437"/>
            <a:ext cx="8464551" cy="5076826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/>
            </a:pPr>
            <a:r>
              <a:t>	A subcase of CNF problem:</a:t>
            </a:r>
          </a:p>
          <a:p>
            <a:pPr lvl="1" marL="742950" indent="-28575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Contains three clauses</a:t>
            </a:r>
          </a:p>
          <a:p>
            <a:pPr>
              <a:buChar char="•"/>
              <a:defRPr>
                <a:solidFill>
                  <a:srgbClr val="DD0111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E.g.:</a:t>
            </a:r>
            <a:r>
              <a: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endParaRPr>
              <a:solidFill>
                <a:schemeClr val="accent2"/>
              </a:solidFill>
              <a:latin typeface="+mj-lt"/>
              <a:ea typeface="+mj-ea"/>
              <a:cs typeface="+mj-cs"/>
              <a:sym typeface="Arial"/>
            </a:endParaRPr>
          </a:p>
          <a:p>
            <a:pPr>
              <a:buSzTx/>
              <a:buNone/>
              <a:defRPr i="1"/>
            </a:pPr>
            <a:r>
              <a:rPr i="0">
                <a:latin typeface="Symbol"/>
                <a:ea typeface="Symbol"/>
                <a:cs typeface="Symbol"/>
                <a:sym typeface="Symbol"/>
              </a:rPr>
              <a:t>		Φ</a:t>
            </a:r>
            <a:r>
              <a:rPr i="0"/>
              <a:t> = (x</a:t>
            </a:r>
            <a:r>
              <a:rPr baseline="-25000" i="0"/>
              <a:t>1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∨ ¬</a:t>
            </a:r>
            <a:r>
              <a:rPr i="0"/>
              <a:t>x</a:t>
            </a:r>
            <a:r>
              <a:rPr baseline="-25000" i="0"/>
              <a:t>1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∨ ¬</a:t>
            </a:r>
            <a:r>
              <a:rPr i="0"/>
              <a:t>x</a:t>
            </a:r>
            <a:r>
              <a:rPr baseline="-25000" i="0"/>
              <a:t>2</a:t>
            </a:r>
            <a:r>
              <a:rPr i="0"/>
              <a:t>)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∧ </a:t>
            </a:r>
            <a:r>
              <a:rPr i="0"/>
              <a:t>(x</a:t>
            </a:r>
            <a:r>
              <a:rPr baseline="-25000" i="0"/>
              <a:t>3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 ∨ </a:t>
            </a:r>
            <a:r>
              <a:rPr i="0"/>
              <a:t>x</a:t>
            </a:r>
            <a:r>
              <a:rPr baseline="-25000" i="0"/>
              <a:t>2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 ∨ </a:t>
            </a:r>
            <a:r>
              <a:rPr i="0"/>
              <a:t>x</a:t>
            </a:r>
            <a:r>
              <a:rPr baseline="-25000" i="0"/>
              <a:t>4</a:t>
            </a:r>
            <a:r>
              <a:rPr i="0"/>
              <a:t>)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∧ 			 	 </a:t>
            </a:r>
            <a:r>
              <a:rPr i="0"/>
              <a:t>(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0"/>
              <a:t>x</a:t>
            </a:r>
            <a:r>
              <a:rPr baseline="-25000" i="0"/>
              <a:t>1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 ∨ ¬</a:t>
            </a:r>
            <a:r>
              <a:rPr i="0"/>
              <a:t>x</a:t>
            </a:r>
            <a:r>
              <a:rPr baseline="-25000" i="0"/>
              <a:t>3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 ∨ ¬ </a:t>
            </a:r>
            <a:r>
              <a:rPr i="0"/>
              <a:t>x</a:t>
            </a:r>
            <a:r>
              <a:rPr baseline="-25000" i="0"/>
              <a:t>4</a:t>
            </a:r>
            <a:r>
              <a:rPr i="0"/>
              <a:t>)</a:t>
            </a:r>
            <a:endParaRPr i="0"/>
          </a:p>
          <a:p>
            <a:pPr>
              <a:buChar char="•"/>
              <a:defRPr b="1"/>
            </a:pPr>
          </a:p>
          <a:p>
            <a:pPr>
              <a:buChar char="•"/>
              <a:defRPr b="1"/>
            </a:pPr>
            <a:r>
              <a:t>3-CNF</a:t>
            </a:r>
            <a:r>
              <a:rPr b="0"/>
              <a:t> is NP-Complete</a:t>
            </a:r>
            <a:endParaRPr b="0"/>
          </a:p>
          <a:p>
            <a:pPr>
              <a:buChar char="•"/>
            </a:pPr>
          </a:p>
          <a:p>
            <a:pPr>
              <a:buChar char="•"/>
            </a:pPr>
            <a:r>
              <a:t>Interestingly enough, </a:t>
            </a:r>
            <a:r>
              <a:rPr b="1"/>
              <a:t>2-CNF</a:t>
            </a:r>
            <a:r>
              <a:t> is in P!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xfrm>
            <a:off x="350837" y="1214437"/>
            <a:ext cx="8337551" cy="50768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SzTx/>
              <a:buNone/>
            </a:pPr>
            <a:r>
              <a:t>	</a:t>
            </a:r>
            <a:r>
              <a:rPr b="1"/>
              <a:t>Clique Problem:</a:t>
            </a:r>
            <a:endParaRPr b="1"/>
          </a:p>
          <a:p>
            <a:pPr lvl="1" marL="742950" indent="-285750">
              <a:lnSpc>
                <a:spcPct val="12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Undirected graph G = (V, E)</a:t>
            </a:r>
          </a:p>
          <a:p>
            <a:pPr lvl="1" marL="742950" indent="-285750">
              <a:lnSpc>
                <a:spcPct val="120000"/>
              </a:lnSpc>
              <a:spcBef>
                <a:spcPts val="0"/>
              </a:spcBef>
              <a:defRPr b="1" sz="2400">
                <a:solidFill>
                  <a:srgbClr val="000000"/>
                </a:solidFill>
              </a:defRPr>
            </a:pPr>
            <a:r>
              <a:t>Clique:</a:t>
            </a:r>
            <a:r>
              <a:rPr b="0"/>
              <a:t> a subset of vertices in V all connected to each other by edges in E (i.e., forming a complete graph)</a:t>
            </a:r>
          </a:p>
          <a:p>
            <a:pPr lvl="1" marL="742950" indent="-285750">
              <a:lnSpc>
                <a:spcPct val="120000"/>
              </a:lnSpc>
              <a:spcBef>
                <a:spcPts val="0"/>
              </a:spcBef>
              <a:defRPr b="1" sz="2400">
                <a:solidFill>
                  <a:srgbClr val="000000"/>
                </a:solidFill>
              </a:defRPr>
            </a:pPr>
            <a:r>
              <a:t>Size of a clique:</a:t>
            </a:r>
            <a:r>
              <a:rPr b="0"/>
              <a:t> number of vertices it contains</a:t>
            </a:r>
          </a:p>
          <a:p>
            <a:pPr>
              <a:lnSpc>
                <a:spcPct val="120000"/>
              </a:lnSpc>
              <a:buSzTx/>
              <a:buNone/>
            </a:pPr>
            <a:r>
              <a:t>	</a:t>
            </a:r>
            <a:r>
              <a:rPr b="1"/>
              <a:t>Optimization problem:</a:t>
            </a:r>
            <a:endParaRPr b="1"/>
          </a:p>
          <a:p>
            <a:pPr lvl="1" marL="742950" indent="-285750">
              <a:lnSpc>
                <a:spcPct val="12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Find a clique of maximum size</a:t>
            </a:r>
          </a:p>
          <a:p>
            <a:pPr>
              <a:lnSpc>
                <a:spcPct val="120000"/>
              </a:lnSpc>
              <a:buSzTx/>
              <a:buNone/>
            </a:pPr>
            <a:r>
              <a:t>	</a:t>
            </a:r>
            <a:r>
              <a:rPr b="1"/>
              <a:t>Decision problem:</a:t>
            </a:r>
            <a:endParaRPr b="1"/>
          </a:p>
          <a:p>
            <a:pPr lvl="1" marL="742950" indent="-285750">
              <a:lnSpc>
                <a:spcPct val="12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Does G have a clique of size k?</a:t>
            </a:r>
          </a:p>
        </p:txBody>
      </p:sp>
      <p:sp>
        <p:nvSpPr>
          <p:cNvPr id="265" name="Shape 265"/>
          <p:cNvSpPr/>
          <p:nvPr/>
        </p:nvSpPr>
        <p:spPr>
          <a:xfrm>
            <a:off x="6029325" y="4591050"/>
            <a:ext cx="884238" cy="1249363"/>
          </a:xfrm>
          <a:prstGeom prst="diamond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5272087" y="3890962"/>
            <a:ext cx="2113767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Clique(G, 2) = YES</a:t>
            </a:r>
          </a:p>
          <a:p>
            <a:pPr/>
            <a:r>
              <a:t>Clique(G, 3) = NO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7986712" y="4210050"/>
            <a:ext cx="885826" cy="1249363"/>
            <a:chOff x="0" y="0"/>
            <a:chExt cx="885825" cy="1249362"/>
          </a:xfrm>
        </p:grpSpPr>
        <p:sp>
          <p:nvSpPr>
            <p:cNvPr id="267" name="Shape 267"/>
            <p:cNvSpPr/>
            <p:nvPr/>
          </p:nvSpPr>
          <p:spPr>
            <a:xfrm>
              <a:off x="1587" y="0"/>
              <a:ext cx="884238" cy="1249363"/>
            </a:xfrm>
            <a:prstGeom prst="diamond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620712"/>
              <a:ext cx="882650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0" name="Shape 270"/>
          <p:cNvSpPr/>
          <p:nvPr/>
        </p:nvSpPr>
        <p:spPr>
          <a:xfrm>
            <a:off x="7010400" y="5481637"/>
            <a:ext cx="2113767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Clique(G, 3) = YES</a:t>
            </a:r>
          </a:p>
          <a:p>
            <a:pPr/>
            <a:r>
              <a:t>Clique(G, 4) = NO</a:t>
            </a:r>
          </a:p>
        </p:txBody>
      </p:sp>
      <p:sp>
        <p:nvSpPr>
          <p:cNvPr id="271" name="Shape 271"/>
          <p:cNvSpPr/>
          <p:nvPr/>
        </p:nvSpPr>
        <p:spPr>
          <a:xfrm>
            <a:off x="5742857" y="4494212"/>
            <a:ext cx="407119" cy="434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70" h="21600" fill="norm" stroke="1" extrusionOk="0">
                <a:moveTo>
                  <a:pt x="3166" y="0"/>
                </a:moveTo>
                <a:cubicBezTo>
                  <a:pt x="818" y="4415"/>
                  <a:pt x="-1530" y="8908"/>
                  <a:pt x="1287" y="12534"/>
                </a:cubicBezTo>
                <a:cubicBezTo>
                  <a:pt x="4105" y="16161"/>
                  <a:pt x="12087" y="18841"/>
                  <a:pt x="20070" y="21600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Shape 272"/>
          <p:cNvSpPr/>
          <p:nvPr/>
        </p:nvSpPr>
        <p:spPr>
          <a:xfrm flipV="1">
            <a:off x="7617694" y="5041900"/>
            <a:ext cx="407119" cy="434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70" h="21600" fill="norm" stroke="1" extrusionOk="0">
                <a:moveTo>
                  <a:pt x="3166" y="0"/>
                </a:moveTo>
                <a:cubicBezTo>
                  <a:pt x="818" y="4415"/>
                  <a:pt x="-1530" y="8908"/>
                  <a:pt x="1287" y="12534"/>
                </a:cubicBezTo>
                <a:cubicBezTo>
                  <a:pt x="4105" y="16161"/>
                  <a:pt x="12087" y="18841"/>
                  <a:pt x="20070" y="21600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5" name="Group 275"/>
          <p:cNvGrpSpPr/>
          <p:nvPr/>
        </p:nvGrpSpPr>
        <p:grpSpPr>
          <a:xfrm>
            <a:off x="5905500" y="4476750"/>
            <a:ext cx="695325" cy="857250"/>
            <a:chOff x="0" y="0"/>
            <a:chExt cx="695325" cy="857250"/>
          </a:xfrm>
        </p:grpSpPr>
        <p:sp>
          <p:nvSpPr>
            <p:cNvPr id="273" name="Shape 273"/>
            <p:cNvSpPr/>
            <p:nvPr/>
          </p:nvSpPr>
          <p:spPr>
            <a:xfrm>
              <a:off x="0" y="609600"/>
              <a:ext cx="257175" cy="24765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38150" y="0"/>
              <a:ext cx="257175" cy="24765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7886700" y="4095750"/>
            <a:ext cx="1076325" cy="857250"/>
            <a:chOff x="0" y="0"/>
            <a:chExt cx="1076325" cy="857250"/>
          </a:xfrm>
        </p:grpSpPr>
        <p:sp>
          <p:nvSpPr>
            <p:cNvPr id="276" name="Shape 276"/>
            <p:cNvSpPr/>
            <p:nvPr/>
          </p:nvSpPr>
          <p:spPr>
            <a:xfrm>
              <a:off x="0" y="609600"/>
              <a:ext cx="257175" cy="24765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409575" y="0"/>
              <a:ext cx="257175" cy="24765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819150" y="609600"/>
              <a:ext cx="257175" cy="24765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7"/>
      <p:bldP build="whole" bldLvl="1" animBg="1" rev="0" advAuto="0" spid="279" grpId="8"/>
      <p:bldP build="whole" bldLvl="1" animBg="1" rev="0" advAuto="0" spid="271" grpId="3"/>
      <p:bldP build="whole" bldLvl="1" animBg="1" rev="0" advAuto="0" spid="265" grpId="1"/>
      <p:bldP build="whole" bldLvl="1" animBg="1" rev="0" advAuto="0" spid="272" grpId="6"/>
      <p:bldP build="whole" bldLvl="1" animBg="1" rev="0" advAuto="0" spid="266" grpId="2"/>
      <p:bldP build="whole" bldLvl="1" animBg="1" rev="0" advAuto="0" spid="275" grpId="4"/>
      <p:bldP build="whole" bldLvl="1" animBg="1" rev="0" advAuto="0" spid="269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Num" sz="quarter" idx="2"/>
          </p:nvPr>
        </p:nvSpPr>
        <p:spPr>
          <a:xfrm>
            <a:off x="8483776" y="63976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should we care?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Knowing that they are hard lets you stop beating your head against a wall trying to solve them…</a:t>
            </a:r>
          </a:p>
          <a:p>
            <a:pPr lvl="1" marL="742950" indent="-285750">
              <a:spcBef>
                <a:spcPts val="0"/>
              </a:spcBef>
              <a:defRPr b="1" sz="2400">
                <a:solidFill>
                  <a:srgbClr val="000000"/>
                </a:solidFill>
              </a:defRPr>
            </a:pPr>
            <a:r>
              <a:t>Use a heuristic:</a:t>
            </a:r>
            <a:r>
              <a:rPr b="0"/>
              <a:t> come up with a method for solving a reasonable fraction of the common cases.</a:t>
            </a:r>
          </a:p>
          <a:p>
            <a:pPr lvl="1" marL="742950" indent="-285750">
              <a:spcBef>
                <a:spcPts val="0"/>
              </a:spcBef>
              <a:defRPr b="1" sz="2400">
                <a:solidFill>
                  <a:srgbClr val="000000"/>
                </a:solidFill>
              </a:defRPr>
            </a:pPr>
            <a:r>
              <a:t>Solve approximately:</a:t>
            </a:r>
            <a:r>
              <a:rPr b="0"/>
              <a:t> come up with a solution that you can prove that is close to right.</a:t>
            </a:r>
          </a:p>
          <a:p>
            <a:pPr lvl="1" marL="742950" indent="-285750">
              <a:spcBef>
                <a:spcPts val="0"/>
              </a:spcBef>
              <a:defRPr b="1" sz="2400">
                <a:solidFill>
                  <a:srgbClr val="000000"/>
                </a:solidFill>
              </a:defRPr>
            </a:pPr>
            <a:r>
              <a:t>Use an exponential time solution:</a:t>
            </a:r>
            <a:r>
              <a:rPr b="0"/>
              <a:t> if you really have to solve the problem exactly and stop worrying about finding a better solution.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 Verifier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Char char="•"/>
              <a:defRPr b="1"/>
            </a:pPr>
            <a:r>
              <a:t>Given</a:t>
            </a:r>
            <a:r>
              <a:rPr b="0"/>
              <a:t>: an undirected graph G = (V, E)</a:t>
            </a:r>
            <a:endParaRPr b="0"/>
          </a:p>
          <a:p>
            <a:pPr>
              <a:lnSpc>
                <a:spcPct val="130000"/>
              </a:lnSpc>
              <a:buChar char="•"/>
              <a:defRPr b="1"/>
            </a:pPr>
            <a:r>
              <a:t>Problem</a:t>
            </a:r>
            <a:r>
              <a:rPr b="0"/>
              <a:t>: Does G have a clique of size k?</a:t>
            </a:r>
            <a:endParaRPr b="0"/>
          </a:p>
          <a:p>
            <a:pPr>
              <a:lnSpc>
                <a:spcPct val="130000"/>
              </a:lnSpc>
              <a:buChar char="•"/>
              <a:defRPr b="1"/>
            </a:pPr>
            <a:r>
              <a:t>Certificate</a:t>
            </a:r>
            <a:r>
              <a:rPr b="0"/>
              <a:t>:</a:t>
            </a:r>
            <a:endParaRPr b="0"/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A set of k nodes</a:t>
            </a:r>
          </a:p>
          <a:p>
            <a:pPr>
              <a:lnSpc>
                <a:spcPct val="130000"/>
              </a:lnSpc>
              <a:buChar char="•"/>
              <a:defRPr b="1"/>
            </a:pPr>
            <a:r>
              <a:t>Verifier</a:t>
            </a:r>
            <a:r>
              <a:rPr b="0"/>
              <a:t>:</a:t>
            </a:r>
            <a:endParaRPr b="0"/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Verify that for all pairs of vertices in this set there exists an edge in E </a:t>
            </a:r>
          </a:p>
        </p:txBody>
      </p:sp>
      <p:grpSp>
        <p:nvGrpSpPr>
          <p:cNvPr id="286" name="Group 286"/>
          <p:cNvGrpSpPr/>
          <p:nvPr/>
        </p:nvGrpSpPr>
        <p:grpSpPr>
          <a:xfrm>
            <a:off x="6164262" y="2830512"/>
            <a:ext cx="885826" cy="1249363"/>
            <a:chOff x="0" y="0"/>
            <a:chExt cx="885825" cy="1249362"/>
          </a:xfrm>
        </p:grpSpPr>
        <p:sp>
          <p:nvSpPr>
            <p:cNvPr id="284" name="Shape 284"/>
            <p:cNvSpPr/>
            <p:nvPr/>
          </p:nvSpPr>
          <p:spPr>
            <a:xfrm>
              <a:off x="1587" y="0"/>
              <a:ext cx="884238" cy="1249363"/>
            </a:xfrm>
            <a:prstGeom prst="diamond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0" y="620712"/>
              <a:ext cx="882650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7" name="Shape 287"/>
          <p:cNvSpPr/>
          <p:nvPr/>
        </p:nvSpPr>
        <p:spPr>
          <a:xfrm flipV="1">
            <a:off x="6607174" y="2636837"/>
            <a:ext cx="838201" cy="1905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Shape 288"/>
          <p:cNvSpPr/>
          <p:nvPr/>
        </p:nvSpPr>
        <p:spPr>
          <a:xfrm>
            <a:off x="5678487" y="3017837"/>
            <a:ext cx="479426" cy="43497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Shape 289"/>
          <p:cNvSpPr/>
          <p:nvPr/>
        </p:nvSpPr>
        <p:spPr>
          <a:xfrm flipV="1">
            <a:off x="6615112" y="3886199"/>
            <a:ext cx="838201" cy="19050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0" name="Shape 290"/>
          <p:cNvSpPr/>
          <p:nvPr/>
        </p:nvSpPr>
        <p:spPr>
          <a:xfrm>
            <a:off x="7056437" y="3444874"/>
            <a:ext cx="388939" cy="44291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3-CNF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baseline="-25000"/>
              <a:t>p</a:t>
            </a:r>
            <a:r>
              <a:t> Clique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350837" y="1154112"/>
            <a:ext cx="8229601" cy="51371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Char char="•"/>
              <a:defRPr b="1"/>
            </a:pPr>
            <a:r>
              <a:t>Idea:</a:t>
            </a:r>
          </a:p>
          <a:p>
            <a:pPr lvl="1" marL="742950" indent="-285750">
              <a:lnSpc>
                <a:spcPct val="20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Construct a graph G such that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Φ</a:t>
            </a:r>
            <a:r>
              <a:t> is satisfiable only if G has a clique of size 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NP-naming convention 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  <a:defRPr b="1"/>
            </a:pPr>
            <a:r>
              <a:t>NP-complete - </a:t>
            </a:r>
            <a:r>
              <a:rPr b="0"/>
              <a:t>means problems that are 'complete' in NP, i.e. the most difficult to solve in NP </a:t>
            </a:r>
            <a:endParaRPr b="0"/>
          </a:p>
          <a:p>
            <a:pPr>
              <a:buChar char="•"/>
              <a:defRPr b="1"/>
            </a:pPr>
            <a:r>
              <a:t>NP-hard</a:t>
            </a:r>
            <a:r>
              <a:rPr b="0"/>
              <a:t> - stands for 'at least' as hard as NP (but not necessarily </a:t>
            </a:r>
            <a:r>
              <a:t>in</a:t>
            </a:r>
            <a:r>
              <a:rPr b="0"/>
              <a:t> NP); </a:t>
            </a:r>
            <a:endParaRPr b="0"/>
          </a:p>
          <a:p>
            <a:pPr>
              <a:buChar char="•"/>
              <a:defRPr b="1"/>
            </a:pPr>
            <a:r>
              <a:t>NP-easy</a:t>
            </a:r>
            <a:r>
              <a:rPr b="0"/>
              <a:t> - stands for 'at most' as hard as NP (but not necessarily </a:t>
            </a:r>
            <a:r>
              <a:t>in</a:t>
            </a:r>
            <a:r>
              <a:rPr b="0"/>
              <a:t> NP); </a:t>
            </a:r>
            <a:endParaRPr b="0"/>
          </a:p>
          <a:p>
            <a:pPr>
              <a:buChar char="•"/>
              <a:defRPr b="1"/>
            </a:pPr>
            <a:r>
              <a:t>NP-equivalent</a:t>
            </a:r>
            <a:r>
              <a:rPr b="0"/>
              <a:t> - means equally difficult as NP, (but not necessarily </a:t>
            </a:r>
            <a:r>
              <a:t>in</a:t>
            </a:r>
            <a:r>
              <a:rPr b="0"/>
              <a:t> NP);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Num" sz="quarter" idx="2"/>
          </p:nvPr>
        </p:nvSpPr>
        <p:spPr>
          <a:xfrm>
            <a:off x="8384892" y="63976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13231">
              <a:defRPr sz="2807"/>
            </a:pPr>
            <a:r>
              <a:t>Examples NP-complete and </a:t>
            </a:r>
            <a:br/>
            <a:r>
              <a:t>NP-hard problems</a:t>
            </a:r>
          </a:p>
        </p:txBody>
      </p:sp>
      <p:pic>
        <p:nvPicPr>
          <p:cNvPr id="30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968" y="1342640"/>
            <a:ext cx="7888289" cy="3481388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303"/>
          <p:cNvSpPr/>
          <p:nvPr/>
        </p:nvSpPr>
        <p:spPr>
          <a:xfrm>
            <a:off x="4129087" y="1782762"/>
            <a:ext cx="186582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DD0111"/>
                </a:solidFill>
              </a:defRPr>
            </a:lvl1pPr>
          </a:lstStyle>
          <a:p>
            <a:pPr/>
            <a:r>
              <a:t>NP-complete</a:t>
            </a:r>
          </a:p>
        </p:txBody>
      </p:sp>
      <p:sp>
        <p:nvSpPr>
          <p:cNvPr id="304" name="Shape 304"/>
          <p:cNvSpPr/>
          <p:nvPr/>
        </p:nvSpPr>
        <p:spPr>
          <a:xfrm>
            <a:off x="4456112" y="3625850"/>
            <a:ext cx="123910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DD0111"/>
                </a:solidFill>
              </a:defRPr>
            </a:lvl1pPr>
          </a:lstStyle>
          <a:p>
            <a:pPr/>
            <a:r>
              <a:t>NP-hard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2"/>
      <p:bldP build="whole" bldLvl="1" animBg="1" rev="0" advAuto="0" spid="30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Num" sz="quarter" idx="2"/>
          </p:nvPr>
        </p:nvSpPr>
        <p:spPr>
          <a:xfrm>
            <a:off x="8483776" y="63976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Optimization &amp; Decision Problems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350837" y="1135062"/>
            <a:ext cx="8229601" cy="5465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Char char="•"/>
              <a:defRPr b="1"/>
            </a:pPr>
            <a:r>
              <a:t>Decision problems</a:t>
            </a:r>
          </a:p>
          <a:p>
            <a:pPr lvl="1" marL="742950" indent="-285750">
              <a:lnSpc>
                <a:spcPct val="11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Given an input and a question regarding a problem, determine if the answer is yes or no</a:t>
            </a:r>
          </a:p>
          <a:p>
            <a:pPr>
              <a:lnSpc>
                <a:spcPct val="110000"/>
              </a:lnSpc>
              <a:buChar char="•"/>
              <a:defRPr b="1"/>
            </a:pPr>
            <a:r>
              <a:t>Optimization problems</a:t>
            </a:r>
          </a:p>
          <a:p>
            <a:pPr lvl="1" marL="742950" indent="-285750">
              <a:lnSpc>
                <a:spcPct val="11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Find a solution with the “best” value</a:t>
            </a:r>
          </a:p>
          <a:p>
            <a:pPr>
              <a:lnSpc>
                <a:spcPct val="110000"/>
              </a:lnSpc>
              <a:buChar char="•"/>
            </a:pPr>
            <a:r>
              <a:t>Optimization problems can be cast as decision problems that are easier to study</a:t>
            </a:r>
          </a:p>
          <a:p>
            <a:pPr lvl="1" marL="742950" indent="-285750">
              <a:lnSpc>
                <a:spcPct val="110000"/>
              </a:lnSpc>
              <a:spcBef>
                <a:spcPts val="0"/>
              </a:spcBef>
              <a:defRPr sz="2400">
                <a:solidFill>
                  <a:srgbClr val="DD0111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E.g.: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Shortest path: G = unweighted directed graph</a:t>
            </a:r>
            <a:endParaRPr>
              <a:solidFill>
                <a:srgbClr val="000000"/>
              </a:solidFill>
            </a:endParaRPr>
          </a:p>
          <a:p>
            <a:pPr lvl="2" marL="1143000" indent="-228600">
              <a:lnSpc>
                <a:spcPct val="110000"/>
              </a:lnSpc>
              <a:spcBef>
                <a:spcPts val="0"/>
              </a:spcBef>
              <a:defRPr sz="2400"/>
            </a:pPr>
            <a:r>
              <a:t>Find a path between u and v that uses the fewest edges</a:t>
            </a:r>
          </a:p>
          <a:p>
            <a:pPr lvl="2" marL="1143000" indent="-228600">
              <a:lnSpc>
                <a:spcPct val="110000"/>
              </a:lnSpc>
              <a:spcBef>
                <a:spcPts val="0"/>
              </a:spcBef>
              <a:defRPr sz="2400"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Does a path exist from u to v consisting of at most k edges?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Num" sz="quarter" idx="2"/>
          </p:nvPr>
        </p:nvSpPr>
        <p:spPr>
          <a:xfrm>
            <a:off x="8483776" y="63976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Algorithmic vs Problem Complexity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The </a:t>
            </a:r>
            <a:r>
              <a:rPr b="1" i="1"/>
              <a:t>algorithmic complexity</a:t>
            </a:r>
            <a:r>
              <a:t> of a computation is some measure of how </a:t>
            </a:r>
            <a:r>
              <a:rPr i="1"/>
              <a:t>difficult</a:t>
            </a:r>
            <a:r>
              <a:t> is to perform the computation (i.e., specific to an algorithm)</a:t>
            </a:r>
          </a:p>
          <a:p>
            <a:pPr>
              <a:buChar char="•"/>
            </a:pPr>
            <a:r>
              <a:t>The </a:t>
            </a:r>
            <a:r>
              <a:rPr b="1"/>
              <a:t>complexity of a computational </a:t>
            </a:r>
            <a:r>
              <a:rPr b="1" i="1"/>
              <a:t>problem</a:t>
            </a:r>
            <a:r>
              <a:t> or </a:t>
            </a:r>
            <a:r>
              <a:rPr i="1"/>
              <a:t>task</a:t>
            </a:r>
            <a:r>
              <a:t> is the complexity of the algorithm with the </a:t>
            </a:r>
            <a:r>
              <a:rPr b="1"/>
              <a:t>lowest </a:t>
            </a:r>
            <a:r>
              <a:t>order of growth of complexity for solving that problem or performing that task.</a:t>
            </a:r>
          </a:p>
          <a:p>
            <a:pPr lvl="1" marL="742950" indent="-285750">
              <a:spcBef>
                <a:spcPts val="0"/>
              </a:spcBef>
              <a:defRPr i="1" sz="2400">
                <a:solidFill>
                  <a:srgbClr val="000000"/>
                </a:solidFill>
              </a:defRPr>
            </a:pPr>
            <a:r>
              <a:t>e.g. </a:t>
            </a:r>
            <a:r>
              <a:rPr i="0"/>
              <a:t>the problem of searching an ordered list has </a:t>
            </a:r>
            <a:r>
              <a:t>at most lgn</a:t>
            </a:r>
            <a:r>
              <a:rPr i="0"/>
              <a:t> time complexity.  </a:t>
            </a:r>
          </a:p>
          <a:p>
            <a:pPr>
              <a:buChar char="•"/>
              <a:defRPr b="1"/>
            </a:pPr>
            <a:r>
              <a:t>Computational Complexity</a:t>
            </a:r>
            <a:r>
              <a:rPr b="0"/>
              <a:t>: deals with classifying problems by how hard they are.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xfrm>
            <a:off x="8483776" y="63976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of “P” Problems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342900" y="1184275"/>
            <a:ext cx="8461375" cy="494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Char char="•"/>
              <a:defRPr b="1"/>
            </a:pPr>
            <a:r>
              <a:t>Class P</a:t>
            </a:r>
            <a:r>
              <a:rPr b="0"/>
              <a:t> consists of (decision) problems that are solvable in polynomial time</a:t>
            </a:r>
            <a:endParaRPr b="0"/>
          </a:p>
          <a:p>
            <a:pPr>
              <a:lnSpc>
                <a:spcPct val="130000"/>
              </a:lnSpc>
              <a:buChar char="•"/>
            </a:pPr>
            <a:r>
              <a:t>Polynomial-time algorithms</a:t>
            </a:r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Worst-case running time is 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baseline="30000"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t>, for some constant k</a:t>
            </a:r>
          </a:p>
          <a:p>
            <a:pPr>
              <a:buChar char="•"/>
            </a:pPr>
            <a:r>
              <a:t>Examples of polynomial time: </a:t>
            </a:r>
          </a:p>
          <a:p>
            <a:pPr lvl="1" marL="742950" indent="-28575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O(n</a:t>
            </a:r>
            <a:r>
              <a:rPr baseline="30000"/>
              <a:t>2</a:t>
            </a:r>
            <a:r>
              <a:t>), O(n</a:t>
            </a:r>
            <a:r>
              <a:rPr baseline="30000"/>
              <a:t>3</a:t>
            </a:r>
            <a:r>
              <a:t>), O(1), O(n lg n) </a:t>
            </a:r>
          </a:p>
          <a:p>
            <a:pPr>
              <a:buChar char="•"/>
            </a:pPr>
            <a:r>
              <a:t>Examples of non-polynomial time: </a:t>
            </a:r>
          </a:p>
          <a:p>
            <a:pPr lvl="1" marL="742950" indent="-28575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O(2</a:t>
            </a:r>
            <a:r>
              <a:rPr baseline="30000" i="1"/>
              <a:t>n</a:t>
            </a:r>
            <a:r>
              <a:t>), O(</a:t>
            </a:r>
            <a:r>
              <a:rPr i="1"/>
              <a:t>n</a:t>
            </a:r>
            <a:r>
              <a:rPr baseline="30000"/>
              <a:t>n</a:t>
            </a:r>
            <a:r>
              <a:t>), O(</a:t>
            </a:r>
            <a:r>
              <a:rPr i="1"/>
              <a:t>n</a:t>
            </a:r>
            <a:r>
              <a:t>!)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Num" sz="quarter" idx="2"/>
          </p:nvPr>
        </p:nvSpPr>
        <p:spPr>
          <a:xfrm>
            <a:off x="8483776" y="63976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Tractable/Intractable Problems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342900" y="1184275"/>
            <a:ext cx="8461375" cy="494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Char char="•"/>
            </a:pPr>
            <a:r>
              <a:t>Problems in P are also called </a:t>
            </a:r>
            <a:r>
              <a:rPr b="1">
                <a:solidFill>
                  <a:srgbClr val="008080"/>
                </a:solidFill>
              </a:rPr>
              <a:t>tractable</a:t>
            </a:r>
            <a:endParaRPr b="1">
              <a:solidFill>
                <a:srgbClr val="008080"/>
              </a:solidFill>
            </a:endParaRPr>
          </a:p>
          <a:p>
            <a:pPr>
              <a:lnSpc>
                <a:spcPct val="130000"/>
              </a:lnSpc>
              <a:buChar char="•"/>
            </a:pPr>
            <a:r>
              <a:t>Problems </a:t>
            </a:r>
            <a:r>
              <a:rPr b="1"/>
              <a:t>not</a:t>
            </a:r>
            <a:r>
              <a:t> in P are </a:t>
            </a:r>
            <a:r>
              <a:rPr b="1">
                <a:solidFill>
                  <a:srgbClr val="CC0000"/>
                </a:solidFill>
              </a:rPr>
              <a:t>intractable or unsolvable</a:t>
            </a:r>
            <a:endParaRPr b="1">
              <a:solidFill>
                <a:srgbClr val="CC0000"/>
              </a:solidFill>
            </a:endParaRPr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Can be solved in reasonable time only for small inputs</a:t>
            </a:r>
          </a:p>
          <a:p>
            <a:pPr lvl="1" marL="742950" indent="-285750">
              <a:lnSpc>
                <a:spcPct val="130000"/>
              </a:lnSpc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Or, can not be solved at all </a:t>
            </a:r>
          </a:p>
          <a:p>
            <a:pPr>
              <a:lnSpc>
                <a:spcPct val="130000"/>
              </a:lnSpc>
              <a:buChar char="•"/>
            </a:pPr>
            <a:r>
              <a:t>Are non-polynomial algorithms always worst than polynomial algorithms?</a:t>
            </a:r>
          </a:p>
          <a:p>
            <a:pPr lvl="1" marL="285750" indent="171450">
              <a:lnSpc>
                <a:spcPct val="130000"/>
              </a:lnSpc>
              <a:spcBef>
                <a:spcPts val="0"/>
              </a:spcBef>
              <a:buSzTx/>
              <a:buNone/>
              <a:defRPr i="1" sz="2400">
                <a:solidFill>
                  <a:srgbClr val="000000"/>
                </a:solidFill>
              </a:defRPr>
            </a:pPr>
            <a:r>
              <a:t>	- n</a:t>
            </a:r>
            <a:r>
              <a:rPr baseline="30000" i="0"/>
              <a:t>1,000,000</a:t>
            </a:r>
            <a:r>
              <a:rPr i="0"/>
              <a:t> is </a:t>
            </a:r>
            <a:r>
              <a:t>technically</a:t>
            </a:r>
            <a:r>
              <a:rPr i="0"/>
              <a:t> tractable, but really impossible   - </a:t>
            </a:r>
            <a:r>
              <a:t>n</a:t>
            </a:r>
            <a:r>
              <a:rPr baseline="30000" i="0"/>
              <a:t>log log log </a:t>
            </a:r>
            <a:r>
              <a:rPr baseline="30000"/>
              <a:t>n</a:t>
            </a:r>
            <a:r>
              <a:rPr i="0"/>
              <a:t> is </a:t>
            </a:r>
            <a:r>
              <a:t>technically</a:t>
            </a:r>
            <a:r>
              <a:rPr i="0"/>
              <a:t> intractable, but easy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xfrm>
            <a:off x="8483776" y="63976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Unsolvable Problem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Turing discovered in the 1930’s that there are problems </a:t>
            </a:r>
            <a:r>
              <a:rPr b="1"/>
              <a:t>unsolvable</a:t>
            </a:r>
            <a:r>
              <a:t> by </a:t>
            </a:r>
            <a:r>
              <a:rPr i="1"/>
              <a:t>any</a:t>
            </a:r>
            <a:r>
              <a:t> algorithm.</a:t>
            </a:r>
          </a:p>
          <a:p>
            <a:pPr>
              <a:buChar char="•"/>
            </a:pPr>
            <a:r>
              <a:t>The most famous of them is the </a:t>
            </a:r>
            <a:r>
              <a:rPr b="1" i="1"/>
              <a:t>halting problem</a:t>
            </a:r>
            <a:endParaRPr b="1" i="1"/>
          </a:p>
          <a:p>
            <a:pPr lvl="1" marL="742950" indent="-285750">
              <a:spcBef>
                <a:spcPts val="0"/>
              </a:spcBef>
              <a:defRPr i="1" sz="2400">
                <a:solidFill>
                  <a:srgbClr val="000000"/>
                </a:solidFill>
              </a:defRPr>
            </a:pPr>
            <a:r>
              <a:t> </a:t>
            </a:r>
            <a:r>
              <a:rPr i="0"/>
              <a:t>Given an arbitrary algorithm and its input, will that algorithm eventually halt, or will it continue forever in an “</a:t>
            </a:r>
            <a:r>
              <a:t>infinite loop</a:t>
            </a:r>
            <a:r>
              <a:rPr i="0"/>
              <a:t>?”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xfrm>
            <a:off x="8483776" y="63976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Intractable Problems</a:t>
            </a:r>
          </a:p>
        </p:txBody>
      </p:sp>
      <p:pic>
        <p:nvPicPr>
          <p:cNvPr id="6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1881187"/>
            <a:ext cx="7888288" cy="3481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