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5"/>
  </p:notesMasterIdLst>
  <p:handoutMasterIdLst>
    <p:handoutMasterId r:id="rId26"/>
  </p:handoutMasterIdLst>
  <p:sldIdLst>
    <p:sldId id="377" r:id="rId2"/>
    <p:sldId id="460" r:id="rId3"/>
    <p:sldId id="388" r:id="rId4"/>
    <p:sldId id="389" r:id="rId5"/>
    <p:sldId id="390" r:id="rId6"/>
    <p:sldId id="391" r:id="rId7"/>
    <p:sldId id="392" r:id="rId8"/>
    <p:sldId id="398" r:id="rId9"/>
    <p:sldId id="463" r:id="rId10"/>
    <p:sldId id="395" r:id="rId11"/>
    <p:sldId id="452" r:id="rId12"/>
    <p:sldId id="459" r:id="rId13"/>
    <p:sldId id="394" r:id="rId14"/>
    <p:sldId id="462" r:id="rId15"/>
    <p:sldId id="453" r:id="rId16"/>
    <p:sldId id="454" r:id="rId17"/>
    <p:sldId id="455" r:id="rId18"/>
    <p:sldId id="464" r:id="rId19"/>
    <p:sldId id="456" r:id="rId20"/>
    <p:sldId id="457" r:id="rId21"/>
    <p:sldId id="458" r:id="rId22"/>
    <p:sldId id="461" r:id="rId23"/>
    <p:sldId id="421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9999"/>
    <a:srgbClr val="DDDDDD"/>
    <a:srgbClr val="99CCFF"/>
    <a:srgbClr val="00CC00"/>
    <a:srgbClr val="0066FF"/>
    <a:srgbClr val="FF9966"/>
    <a:srgbClr val="FF0000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51" autoAdjust="0"/>
    <p:restoredTop sz="94622" autoAdjust="0"/>
  </p:normalViewPr>
  <p:slideViewPr>
    <p:cSldViewPr>
      <p:cViewPr varScale="1">
        <p:scale>
          <a:sx n="39" d="100"/>
          <a:sy n="39" d="100"/>
        </p:scale>
        <p:origin x="-1147" y="-72"/>
      </p:cViewPr>
      <p:guideLst>
        <p:guide orient="horz" pos="1008"/>
        <p:guide pos="43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18"/>
    </p:cViewPr>
  </p:sorterViewPr>
  <p:notesViewPr>
    <p:cSldViewPr>
      <p:cViewPr>
        <p:scale>
          <a:sx n="100" d="100"/>
          <a:sy n="100" d="100"/>
        </p:scale>
        <p:origin x="-2688" y="99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278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r>
              <a:rPr lang="en-US"/>
              <a:t>CSCI 330 - The UNIX System</a:t>
            </a: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100"/>
            </a:lvl1pPr>
          </a:lstStyle>
          <a:p>
            <a:pPr>
              <a:defRPr/>
            </a:pPr>
            <a:r>
              <a:rPr lang="en-US"/>
              <a:t>NIU - Department of Computer Science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551363" y="9121775"/>
            <a:ext cx="27638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r>
              <a:rPr lang="en-US"/>
              <a:t>01-</a:t>
            </a:r>
            <a:fld id="{1BFAF8F5-F4B1-4F2C-8DD0-A0542F0FC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r>
              <a:rPr lang="en-US"/>
              <a:t>CSCI 330 - The UNIX System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r>
              <a:rPr lang="en-US"/>
              <a:t>NIU - Department of Computer Science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ADE8AB8-D9F1-4DDE-97F2-1D4583FE7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CSCI 330 - The UNIX System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NIU - Department of Computer Science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9AA8E5-ED45-4C27-A4EF-318EE630401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CSCI 330 - The UNIX System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NIU - Department of Computer Science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68C176-1219-4038-8F60-0FD35D2A998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52625" y="720725"/>
            <a:ext cx="3411538" cy="2559050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3521075"/>
            <a:ext cx="6664325" cy="5359400"/>
          </a:xfrm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CSCI 330 - The UNIX System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NIU - Department of Computer Science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96EE56-106E-4C32-847F-41B9F10948E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54213" y="720725"/>
            <a:ext cx="3413125" cy="2559050"/>
          </a:xfrm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3521075"/>
            <a:ext cx="6664325" cy="5359400"/>
          </a:xfrm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/>
          <a:lstStyle/>
          <a:p>
            <a:pPr defTabSz="966788"/>
            <a:r>
              <a:rPr lang="en-US" sz="1300"/>
              <a:t>CSCI 330 - The UNIX System</a:t>
            </a:r>
          </a:p>
        </p:txBody>
      </p:sp>
      <p:sp>
        <p:nvSpPr>
          <p:cNvPr id="77827" name="Rectangle 6"/>
          <p:cNvSpPr txBox="1">
            <a:spLocks noGrp="1"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defTabSz="966788"/>
            <a:r>
              <a:rPr lang="en-US" sz="1300"/>
              <a:t>NIU - Department of Computer Science</a:t>
            </a:r>
          </a:p>
        </p:txBody>
      </p:sp>
      <p:sp>
        <p:nvSpPr>
          <p:cNvPr id="77828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F7D76A53-20C6-46AC-88A0-F4A2AC318A30}" type="slidenum">
              <a:rPr lang="en-US" sz="1300"/>
              <a:pPr algn="r" defTabSz="966788"/>
              <a:t>18</a:t>
            </a:fld>
            <a:endParaRPr lang="en-US" sz="1300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54213" y="720725"/>
            <a:ext cx="3413125" cy="2559050"/>
          </a:xfrm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3521075"/>
            <a:ext cx="6664325" cy="53594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CSCI 330 - The UNIX System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NIU - Department of Computer Science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BCA5B0-A6AE-4B70-BE3B-50819EFE948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54213" y="720725"/>
            <a:ext cx="3413125" cy="2559050"/>
          </a:xfrm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3521075"/>
            <a:ext cx="6664325" cy="5359400"/>
          </a:xfrm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CSCI 330 - The UNIX System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NIU - Department of Computer Science</a:t>
            </a:r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65C630-B9DD-443C-BDB6-A366A6FFAE6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54213" y="720725"/>
            <a:ext cx="3413125" cy="2559050"/>
          </a:xfrm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3521075"/>
            <a:ext cx="6664325" cy="5359400"/>
          </a:xfrm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CSCI 330 - The UNIX System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NIU - Department of Computer Science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E4D43-01CE-496D-AF86-F13B4239747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CSCI 330 - The UNIX System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NIU - Department of Computer Science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691EF-4818-44E5-8193-9EB0EE72DFA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CSCI 330 - The UNIX System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NIU - Department of Computer Science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EA636-17FA-4484-8869-97117BA368E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CSCI 330 - The UNIX System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NIU - Department of Computer Science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9648B4-E6D5-49F2-A150-5BD87ADA9FC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52625" y="720725"/>
            <a:ext cx="3411538" cy="2559050"/>
          </a:xfrm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3521075"/>
            <a:ext cx="6664325" cy="5359400"/>
          </a:xfrm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/>
          <a:lstStyle/>
          <a:p>
            <a:pPr defTabSz="966788"/>
            <a:r>
              <a:rPr lang="en-US" sz="1300"/>
              <a:t>CSCI 330 - The UNIX System</a:t>
            </a:r>
          </a:p>
        </p:txBody>
      </p:sp>
      <p:sp>
        <p:nvSpPr>
          <p:cNvPr id="67587" name="Rectangle 6"/>
          <p:cNvSpPr txBox="1">
            <a:spLocks noGrp="1"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defTabSz="966788"/>
            <a:r>
              <a:rPr lang="en-US" sz="1300"/>
              <a:t>NIU - Department of Computer Science</a:t>
            </a:r>
          </a:p>
        </p:txBody>
      </p:sp>
      <p:sp>
        <p:nvSpPr>
          <p:cNvPr id="67588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C0BBC2D3-AF8E-46C9-B30D-627BBE492F59}" type="slidenum">
              <a:rPr lang="en-US" sz="1300"/>
              <a:pPr algn="r" defTabSz="966788"/>
              <a:t>9</a:t>
            </a:fld>
            <a:endParaRPr lang="en-US" sz="130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952625" y="720725"/>
            <a:ext cx="3411538" cy="2559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4475" y="3521075"/>
            <a:ext cx="6664325" cy="5359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pPr algn="ctr" eaLnBrk="1" hangingPunct="1">
              <a:spcBef>
                <a:spcPct val="0"/>
              </a:spcBef>
            </a:pPr>
            <a:endParaRPr lang="en-US" sz="24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1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2" name="Straight Connector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3" name="Straight Connector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4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5" name="Straight Connector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val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84DAE-0B1B-4D3F-84A5-120997DF2E23}" type="datetimeFigureOut">
              <a:rPr lang="en-US"/>
              <a:pPr>
                <a:defRPr/>
              </a:pPr>
              <a:t>7/25/2018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CSCI 330 - The UNIX System</a:t>
            </a:r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F28D6-6325-4C3D-BE5F-C6A38E1D0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81C67-CFD8-4225-84DA-4F056E85D66A}" type="datetimeFigureOut">
              <a:rPr lang="en-US"/>
              <a:pPr>
                <a:defRPr/>
              </a:pPr>
              <a:t>7/25/2018</a:t>
            </a:fld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7503D-FF23-4EA6-B6F7-012C24449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CSCI 330 - The UNIX System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994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rtlCol="0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6A89212-CA22-4AC6-8B12-A964142DA711}" type="datetimeFigureOut">
              <a:rPr lang="en-US"/>
              <a:pPr>
                <a:defRPr/>
              </a:pPr>
              <a:t>7/25/2018</a:t>
            </a:fld>
            <a:endParaRPr lang="en-US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86E4B28-13FB-4B8E-ABF2-1B2B10198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Footer Placeholder 9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CSCI 330 - The UNIX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strowatch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ux.com/" TargetMode="External"/><Relationship Id="rId3" Type="http://schemas.openxmlformats.org/officeDocument/2006/relationships/hyperlink" Target="http://www.unixtools.com/" TargetMode="External"/><Relationship Id="rId7" Type="http://schemas.openxmlformats.org/officeDocument/2006/relationships/hyperlink" Target="http://www.tldp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unixcities.com/" TargetMode="External"/><Relationship Id="rId5" Type="http://schemas.openxmlformats.org/officeDocument/2006/relationships/hyperlink" Target="http://www.unix-manuals.com/" TargetMode="External"/><Relationship Id="rId10" Type="http://schemas.openxmlformats.org/officeDocument/2006/relationships/hyperlink" Target="http://linux.die.net/" TargetMode="External"/><Relationship Id="rId4" Type="http://schemas.openxmlformats.org/officeDocument/2006/relationships/hyperlink" Target="http://www.ugu.com/" TargetMode="External"/><Relationship Id="rId9" Type="http://schemas.openxmlformats.org/officeDocument/2006/relationships/hyperlink" Target="http://www.linux.org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</a:t>
            </a:r>
            <a:r>
              <a:rPr lang="en-US" dirty="0" smtClean="0"/>
              <a:t>UNIX System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endParaRPr lang="en-US" dirty="0" smtClean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History of UNIX</a:t>
            </a:r>
            <a:endParaRPr lang="en-US" dirty="0" smtClean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>
                <a:latin typeface="Century Schoolbook" pitchFamily="18" charset="0"/>
              </a:rPr>
              <a:t>Invented by Ken Thompson at AT&amp;T in 1969</a:t>
            </a:r>
          </a:p>
          <a:p>
            <a:r>
              <a:rPr lang="en-US" smtClean="0">
                <a:latin typeface="Century Schoolbook" pitchFamily="18" charset="0"/>
              </a:rPr>
              <a:t>First version written in assembly language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single user system, no network capability</a:t>
            </a:r>
          </a:p>
          <a:p>
            <a:r>
              <a:rPr lang="en-US" smtClean="0">
                <a:latin typeface="Century Schoolbook" pitchFamily="18" charset="0"/>
              </a:rPr>
              <a:t>Thompson, Dennis Ritchie, Brian Kernighan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rewrote Unix in C: processor/architecture independent</a:t>
            </a:r>
          </a:p>
          <a:p>
            <a:endParaRPr lang="en-US" smtClean="0">
              <a:latin typeface="Century Schoolbook" pitchFamily="18" charset="0"/>
            </a:endParaRPr>
          </a:p>
          <a:p>
            <a:r>
              <a:rPr lang="en-US" smtClean="0">
                <a:latin typeface="Century Schoolbook" pitchFamily="18" charset="0"/>
              </a:rPr>
              <a:t>Unix evolution: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Bell Labs, USL, Novell, SCO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BSD, FreeBSD, Mach, OS X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AIX (IBM), Ultrix, Irix, Solaris (Sun), …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Linux: Linus Torvalds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A3E1246-1524-4906-9BCC-DA2F5254AE30}" type="slidenum">
              <a:rPr lang="en-US"/>
              <a:pPr/>
              <a:t>10</a:t>
            </a:fld>
            <a:endParaRPr lang="en-US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7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cap="none" smtClean="0">
                <a:latin typeface="Century Schoolbook" pitchFamily="18" charset="0"/>
              </a:rPr>
              <a:t>COMPONENTS OF UNIX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609600" y="1447800"/>
          <a:ext cx="6657975" cy="4959350"/>
        </p:xfrm>
        <a:graphic>
          <a:graphicData uri="http://schemas.openxmlformats.org/presentationml/2006/ole">
            <p:oleObj spid="_x0000_s1026" name="Bitmap Image" r:id="rId4" imgW="4142857" imgH="3086531" progId="PBrush">
              <p:embed/>
            </p:oleObj>
          </a:graphicData>
        </a:graphic>
      </p:graphicFrame>
      <p:sp>
        <p:nvSpPr>
          <p:cNvPr id="102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4B0E1F7-C832-44A1-A802-C51462BEE346}" type="slidenum">
              <a:rPr lang="en-US"/>
              <a:pPr/>
              <a:t>11</a:t>
            </a:fld>
            <a:endParaRPr lang="en-US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Linux Distributions</a:t>
            </a:r>
            <a:endParaRPr lang="en-US" dirty="0"/>
          </a:p>
        </p:txBody>
      </p:sp>
      <p:sp>
        <p:nvSpPr>
          <p:cNvPr id="23554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>
                <a:latin typeface="Century Schoolbook" pitchFamily="18" charset="0"/>
              </a:rPr>
              <a:t>Base distributions: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Redhat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Debian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Suse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…</a:t>
            </a:r>
          </a:p>
          <a:p>
            <a:r>
              <a:rPr lang="en-US" smtClean="0">
                <a:latin typeface="Century Schoolbook" pitchFamily="18" charset="0"/>
              </a:rPr>
              <a:t>Derived distributions: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Fedora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Ubuntu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…</a:t>
            </a:r>
          </a:p>
          <a:p>
            <a:pPr lvl="1"/>
            <a:endParaRPr lang="en-US" smtClean="0">
              <a:latin typeface="Century Schoolbook" pitchFamily="18" charset="0"/>
            </a:endParaRPr>
          </a:p>
          <a:p>
            <a:r>
              <a:rPr lang="en-US" smtClean="0">
                <a:latin typeface="Century Schoolbook" pitchFamily="18" charset="0"/>
                <a:hlinkClick r:id="rId3"/>
              </a:rPr>
              <a:t>www.distrowatch.com</a:t>
            </a:r>
            <a:endParaRPr lang="en-US" smtClean="0">
              <a:latin typeface="Century Schoolbook" pitchFamily="18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00E232C-36EB-41A1-BEF5-A41689FF9BE5}" type="slidenum">
              <a:rPr lang="en-US"/>
              <a:pPr/>
              <a:t>12</a:t>
            </a:fld>
            <a:endParaRPr lang="en-US"/>
          </a:p>
        </p:txBody>
      </p:sp>
      <p:sp>
        <p:nvSpPr>
          <p:cNvPr id="23556" name="Footer Placeholder 2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UNIX Shell</a:t>
            </a:r>
            <a:endParaRPr lang="en-US" dirty="0"/>
          </a:p>
        </p:txBody>
      </p:sp>
      <p:sp>
        <p:nvSpPr>
          <p:cNvPr id="25602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>
                <a:latin typeface="Century Schoolbook" pitchFamily="18" charset="0"/>
              </a:rPr>
              <a:t>traditional user interface</a:t>
            </a:r>
          </a:p>
          <a:p>
            <a:r>
              <a:rPr lang="en-US" smtClean="0">
                <a:latin typeface="Century Schoolbook" pitchFamily="18" charset="0"/>
              </a:rPr>
              <a:t>= the “command line”</a:t>
            </a:r>
          </a:p>
          <a:p>
            <a:endParaRPr lang="en-US" smtClean="0">
              <a:latin typeface="Century Schoolbook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u="sng" smtClean="0">
                <a:latin typeface="Century Schoolbook" pitchFamily="18" charset="0"/>
              </a:rPr>
              <a:t>Features: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Interpret and execute commands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Command history and editing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Command scripting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Job control</a:t>
            </a:r>
          </a:p>
          <a:p>
            <a:pPr lvl="1"/>
            <a:endParaRPr lang="en-US" smtClean="0">
              <a:latin typeface="Century Schoolbook" pitchFamily="18" charset="0"/>
            </a:endParaRP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58D211A-6319-439E-A3D0-FA37608C1AD8}" type="slidenum">
              <a:rPr lang="en-US"/>
              <a:pPr/>
              <a:t>13</a:t>
            </a:fld>
            <a:endParaRPr lang="en-US"/>
          </a:p>
        </p:txBody>
      </p:sp>
      <p:sp>
        <p:nvSpPr>
          <p:cNvPr id="25604" name="Footer Placeholder 1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UNIX Shells</a:t>
            </a:r>
            <a:endParaRPr lang="en-US" dirty="0"/>
          </a:p>
        </p:txBody>
      </p:sp>
      <p:sp>
        <p:nvSpPr>
          <p:cNvPr id="26626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>
                <a:latin typeface="Century Schoolbook" pitchFamily="18" charset="0"/>
              </a:rPr>
              <a:t>sh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Bourne shell: Steve Bourne, 1978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Almquist shell (ash): BSD sh replacement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Bourne-Again shell (bash): GNU/Linux</a:t>
            </a:r>
          </a:p>
          <a:p>
            <a:endParaRPr lang="en-US" smtClean="0">
              <a:latin typeface="Century Schoolbook" pitchFamily="18" charset="0"/>
            </a:endParaRPr>
          </a:p>
          <a:p>
            <a:r>
              <a:rPr lang="en-US" smtClean="0">
                <a:latin typeface="Century Schoolbook" pitchFamily="18" charset="0"/>
              </a:rPr>
              <a:t>csh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C shell, Bill Joy, BSD, 1978</a:t>
            </a:r>
          </a:p>
          <a:p>
            <a:pPr lvl="1"/>
            <a:endParaRPr lang="en-US" smtClean="0">
              <a:latin typeface="Century Schoolbook" pitchFamily="18" charset="0"/>
            </a:endParaRPr>
          </a:p>
          <a:p>
            <a:r>
              <a:rPr lang="en-US" smtClean="0">
                <a:latin typeface="Century Schoolbook" pitchFamily="18" charset="0"/>
              </a:rPr>
              <a:t>tcsh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Tenex C shell (tcsh): GNU/Linux</a:t>
            </a:r>
          </a:p>
          <a:p>
            <a:endParaRPr lang="en-US" smtClean="0">
              <a:latin typeface="Century Schoolbook" pitchFamily="18" charset="0"/>
            </a:endParaRPr>
          </a:p>
          <a:p>
            <a:r>
              <a:rPr lang="en-US" smtClean="0">
                <a:latin typeface="Century Schoolbook" pitchFamily="18" charset="0"/>
              </a:rPr>
              <a:t>others: Korn shell (ksh), Zshell (zsh), …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0E2922F-C1A2-41EA-A24F-C4E20C57D158}" type="slidenum">
              <a:rPr lang="en-US"/>
              <a:pPr/>
              <a:t>14</a:t>
            </a:fld>
            <a:endParaRPr lang="en-US"/>
          </a:p>
        </p:txBody>
      </p:sp>
      <p:sp>
        <p:nvSpPr>
          <p:cNvPr id="26628" name="Footer Placeholder 2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Command Line Structure</a:t>
            </a:r>
            <a:endParaRPr lang="en-US" dirty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latin typeface="Century Schoolbook" pitchFamily="18" charset="0"/>
              </a:rPr>
              <a:t>   %   command     [-options]    [arguments]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DE398DA-E0BE-4C96-A828-BFC52CF350A9}" type="slidenum">
              <a:rPr lang="en-US"/>
              <a:pPr/>
              <a:t>15</a:t>
            </a:fld>
            <a:endParaRPr lang="en-US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609600" y="1981200"/>
            <a:ext cx="1295400" cy="1524000"/>
            <a:chOff x="375" y="1344"/>
            <a:chExt cx="969" cy="960"/>
          </a:xfrm>
        </p:grpSpPr>
        <p:sp>
          <p:nvSpPr>
            <p:cNvPr id="27664" name="AutoShape 5"/>
            <p:cNvSpPr>
              <a:spLocks noChangeArrowheads="1"/>
            </p:cNvSpPr>
            <p:nvPr/>
          </p:nvSpPr>
          <p:spPr bwMode="auto">
            <a:xfrm>
              <a:off x="432" y="1824"/>
              <a:ext cx="912" cy="480"/>
            </a:xfrm>
            <a:prstGeom prst="wedgeRoundRectCallout">
              <a:avLst>
                <a:gd name="adj1" fmla="val -24014"/>
                <a:gd name="adj2" fmla="val -141250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/>
                <a:t>Command prompt</a:t>
              </a:r>
            </a:p>
          </p:txBody>
        </p:sp>
        <p:sp>
          <p:nvSpPr>
            <p:cNvPr id="27665" name="Line 6"/>
            <p:cNvSpPr>
              <a:spLocks noChangeShapeType="1"/>
            </p:cNvSpPr>
            <p:nvPr/>
          </p:nvSpPr>
          <p:spPr bwMode="auto">
            <a:xfrm>
              <a:off x="375" y="134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27654" name="Group 7"/>
          <p:cNvGrpSpPr>
            <a:grpSpLocks/>
          </p:cNvGrpSpPr>
          <p:nvPr/>
        </p:nvGrpSpPr>
        <p:grpSpPr bwMode="auto">
          <a:xfrm>
            <a:off x="1295400" y="1981200"/>
            <a:ext cx="1828800" cy="1447800"/>
            <a:chOff x="1152" y="1344"/>
            <a:chExt cx="1152" cy="912"/>
          </a:xfrm>
        </p:grpSpPr>
        <p:sp>
          <p:nvSpPr>
            <p:cNvPr id="27662" name="AutoShape 8"/>
            <p:cNvSpPr>
              <a:spLocks noChangeArrowheads="1"/>
            </p:cNvSpPr>
            <p:nvPr/>
          </p:nvSpPr>
          <p:spPr bwMode="auto">
            <a:xfrm>
              <a:off x="1584" y="1776"/>
              <a:ext cx="720" cy="480"/>
            </a:xfrm>
            <a:prstGeom prst="wedgeRoundRectCallout">
              <a:avLst>
                <a:gd name="adj1" fmla="val -32778"/>
                <a:gd name="adj2" fmla="val -134792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 b="1"/>
                <a:t>Command name</a:t>
              </a:r>
            </a:p>
          </p:txBody>
        </p:sp>
        <p:sp>
          <p:nvSpPr>
            <p:cNvPr id="27663" name="Line 9"/>
            <p:cNvSpPr>
              <a:spLocks noChangeShapeType="1"/>
            </p:cNvSpPr>
            <p:nvPr/>
          </p:nvSpPr>
          <p:spPr bwMode="auto">
            <a:xfrm>
              <a:off x="1152" y="134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27655" name="Group 10"/>
          <p:cNvGrpSpPr>
            <a:grpSpLocks/>
          </p:cNvGrpSpPr>
          <p:nvPr/>
        </p:nvGrpSpPr>
        <p:grpSpPr bwMode="auto">
          <a:xfrm>
            <a:off x="4800600" y="1981200"/>
            <a:ext cx="3124200" cy="1905000"/>
            <a:chOff x="3504" y="1344"/>
            <a:chExt cx="1968" cy="1200"/>
          </a:xfrm>
        </p:grpSpPr>
        <p:sp>
          <p:nvSpPr>
            <p:cNvPr id="27660" name="Line 11"/>
            <p:cNvSpPr>
              <a:spLocks noChangeShapeType="1"/>
            </p:cNvSpPr>
            <p:nvPr/>
          </p:nvSpPr>
          <p:spPr bwMode="auto">
            <a:xfrm>
              <a:off x="3504" y="1344"/>
              <a:ext cx="10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7661" name="AutoShape 12"/>
            <p:cNvSpPr>
              <a:spLocks noChangeArrowheads="1"/>
            </p:cNvSpPr>
            <p:nvPr/>
          </p:nvSpPr>
          <p:spPr bwMode="auto">
            <a:xfrm>
              <a:off x="4032" y="1680"/>
              <a:ext cx="1440" cy="864"/>
            </a:xfrm>
            <a:prstGeom prst="wedgeRoundRectCallout">
              <a:avLst>
                <a:gd name="adj1" fmla="val -50139"/>
                <a:gd name="adj2" fmla="val -87500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457200" indent="-457200"/>
              <a:r>
                <a:rPr lang="en-US" sz="1400" b="1"/>
                <a:t>Arguments can be:</a:t>
              </a:r>
            </a:p>
            <a:p>
              <a:pPr marL="457200" indent="-457200"/>
              <a:r>
                <a:rPr lang="en-US" sz="1400" b="1"/>
                <a:t>1.  More information</a:t>
              </a:r>
            </a:p>
            <a:p>
              <a:pPr marL="457200" indent="-457200"/>
              <a:r>
                <a:rPr lang="en-US" sz="1400" b="1"/>
                <a:t>2.  Object identifiers</a:t>
              </a:r>
            </a:p>
            <a:p>
              <a:pPr marL="457200" indent="-457200"/>
              <a:r>
                <a:rPr lang="en-US" sz="1400" b="1"/>
                <a:t>3.  Names of files</a:t>
              </a:r>
            </a:p>
          </p:txBody>
        </p:sp>
      </p:grpSp>
      <p:sp>
        <p:nvSpPr>
          <p:cNvPr id="27656" name="Text Box 13"/>
          <p:cNvSpPr txBox="1">
            <a:spLocks noChangeArrowheads="1"/>
          </p:cNvSpPr>
          <p:nvPr/>
        </p:nvSpPr>
        <p:spPr bwMode="auto">
          <a:xfrm>
            <a:off x="457200" y="3886200"/>
            <a:ext cx="80772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solidFill>
                  <a:srgbClr val="FF0000"/>
                </a:solidFill>
              </a:rPr>
              <a:t> UNIX is case sensitive</a:t>
            </a:r>
            <a:endParaRPr lang="en-US" b="1"/>
          </a:p>
          <a:p>
            <a:pPr>
              <a:buFontTx/>
              <a:buChar char="•"/>
            </a:pPr>
            <a:r>
              <a:rPr lang="en-US"/>
              <a:t> Must be a space between the command, options and arguments</a:t>
            </a:r>
          </a:p>
          <a:p>
            <a:pPr>
              <a:buFontTx/>
              <a:buChar char="•"/>
            </a:pPr>
            <a:r>
              <a:rPr lang="en-US"/>
              <a:t> No space between the plus or minus sign and the option letter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Fields enclosed in [ ] are optional</a:t>
            </a:r>
          </a:p>
        </p:txBody>
      </p:sp>
      <p:grpSp>
        <p:nvGrpSpPr>
          <p:cNvPr id="27657" name="Group 14"/>
          <p:cNvGrpSpPr>
            <a:grpSpLocks/>
          </p:cNvGrpSpPr>
          <p:nvPr/>
        </p:nvGrpSpPr>
        <p:grpSpPr bwMode="auto">
          <a:xfrm>
            <a:off x="3124200" y="1981200"/>
            <a:ext cx="2438400" cy="1600200"/>
            <a:chOff x="2256" y="1344"/>
            <a:chExt cx="1536" cy="1008"/>
          </a:xfrm>
        </p:grpSpPr>
        <p:sp>
          <p:nvSpPr>
            <p:cNvPr id="27658" name="Line 15"/>
            <p:cNvSpPr>
              <a:spLocks noChangeShapeType="1"/>
            </p:cNvSpPr>
            <p:nvPr/>
          </p:nvSpPr>
          <p:spPr bwMode="auto">
            <a:xfrm>
              <a:off x="2256" y="134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7659" name="AutoShape 16"/>
            <p:cNvSpPr>
              <a:spLocks noChangeArrowheads="1"/>
            </p:cNvSpPr>
            <p:nvPr/>
          </p:nvSpPr>
          <p:spPr bwMode="auto">
            <a:xfrm>
              <a:off x="2496" y="1776"/>
              <a:ext cx="1296" cy="576"/>
            </a:xfrm>
            <a:prstGeom prst="wedgeRoundRectCallout">
              <a:avLst>
                <a:gd name="adj1" fmla="val -25000"/>
                <a:gd name="adj2" fmla="val -122745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 b="1"/>
                <a:t>Command modifier; usually one character preceded by + or - sign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Command Line Example</a:t>
            </a:r>
            <a:endParaRPr lang="en-US" dirty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>
              <a:latin typeface="Century Schoolbook" pitchFamily="18" charset="0"/>
            </a:endParaRPr>
          </a:p>
          <a:p>
            <a:pPr lvl="1">
              <a:buFont typeface="Wingdings 2" pitchFamily="18" charset="2"/>
              <a:buNone/>
            </a:pPr>
            <a:r>
              <a:rPr lang="en-US" smtClean="0">
                <a:latin typeface="Century Schoolbook" pitchFamily="18" charset="0"/>
              </a:rPr>
              <a:t>% sort list</a:t>
            </a:r>
          </a:p>
          <a:p>
            <a:pPr lvl="1">
              <a:buFont typeface="Wingdings 2" pitchFamily="18" charset="2"/>
              <a:buNone/>
            </a:pPr>
            <a:r>
              <a:rPr lang="en-US" smtClean="0">
                <a:latin typeface="Century Schoolbook" pitchFamily="18" charset="0"/>
              </a:rPr>
              <a:t>% sort  -f  list</a:t>
            </a:r>
          </a:p>
          <a:p>
            <a:pPr lvl="1">
              <a:buFont typeface="Wingdings 2" pitchFamily="18" charset="2"/>
              <a:buNone/>
            </a:pPr>
            <a:r>
              <a:rPr lang="en-US" smtClean="0">
                <a:latin typeface="Century Schoolbook" pitchFamily="18" charset="0"/>
              </a:rPr>
              <a:t>% sort  -o  sorted   list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D285097-DB14-4738-B269-E75B9325C73A}" type="slidenum">
              <a:rPr lang="en-US"/>
              <a:pPr/>
              <a:t>16</a:t>
            </a:fld>
            <a:endParaRPr lang="en-US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1905000"/>
            <a:ext cx="1295400" cy="2514600"/>
            <a:chOff x="288" y="2592"/>
            <a:chExt cx="816" cy="1584"/>
          </a:xfrm>
        </p:grpSpPr>
        <p:sp>
          <p:nvSpPr>
            <p:cNvPr id="28691" name="Rectangle 5"/>
            <p:cNvSpPr>
              <a:spLocks noChangeArrowheads="1"/>
            </p:cNvSpPr>
            <p:nvPr/>
          </p:nvSpPr>
          <p:spPr bwMode="auto">
            <a:xfrm>
              <a:off x="768" y="2592"/>
              <a:ext cx="336" cy="91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692" name="AutoShape 6"/>
            <p:cNvSpPr>
              <a:spLocks noChangeArrowheads="1"/>
            </p:cNvSpPr>
            <p:nvPr/>
          </p:nvSpPr>
          <p:spPr bwMode="auto">
            <a:xfrm>
              <a:off x="288" y="3792"/>
              <a:ext cx="816" cy="384"/>
            </a:xfrm>
            <a:prstGeom prst="wedgeRoundRectCallout">
              <a:avLst>
                <a:gd name="adj1" fmla="val 30463"/>
                <a:gd name="adj2" fmla="val -114407"/>
                <a:gd name="adj3" fmla="val 16667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Command name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752600" y="2438400"/>
            <a:ext cx="1219200" cy="1981200"/>
            <a:chOff x="1152" y="2880"/>
            <a:chExt cx="870" cy="1200"/>
          </a:xfrm>
        </p:grpSpPr>
        <p:sp>
          <p:nvSpPr>
            <p:cNvPr id="28689" name="Oval 8"/>
            <p:cNvSpPr>
              <a:spLocks noChangeArrowheads="1"/>
            </p:cNvSpPr>
            <p:nvPr/>
          </p:nvSpPr>
          <p:spPr bwMode="auto">
            <a:xfrm>
              <a:off x="1152" y="2880"/>
              <a:ext cx="272" cy="528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690" name="AutoShape 9"/>
            <p:cNvSpPr>
              <a:spLocks noChangeArrowheads="1"/>
            </p:cNvSpPr>
            <p:nvPr/>
          </p:nvSpPr>
          <p:spPr bwMode="auto">
            <a:xfrm>
              <a:off x="1200" y="3696"/>
              <a:ext cx="822" cy="384"/>
            </a:xfrm>
            <a:prstGeom prst="wedgeRoundRectCallout">
              <a:avLst>
                <a:gd name="adj1" fmla="val -37069"/>
                <a:gd name="adj2" fmla="val -115037"/>
                <a:gd name="adj3" fmla="val 16667"/>
              </a:avLst>
            </a:prstGeom>
            <a:noFill/>
            <a:ln w="19050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Command option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130425" y="3133725"/>
            <a:ext cx="2178050" cy="1217613"/>
            <a:chOff x="1817" y="3409"/>
            <a:chExt cx="1575" cy="767"/>
          </a:xfrm>
        </p:grpSpPr>
        <p:sp>
          <p:nvSpPr>
            <p:cNvPr id="28687" name="AutoShape 11"/>
            <p:cNvSpPr>
              <a:spLocks/>
            </p:cNvSpPr>
            <p:nvPr/>
          </p:nvSpPr>
          <p:spPr bwMode="auto">
            <a:xfrm rot="-5469316">
              <a:off x="2079" y="3147"/>
              <a:ext cx="86" cy="609"/>
            </a:xfrm>
            <a:prstGeom prst="leftBrace">
              <a:avLst>
                <a:gd name="adj1" fmla="val 41669"/>
                <a:gd name="adj2" fmla="val 50000"/>
              </a:avLst>
            </a:prstGeom>
            <a:noFill/>
            <a:ln w="1905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688" name="AutoShape 12"/>
            <p:cNvSpPr>
              <a:spLocks noChangeArrowheads="1"/>
            </p:cNvSpPr>
            <p:nvPr/>
          </p:nvSpPr>
          <p:spPr bwMode="auto">
            <a:xfrm>
              <a:off x="2480" y="3792"/>
              <a:ext cx="912" cy="384"/>
            </a:xfrm>
            <a:prstGeom prst="wedgeRoundRectCallout">
              <a:avLst>
                <a:gd name="adj1" fmla="val -65861"/>
                <a:gd name="adj2" fmla="val -112505"/>
                <a:gd name="adj3" fmla="val 16667"/>
              </a:avLst>
            </a:prstGeom>
            <a:noFill/>
            <a:ln w="19050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Option argument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438400" y="2209800"/>
            <a:ext cx="3505200" cy="915988"/>
            <a:chOff x="1584" y="2735"/>
            <a:chExt cx="2208" cy="577"/>
          </a:xfrm>
        </p:grpSpPr>
        <p:grpSp>
          <p:nvGrpSpPr>
            <p:cNvPr id="28681" name="Group 14"/>
            <p:cNvGrpSpPr>
              <a:grpSpLocks/>
            </p:cNvGrpSpPr>
            <p:nvPr/>
          </p:nvGrpSpPr>
          <p:grpSpPr bwMode="auto">
            <a:xfrm>
              <a:off x="1584" y="2735"/>
              <a:ext cx="1248" cy="577"/>
              <a:chOff x="1584" y="2735"/>
              <a:chExt cx="1248" cy="577"/>
            </a:xfrm>
          </p:grpSpPr>
          <p:sp>
            <p:nvSpPr>
              <p:cNvPr id="28683" name="Line 15"/>
              <p:cNvSpPr>
                <a:spLocks noChangeShapeType="1"/>
              </p:cNvSpPr>
              <p:nvPr/>
            </p:nvSpPr>
            <p:spPr bwMode="auto">
              <a:xfrm>
                <a:off x="1584" y="2736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8684" name="Line 16"/>
              <p:cNvSpPr>
                <a:spLocks noChangeShapeType="1"/>
              </p:cNvSpPr>
              <p:nvPr/>
            </p:nvSpPr>
            <p:spPr bwMode="auto">
              <a:xfrm>
                <a:off x="1824" y="3024"/>
                <a:ext cx="91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8685" name="Line 17"/>
              <p:cNvSpPr>
                <a:spLocks noChangeShapeType="1"/>
              </p:cNvSpPr>
              <p:nvPr/>
            </p:nvSpPr>
            <p:spPr bwMode="auto">
              <a:xfrm>
                <a:off x="2448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8686" name="AutoShape 18"/>
              <p:cNvSpPr>
                <a:spLocks/>
              </p:cNvSpPr>
              <p:nvPr/>
            </p:nvSpPr>
            <p:spPr bwMode="auto">
              <a:xfrm rot="-10695506">
                <a:off x="2736" y="2735"/>
                <a:ext cx="96" cy="576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682" name="AutoShape 19"/>
            <p:cNvSpPr>
              <a:spLocks noChangeArrowheads="1"/>
            </p:cNvSpPr>
            <p:nvPr/>
          </p:nvSpPr>
          <p:spPr bwMode="auto">
            <a:xfrm>
              <a:off x="3024" y="2832"/>
              <a:ext cx="768" cy="432"/>
            </a:xfrm>
            <a:prstGeom prst="wedgeRoundRectCallout">
              <a:avLst>
                <a:gd name="adj1" fmla="val -73176"/>
                <a:gd name="adj2" fmla="val -9028"/>
                <a:gd name="adj3" fmla="val 1666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Command</a:t>
              </a:r>
            </a:p>
            <a:p>
              <a:pPr algn="ctr"/>
              <a:r>
                <a:rPr lang="en-US" sz="1600"/>
                <a:t>argument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Correcting Mistakes</a:t>
            </a:r>
            <a:endParaRPr lang="en-US" dirty="0"/>
          </a:p>
        </p:txBody>
      </p:sp>
      <p:sp>
        <p:nvSpPr>
          <p:cNvPr id="2969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>
                <a:latin typeface="Century Schoolbook" pitchFamily="18" charset="0"/>
              </a:rPr>
              <a:t>Again: UNIX is case sensitive (use lowercase)</a:t>
            </a:r>
          </a:p>
          <a:p>
            <a:endParaRPr lang="en-US" smtClean="0">
              <a:latin typeface="Century Schoolbook" pitchFamily="18" charset="0"/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EB40CCE-DA93-4F52-95DC-9F16C857B844}" type="slidenum">
              <a:rPr lang="en-US"/>
              <a:pPr/>
              <a:t>17</a:t>
            </a:fld>
            <a:endParaRPr lang="en-US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  <p:graphicFrame>
        <p:nvGraphicFramePr>
          <p:cNvPr id="29727" name="Group 31"/>
          <p:cNvGraphicFramePr>
            <a:graphicFrameLocks noGrp="1"/>
          </p:cNvGraphicFramePr>
          <p:nvPr/>
        </p:nvGraphicFramePr>
        <p:xfrm>
          <a:off x="533400" y="2133600"/>
          <a:ext cx="7391400" cy="3787713"/>
        </p:xfrm>
        <a:graphic>
          <a:graphicData uri="http://schemas.openxmlformats.org/drawingml/2006/table">
            <a:tbl>
              <a:tblPr/>
              <a:tblGrid>
                <a:gridCol w="2667000"/>
                <a:gridCol w="4724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Key Pressed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Backspace, Ctrl-h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Back up &amp; erase last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Ctrl-c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Terminates the current command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(watch out for Ctrl-z: suspend command)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Ctrl-s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Stops scrolling of output on screen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(Ctrl-q to resume/start scrolling)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Ctrl-w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Delete previous word on command line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(from cursor back)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Ctrl-u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Erases/deletes entire command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cap="none" smtClean="0">
                <a:latin typeface="Century Schoolbook" pitchFamily="18" charset="0"/>
              </a:rPr>
              <a:t>CORRECTING MISTAKES WITH EMACS COMMANDS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r>
              <a:rPr lang="en-US" smtClean="0">
                <a:latin typeface="Century Schoolbook" pitchFamily="18" charset="0"/>
              </a:rPr>
              <a:t>Certain emacs cmds can be used on the command line</a:t>
            </a:r>
          </a:p>
          <a:p>
            <a:endParaRPr lang="en-US" smtClean="0">
              <a:latin typeface="Century Schoolbook" pitchFamily="18" charset="0"/>
            </a:endParaRPr>
          </a:p>
        </p:txBody>
      </p:sp>
      <p:sp>
        <p:nvSpPr>
          <p:cNvPr id="76804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4AC6ADAE-CD61-4E6D-A5E7-FE85C0E523AA}" type="slidenum">
              <a:rPr lang="en-US" sz="1400" b="1">
                <a:solidFill>
                  <a:srgbClr val="FFFFFF"/>
                </a:solidFill>
              </a:rPr>
              <a:pPr algn="ctr"/>
              <a:t>18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6805" name="Footer Placeholder 3"/>
          <p:cNvSpPr txBox="1">
            <a:spLocks noGrp="1"/>
          </p:cNvSpPr>
          <p:nvPr/>
        </p:nvSpPr>
        <p:spPr bwMode="auto">
          <a:xfrm rot="5400000">
            <a:off x="6989763" y="3736975"/>
            <a:ext cx="3200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200">
                <a:solidFill>
                  <a:schemeClr val="tx2"/>
                </a:solidFill>
              </a:rPr>
              <a:t>CSCI 330 - The UNIX System</a:t>
            </a:r>
          </a:p>
        </p:txBody>
      </p:sp>
      <p:graphicFrame>
        <p:nvGraphicFramePr>
          <p:cNvPr id="76855" name="Group 55"/>
          <p:cNvGraphicFramePr>
            <a:graphicFrameLocks noGrp="1"/>
          </p:cNvGraphicFramePr>
          <p:nvPr/>
        </p:nvGraphicFramePr>
        <p:xfrm>
          <a:off x="533400" y="2133600"/>
          <a:ext cx="7391400" cy="4403727"/>
        </p:xfrm>
        <a:graphic>
          <a:graphicData uri="http://schemas.openxmlformats.org/drawingml/2006/table">
            <a:tbl>
              <a:tblPr/>
              <a:tblGrid>
                <a:gridCol w="2667000"/>
                <a:gridCol w="4724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Key Pressed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Cntl-a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Go to beginning of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Ctrl-e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Go to end of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Esc-f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Go forward one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Esc-b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Go back one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Esc-d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Delete word (from cursor to end of word)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Cntl-d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Delete character at cursor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Cntl-k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Delete from cursor to end of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Some Basic Commands</a:t>
            </a:r>
            <a:endParaRPr lang="en-US" dirty="0"/>
          </a:p>
        </p:txBody>
      </p:sp>
      <p:sp>
        <p:nvSpPr>
          <p:cNvPr id="31746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passwd 	- change password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ls			- list files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less 		- show content of file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logout		- logout from system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endParaRPr lang="en-US" smtClean="0">
              <a:latin typeface="Times New Roman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date 		- display date and time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who	 		- display who is on the system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clear 		- clear terminal screen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script 		- make record of a terminal session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uname -a	- print current OS detail (version etc.)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endParaRPr lang="en-US" smtClean="0">
              <a:latin typeface="Times New Roman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Tx/>
              <a:buSzTx/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man 		- find and display system manual pages</a:t>
            </a:r>
            <a:endParaRPr lang="en-US" smtClean="0">
              <a:latin typeface="Century Schoolbook" pitchFamily="18" charset="0"/>
            </a:endParaRP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F28898A-EE6B-4C00-B112-6A757AA25771}" type="slidenum">
              <a:rPr lang="en-US"/>
              <a:pPr/>
              <a:t>19</a:t>
            </a:fld>
            <a:endParaRPr lang="en-US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8194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>
              <a:latin typeface="Century Schoolbook" pitchFamily="18" charset="0"/>
            </a:endParaRPr>
          </a:p>
          <a:p>
            <a:r>
              <a:rPr lang="en-US" smtClean="0">
                <a:latin typeface="Century Schoolbook" pitchFamily="18" charset="0"/>
              </a:rPr>
              <a:t>What is an OS and what is it good for?</a:t>
            </a:r>
          </a:p>
          <a:p>
            <a:endParaRPr lang="en-US" smtClean="0">
              <a:latin typeface="Century Schoolbook" pitchFamily="18" charset="0"/>
            </a:endParaRPr>
          </a:p>
          <a:p>
            <a:r>
              <a:rPr lang="en-US" smtClean="0">
                <a:latin typeface="Century Schoolbook" pitchFamily="18" charset="0"/>
              </a:rPr>
              <a:t>Where to get Linux</a:t>
            </a:r>
          </a:p>
          <a:p>
            <a:endParaRPr lang="en-US" smtClean="0">
              <a:latin typeface="Century Schoolbook" pitchFamily="18" charset="0"/>
            </a:endParaRPr>
          </a:p>
          <a:p>
            <a:r>
              <a:rPr lang="en-US" smtClean="0">
                <a:latin typeface="Century Schoolbook" pitchFamily="18" charset="0"/>
              </a:rPr>
              <a:t>Basic commands</a:t>
            </a:r>
          </a:p>
          <a:p>
            <a:endParaRPr lang="en-US" smtClean="0">
              <a:latin typeface="Century Schoolbook" pitchFamily="18" charset="0"/>
            </a:endParaRPr>
          </a:p>
          <a:p>
            <a:r>
              <a:rPr lang="en-US" smtClean="0">
                <a:latin typeface="Century Schoolbook" pitchFamily="18" charset="0"/>
              </a:rPr>
              <a:t>Getting help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B1BE6F2-4B3B-4DC8-B542-C54F467C2607}" type="slidenum">
              <a:rPr lang="en-US"/>
              <a:pPr/>
              <a:t>2</a:t>
            </a:fld>
            <a:endParaRPr lang="en-US"/>
          </a:p>
        </p:txBody>
      </p:sp>
      <p:sp>
        <p:nvSpPr>
          <p:cNvPr id="8196" name="Footer Placeholder 2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Getting Help: System Manual</a:t>
            </a:r>
            <a:endParaRPr lang="en-US"/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189F676-A763-43AA-A3A7-8528705D37B4}" type="slidenum">
              <a:rPr lang="en-US"/>
              <a:pPr/>
              <a:t>20</a:t>
            </a:fld>
            <a:endParaRPr lang="en-US"/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  <p:graphicFrame>
        <p:nvGraphicFramePr>
          <p:cNvPr id="387108" name="Group 36"/>
          <p:cNvGraphicFramePr>
            <a:graphicFrameLocks noGrp="1"/>
          </p:cNvGraphicFramePr>
          <p:nvPr/>
        </p:nvGraphicFramePr>
        <p:xfrm>
          <a:off x="533400" y="1600200"/>
          <a:ext cx="7315200" cy="4114800"/>
        </p:xfrm>
        <a:graphic>
          <a:graphicData uri="http://schemas.openxmlformats.org/drawingml/2006/table">
            <a:tbl>
              <a:tblPr/>
              <a:tblGrid>
                <a:gridCol w="2059664"/>
                <a:gridCol w="5255536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Section  No.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User commands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 library functions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Special system files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File formats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Miscellaneous features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 administration utilities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RTFM: The man Command </a:t>
            </a:r>
            <a:endParaRPr lang="en-US" dirty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show pages from system manual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u="sng" dirty="0" smtClean="0"/>
              <a:t>Syntax:</a:t>
            </a:r>
            <a:r>
              <a:rPr lang="en-US" dirty="0" smtClean="0"/>
              <a:t>  man [options] [-S section] command-name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% man date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% man -k date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% man </a:t>
            </a:r>
            <a:r>
              <a:rPr lang="en-US" dirty="0" err="1" smtClean="0"/>
              <a:t>crontab</a:t>
            </a:r>
            <a:endParaRPr lang="en-US" dirty="0" smtClean="0"/>
          </a:p>
          <a:p>
            <a:pPr marL="640080" lvl="1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% man -S 5 </a:t>
            </a:r>
            <a:r>
              <a:rPr lang="en-US" dirty="0" err="1" smtClean="0"/>
              <a:t>crontab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Caveats: 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Some commands are aliases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Some commands a part of shell</a:t>
            </a:r>
          </a:p>
          <a:p>
            <a:pPr marL="274320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6596C7F-A041-4A84-9D9A-04804580E04E}" type="slidenum">
              <a:rPr lang="en-US"/>
              <a:pPr/>
              <a:t>21</a:t>
            </a:fld>
            <a:endParaRPr lang="en-US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More help: online</a:t>
            </a:r>
            <a:endParaRPr lang="en-US" dirty="0"/>
          </a:p>
        </p:txBody>
      </p:sp>
      <p:sp>
        <p:nvSpPr>
          <p:cNvPr id="36866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>
                <a:latin typeface="Century Schoolbook" pitchFamily="18" charset="0"/>
              </a:rPr>
              <a:t>Some web sites</a:t>
            </a:r>
          </a:p>
          <a:p>
            <a:pPr marL="742950" lvl="1" indent="-285750"/>
            <a:r>
              <a:rPr lang="en-US" smtClean="0">
                <a:latin typeface="Century Schoolbook" pitchFamily="18" charset="0"/>
                <a:hlinkClick r:id="rId3"/>
              </a:rPr>
              <a:t>www.unixtools.com</a:t>
            </a:r>
            <a:endParaRPr lang="en-US" smtClean="0">
              <a:latin typeface="Century Schoolbook" pitchFamily="18" charset="0"/>
            </a:endParaRPr>
          </a:p>
          <a:p>
            <a:pPr marL="742950" lvl="1" indent="-285750"/>
            <a:r>
              <a:rPr lang="en-US" smtClean="0">
                <a:latin typeface="Century Schoolbook" pitchFamily="18" charset="0"/>
                <a:hlinkClick r:id="rId4"/>
              </a:rPr>
              <a:t>www.ugu.com</a:t>
            </a:r>
            <a:endParaRPr lang="en-US" smtClean="0">
              <a:latin typeface="Century Schoolbook" pitchFamily="18" charset="0"/>
            </a:endParaRPr>
          </a:p>
          <a:p>
            <a:pPr marL="742950" lvl="1" indent="-285750"/>
            <a:r>
              <a:rPr lang="en-US" smtClean="0">
                <a:latin typeface="Century Schoolbook" pitchFamily="18" charset="0"/>
                <a:hlinkClick r:id="rId5"/>
              </a:rPr>
              <a:t>www.unix-manuals.com</a:t>
            </a:r>
            <a:endParaRPr lang="en-US" smtClean="0">
              <a:latin typeface="Century Schoolbook" pitchFamily="18" charset="0"/>
            </a:endParaRPr>
          </a:p>
          <a:p>
            <a:pPr marL="742950" lvl="1" indent="-285750"/>
            <a:r>
              <a:rPr lang="en-US" smtClean="0">
                <a:latin typeface="Century Schoolbook" pitchFamily="18" charset="0"/>
                <a:hlinkClick r:id="rId6"/>
              </a:rPr>
              <a:t>www.unixcities.com</a:t>
            </a:r>
            <a:endParaRPr lang="en-US" smtClean="0">
              <a:latin typeface="Century Schoolbook" pitchFamily="18" charset="0"/>
            </a:endParaRPr>
          </a:p>
          <a:p>
            <a:pPr marL="742950" lvl="1" indent="-285750"/>
            <a:r>
              <a:rPr lang="en-US" smtClean="0">
                <a:latin typeface="Century Schoolbook" pitchFamily="18" charset="0"/>
                <a:hlinkClick r:id="rId7"/>
              </a:rPr>
              <a:t>www.tldp.org</a:t>
            </a:r>
            <a:endParaRPr lang="en-US" smtClean="0">
              <a:latin typeface="Century Schoolbook" pitchFamily="18" charset="0"/>
            </a:endParaRPr>
          </a:p>
          <a:p>
            <a:pPr marL="742950" lvl="1" indent="-285750"/>
            <a:r>
              <a:rPr lang="en-US" smtClean="0">
                <a:latin typeface="Century Schoolbook" pitchFamily="18" charset="0"/>
                <a:hlinkClick r:id="rId8"/>
              </a:rPr>
              <a:t>www.linux.com</a:t>
            </a:r>
            <a:endParaRPr lang="en-US" smtClean="0">
              <a:latin typeface="Century Schoolbook" pitchFamily="18" charset="0"/>
            </a:endParaRPr>
          </a:p>
          <a:p>
            <a:pPr marL="742950" lvl="1" indent="-285750"/>
            <a:r>
              <a:rPr lang="en-US" smtClean="0">
                <a:latin typeface="Century Schoolbook" pitchFamily="18" charset="0"/>
                <a:hlinkClick r:id="rId9"/>
              </a:rPr>
              <a:t>www.linux.org</a:t>
            </a:r>
            <a:endParaRPr lang="en-US" smtClean="0">
              <a:latin typeface="Century Schoolbook" pitchFamily="18" charset="0"/>
            </a:endParaRPr>
          </a:p>
          <a:p>
            <a:pPr marL="742950" lvl="1" indent="-285750"/>
            <a:r>
              <a:rPr lang="en-US" smtClean="0">
                <a:latin typeface="Century Schoolbook" pitchFamily="18" charset="0"/>
                <a:hlinkClick r:id="rId10"/>
              </a:rPr>
              <a:t>linux.die.net</a:t>
            </a:r>
            <a:endParaRPr lang="en-US" smtClean="0">
              <a:latin typeface="Century Schoolbook" pitchFamily="18" charset="0"/>
            </a:endParaRPr>
          </a:p>
          <a:p>
            <a:r>
              <a:rPr lang="en-US" smtClean="0">
                <a:latin typeface="Century Schoolbook" pitchFamily="18" charset="0"/>
              </a:rPr>
              <a:t>Or find your own:</a:t>
            </a:r>
          </a:p>
          <a:p>
            <a:pPr marL="742950" lvl="1" indent="-285750"/>
            <a:r>
              <a:rPr lang="en-US" smtClean="0">
                <a:latin typeface="Century Schoolbook" pitchFamily="18" charset="0"/>
              </a:rPr>
              <a:t>Google command, arguments, error messages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2C17B9A-3052-4085-A472-F81A0A4231BA}" type="slidenum">
              <a:rPr lang="en-US"/>
              <a:pPr/>
              <a:t>22</a:t>
            </a:fld>
            <a:endParaRPr lang="en-US"/>
          </a:p>
        </p:txBody>
      </p:sp>
      <p:sp>
        <p:nvSpPr>
          <p:cNvPr id="36868" name="Footer Placeholder 2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Summary</a:t>
            </a:r>
            <a:endParaRPr lang="en-US" dirty="0" smtClean="0"/>
          </a:p>
        </p:txBody>
      </p:sp>
      <p:sp>
        <p:nvSpPr>
          <p:cNvPr id="3789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>
                <a:latin typeface="Century Schoolbook" pitchFamily="18" charset="0"/>
              </a:rPr>
              <a:t>UNIX is 	multi-user 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Century Schoolbook" pitchFamily="18" charset="0"/>
              </a:rPr>
              <a:t>			multi-process 	OS</a:t>
            </a:r>
          </a:p>
          <a:p>
            <a:endParaRPr lang="en-US" smtClean="0">
              <a:latin typeface="Century Schoolbook" pitchFamily="18" charset="0"/>
            </a:endParaRPr>
          </a:p>
          <a:p>
            <a:r>
              <a:rPr lang="en-US" smtClean="0">
                <a:latin typeface="Century Schoolbook" pitchFamily="18" charset="0"/>
              </a:rPr>
              <a:t>We are using two Linux machines</a:t>
            </a:r>
          </a:p>
          <a:p>
            <a:pPr marL="742950" lvl="1" indent="-285750"/>
            <a:r>
              <a:rPr lang="en-US" smtClean="0">
                <a:latin typeface="Century Schoolbook" pitchFamily="18" charset="0"/>
              </a:rPr>
              <a:t>turing.cs.niu.edu and hopper.cs.niu.edu</a:t>
            </a:r>
          </a:p>
          <a:p>
            <a:pPr marL="742950" lvl="1" indent="-285750"/>
            <a:r>
              <a:rPr lang="en-US" smtClean="0">
                <a:latin typeface="Century Schoolbook" pitchFamily="18" charset="0"/>
              </a:rPr>
              <a:t>Debian distribution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Century Schoolbook" pitchFamily="18" charset="0"/>
              </a:rPr>
              <a:t>		</a:t>
            </a:r>
          </a:p>
          <a:p>
            <a:endParaRPr lang="en-US" smtClean="0">
              <a:latin typeface="Century Schoolbook" pitchFamily="18" charset="0"/>
            </a:endParaRPr>
          </a:p>
          <a:p>
            <a:endParaRPr lang="en-US" smtClean="0">
              <a:latin typeface="Century Schoolbook" pitchFamily="18" charset="0"/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8D49056-2587-4B7B-9509-E067163B50EA}" type="slidenum">
              <a:rPr lang="en-US"/>
              <a:pPr/>
              <a:t>23</a:t>
            </a:fld>
            <a:endParaRPr lang="en-US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What is an Operating System? </a:t>
            </a:r>
            <a:endParaRPr lang="en-US" dirty="0" smtClean="0"/>
          </a:p>
        </p:txBody>
      </p:sp>
      <p:sp>
        <p:nvSpPr>
          <p:cNvPr id="921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>
                <a:latin typeface="Century Schoolbook" pitchFamily="18" charset="0"/>
              </a:rPr>
              <a:t>UNIX is an Operating System</a:t>
            </a:r>
          </a:p>
          <a:p>
            <a:endParaRPr lang="en-US" smtClean="0">
              <a:latin typeface="Century Schoolbook" pitchFamily="18" charset="0"/>
            </a:endParaRPr>
          </a:p>
          <a:p>
            <a:pPr lvl="1"/>
            <a:r>
              <a:rPr lang="en-US" smtClean="0">
                <a:latin typeface="Century Schoolbook" pitchFamily="18" charset="0"/>
              </a:rPr>
              <a:t>Software that manages (allocates and de-allocates) system resources in an efficient and secure manner</a:t>
            </a:r>
          </a:p>
          <a:p>
            <a:pPr lvl="1">
              <a:buFont typeface="Wingdings 2" pitchFamily="18" charset="2"/>
              <a:buNone/>
            </a:pPr>
            <a:endParaRPr lang="en-US" smtClean="0">
              <a:latin typeface="Century Schoolbook" pitchFamily="18" charset="0"/>
            </a:endParaRP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7C89908-26F8-4EB8-AD89-40A8FBCA05FF}" type="slidenum">
              <a:rPr lang="en-US"/>
              <a:pPr/>
              <a:t>3</a:t>
            </a:fld>
            <a:endParaRPr lang="en-US"/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C58A109-1BC9-48C7-BF66-ECB5F7F4514B}" type="slidenum">
              <a:rPr lang="en-US"/>
              <a:pPr/>
              <a:t>4</a:t>
            </a:fld>
            <a:endParaRPr lang="en-US"/>
          </a:p>
        </p:txBody>
      </p:sp>
      <p:sp>
        <p:nvSpPr>
          <p:cNvPr id="11266" name="Footer Placeholder 2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200400" y="1066800"/>
            <a:ext cx="25908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System</a:t>
            </a:r>
          </a:p>
          <a:p>
            <a:pPr algn="ctr"/>
            <a:r>
              <a:rPr lang="en-US"/>
              <a:t>Resources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990600" y="2362200"/>
            <a:ext cx="25908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Hardware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562600" y="2362200"/>
            <a:ext cx="2590800" cy="76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Software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2286000" y="2133600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6858000" y="2133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2286000" y="2133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4495800" y="1828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5410200" y="3810000"/>
            <a:ext cx="12954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System </a:t>
            </a:r>
          </a:p>
          <a:p>
            <a:pPr algn="ctr"/>
            <a:r>
              <a:rPr lang="en-US"/>
              <a:t>Software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781800" y="3810000"/>
            <a:ext cx="16764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Application </a:t>
            </a:r>
          </a:p>
          <a:p>
            <a:pPr algn="ctr"/>
            <a:r>
              <a:rPr lang="en-US"/>
              <a:t>Software</a:t>
            </a:r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6096000" y="35052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6934200" y="3124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7696200" y="3505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6096000" y="3505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pic>
        <p:nvPicPr>
          <p:cNvPr id="11280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514725"/>
            <a:ext cx="47720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2286000" y="3124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228600" y="3505200"/>
            <a:ext cx="4800600" cy="2667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cap="none" smtClean="0">
                <a:latin typeface="Century Schoolbook" pitchFamily="18" charset="0"/>
              </a:rPr>
              <a:t>OBSOLETE TYPES OF OPERATING SYSTEMS 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>
                <a:latin typeface="Century Schoolbook" pitchFamily="18" charset="0"/>
              </a:rPr>
              <a:t>Single-user, single-process operating systems: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allow only one user at a time on the computer system  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user can execute/run only one process at a time</a:t>
            </a:r>
          </a:p>
          <a:p>
            <a:pPr lvl="1">
              <a:buFont typeface="Wingdings 2" pitchFamily="18" charset="2"/>
              <a:buNone/>
            </a:pPr>
            <a:r>
              <a:rPr lang="en-US" u="sng" smtClean="0">
                <a:latin typeface="Century Schoolbook" pitchFamily="18" charset="0"/>
              </a:rPr>
              <a:t>Examples:</a:t>
            </a:r>
            <a:r>
              <a:rPr lang="en-US" smtClean="0">
                <a:latin typeface="Century Schoolbook" pitchFamily="18" charset="0"/>
              </a:rPr>
              <a:t> DOS, Windows 3.1</a:t>
            </a:r>
          </a:p>
          <a:p>
            <a:endParaRPr lang="en-US" smtClean="0">
              <a:latin typeface="Century Schoolbook" pitchFamily="18" charset="0"/>
            </a:endParaRPr>
          </a:p>
          <a:p>
            <a:r>
              <a:rPr lang="en-US" smtClean="0">
                <a:latin typeface="Century Schoolbook" pitchFamily="18" charset="0"/>
              </a:rPr>
              <a:t>Single-user, multi-process operating systems: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allow a single user to use the computer system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user can run multiple processes at the same time</a:t>
            </a:r>
          </a:p>
          <a:p>
            <a:pPr lvl="1">
              <a:buFont typeface="Wingdings 2" pitchFamily="18" charset="2"/>
              <a:buNone/>
            </a:pPr>
            <a:r>
              <a:rPr lang="en-US" u="sng" smtClean="0">
                <a:latin typeface="Century Schoolbook" pitchFamily="18" charset="0"/>
              </a:rPr>
              <a:t>Example:</a:t>
            </a:r>
            <a:r>
              <a:rPr lang="en-US" smtClean="0">
                <a:latin typeface="Century Schoolbook" pitchFamily="18" charset="0"/>
              </a:rPr>
              <a:t> OS/2 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1D92C94-A961-44C1-87C4-961A258ECE18}" type="slidenum">
              <a:rPr lang="en-US"/>
              <a:pPr/>
              <a:t>5</a:t>
            </a:fld>
            <a:endParaRPr lang="en-US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cap="none" smtClean="0">
                <a:latin typeface="Century Schoolbook" pitchFamily="18" charset="0"/>
              </a:rPr>
              <a:t>CURRENT OPERATING SYSTEMS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>
                <a:latin typeface="Century Schoolbook" pitchFamily="18" charset="0"/>
              </a:rPr>
              <a:t>Multi-user, multi-process operating systems: 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allow multiple users to use the computer system simultaneously  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Each user can run multiple processes at the same time</a:t>
            </a:r>
          </a:p>
          <a:p>
            <a:pPr lvl="1"/>
            <a:endParaRPr lang="en-US" smtClean="0">
              <a:latin typeface="Century Schoolbook" pitchFamily="18" charset="0"/>
            </a:endParaRPr>
          </a:p>
          <a:p>
            <a:pPr lvl="1">
              <a:buFont typeface="Wingdings 2" pitchFamily="18" charset="2"/>
              <a:buNone/>
            </a:pPr>
            <a:r>
              <a:rPr lang="en-US" u="sng" smtClean="0">
                <a:latin typeface="Century Schoolbook" pitchFamily="18" charset="0"/>
              </a:rPr>
              <a:t>Examples:</a:t>
            </a:r>
            <a:r>
              <a:rPr lang="en-US" smtClean="0">
                <a:latin typeface="Century Schoolbook" pitchFamily="18" charset="0"/>
              </a:rPr>
              <a:t> UNIX, Windows NT (2000, XP, Vista) 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841D244-CF8B-4C45-9618-6003D78E9475}" type="slidenum">
              <a:rPr lang="en-US"/>
              <a:pPr/>
              <a:t>6</a:t>
            </a:fld>
            <a:endParaRPr lang="en-US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UNIX Operating System</a:t>
            </a:r>
            <a:endParaRPr lang="en-US" dirty="0" smtClean="0"/>
          </a:p>
        </p:txBody>
      </p:sp>
      <p:sp>
        <p:nvSpPr>
          <p:cNvPr id="163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>
                <a:latin typeface="Century Schoolbook" pitchFamily="18" charset="0"/>
              </a:rPr>
              <a:t>UNIX is a 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latin typeface="Century Schoolbook" pitchFamily="18" charset="0"/>
              </a:rPr>
              <a:t>	multi-user, multi-process operating system</a:t>
            </a:r>
          </a:p>
          <a:p>
            <a:endParaRPr lang="en-US" smtClean="0">
              <a:latin typeface="Century Schoolbook" pitchFamily="18" charset="0"/>
            </a:endParaRPr>
          </a:p>
          <a:p>
            <a:r>
              <a:rPr lang="en-US" smtClean="0">
                <a:latin typeface="Century Schoolbook" pitchFamily="18" charset="0"/>
              </a:rPr>
              <a:t>UNIX is designed to facilitate programming, text processing and communication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2A158FF-08E4-463A-BFD1-EFA83250E1A2}" type="slidenum">
              <a:rPr lang="en-US"/>
              <a:pPr/>
              <a:t>7</a:t>
            </a:fld>
            <a:endParaRPr lang="en-US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cap="none" smtClean="0">
                <a:latin typeface="Century Schoolbook" pitchFamily="18" charset="0"/>
              </a:rPr>
              <a:t>USES OF UNIX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>
                <a:latin typeface="Century Schoolbook" pitchFamily="18" charset="0"/>
              </a:rPr>
              <a:t>User Support Tools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Text processing (vi, sed, awk)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Productivity applications</a:t>
            </a:r>
          </a:p>
          <a:p>
            <a:r>
              <a:rPr lang="en-US" smtClean="0">
                <a:latin typeface="Century Schoolbook" pitchFamily="18" charset="0"/>
              </a:rPr>
              <a:t>Programmer Support Tools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Programming languages &amp; compilers (C, C++, Java)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Shell scripts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Personal software process: version control </a:t>
            </a:r>
          </a:p>
          <a:p>
            <a:pPr lvl="2"/>
            <a:r>
              <a:rPr lang="en-US" smtClean="0">
                <a:latin typeface="Century Schoolbook" pitchFamily="18" charset="0"/>
              </a:rPr>
              <a:t>Source Code Control System (SCCS)</a:t>
            </a:r>
          </a:p>
          <a:p>
            <a:pPr lvl="2"/>
            <a:r>
              <a:rPr lang="en-US" smtClean="0">
                <a:latin typeface="Century Schoolbook" pitchFamily="18" charset="0"/>
              </a:rPr>
              <a:t>Revision Control System (RCS)</a:t>
            </a:r>
          </a:p>
          <a:p>
            <a:r>
              <a:rPr lang="en-US" smtClean="0">
                <a:latin typeface="Century Schoolbook" pitchFamily="18" charset="0"/>
              </a:rPr>
              <a:t>Unix as server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Web server, mail server, application server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241C291-D255-4584-8EA7-76B8A438657C}" type="slidenum">
              <a:rPr lang="en-US"/>
              <a:pPr/>
              <a:t>8</a:t>
            </a:fld>
            <a:endParaRPr lang="en-US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cap="none" smtClean="0">
                <a:latin typeface="Century Schoolbook" pitchFamily="18" charset="0"/>
              </a:rPr>
              <a:t>WHERE TO GET LINUX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r>
              <a:rPr lang="en-US" smtClean="0">
                <a:latin typeface="Century Schoolbook" pitchFamily="18" charset="0"/>
              </a:rPr>
              <a:t>turing.cs.niu.edu or hopper.cs.niu.edu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secure login via </a:t>
            </a:r>
            <a:r>
              <a:rPr lang="en-US" i="1" smtClean="0">
                <a:latin typeface="Century Schoolbook" pitchFamily="18" charset="0"/>
              </a:rPr>
              <a:t>ssh</a:t>
            </a:r>
            <a:r>
              <a:rPr lang="en-US" smtClean="0">
                <a:latin typeface="Century Schoolbook" pitchFamily="18" charset="0"/>
              </a:rPr>
              <a:t> from another Linux machine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or Putty from Windows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Homework must run on these!</a:t>
            </a:r>
          </a:p>
          <a:p>
            <a:r>
              <a:rPr lang="en-US" smtClean="0">
                <a:latin typeface="Century Schoolbook" pitchFamily="18" charset="0"/>
              </a:rPr>
              <a:t>Install your own Linux system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Spare machine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Dual boot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Linux on a CD (slow)</a:t>
            </a:r>
          </a:p>
          <a:p>
            <a:r>
              <a:rPr lang="en-US" smtClean="0">
                <a:latin typeface="Century Schoolbook" pitchFamily="18" charset="0"/>
              </a:rPr>
              <a:t>Other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Cygwin: Unix utilities on Windows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Windows Services For Unix (for some versions of Windows)</a:t>
            </a:r>
          </a:p>
          <a:p>
            <a:pPr lvl="1"/>
            <a:r>
              <a:rPr lang="en-US" smtClean="0">
                <a:latin typeface="Century Schoolbook" pitchFamily="18" charset="0"/>
              </a:rPr>
              <a:t>MacOS 10 is Unix under the hood</a:t>
            </a:r>
          </a:p>
        </p:txBody>
      </p:sp>
      <p:sp>
        <p:nvSpPr>
          <p:cNvPr id="66564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925914C9-0B38-4D4D-BADA-B98C11897885}" type="slidenum">
              <a:rPr lang="en-US" sz="1400" b="1">
                <a:solidFill>
                  <a:srgbClr val="FFFFFF"/>
                </a:solidFill>
              </a:rPr>
              <a:pPr algn="ctr"/>
              <a:t>9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66565" name="Footer Placeholder 3"/>
          <p:cNvSpPr txBox="1">
            <a:spLocks noGrp="1"/>
          </p:cNvSpPr>
          <p:nvPr/>
        </p:nvSpPr>
        <p:spPr bwMode="auto">
          <a:xfrm rot="5400000">
            <a:off x="6989763" y="3736975"/>
            <a:ext cx="3200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1200">
                <a:solidFill>
                  <a:schemeClr val="tx2"/>
                </a:solidFill>
              </a:rPr>
              <a:t>CSCI 330 - The UNIX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1_Oriel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3153</TotalTime>
  <Words>1111</Words>
  <Application>Microsoft Office PowerPoint</Application>
  <PresentationFormat>On-screen Show (4:3)</PresentationFormat>
  <Paragraphs>316</Paragraphs>
  <Slides>23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1_Oriel</vt:lpstr>
      <vt:lpstr>Bitmap Image</vt:lpstr>
      <vt:lpstr>The UNIX System</vt:lpstr>
      <vt:lpstr>Introduction</vt:lpstr>
      <vt:lpstr>What is an Operating System? </vt:lpstr>
      <vt:lpstr>Slide 4</vt:lpstr>
      <vt:lpstr>OBSOLETE TYPES OF OPERATING SYSTEMS </vt:lpstr>
      <vt:lpstr>CURRENT OPERATING SYSTEMS</vt:lpstr>
      <vt:lpstr>UNIX Operating System</vt:lpstr>
      <vt:lpstr>USES OF UNIX</vt:lpstr>
      <vt:lpstr>WHERE TO GET LINUX</vt:lpstr>
      <vt:lpstr>History of UNIX</vt:lpstr>
      <vt:lpstr>COMPONENTS OF UNIX</vt:lpstr>
      <vt:lpstr>Linux Distributions</vt:lpstr>
      <vt:lpstr>UNIX Shell</vt:lpstr>
      <vt:lpstr>UNIX Shells</vt:lpstr>
      <vt:lpstr>Command Line Structure</vt:lpstr>
      <vt:lpstr>Command Line Example</vt:lpstr>
      <vt:lpstr>Correcting Mistakes</vt:lpstr>
      <vt:lpstr>CORRECTING MISTAKES WITH EMACS COMMANDS</vt:lpstr>
      <vt:lpstr>Some Basic Commands</vt:lpstr>
      <vt:lpstr>Getting Help: System Manual</vt:lpstr>
      <vt:lpstr>RTFM: The man Command </vt:lpstr>
      <vt:lpstr>More help: online</vt:lpstr>
      <vt:lpstr>Summary</vt:lpstr>
    </vt:vector>
  </TitlesOfParts>
  <Company>NIU Department of Computer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UNIX</dc:title>
  <dc:subject>CSCI 330: The UNIX System</dc:subject>
  <dc:creator>Raimund Ege</dc:creator>
  <cp:lastModifiedBy>VAIO</cp:lastModifiedBy>
  <cp:revision>247</cp:revision>
  <dcterms:created xsi:type="dcterms:W3CDTF">2000-12-28T17:51:39Z</dcterms:created>
  <dcterms:modified xsi:type="dcterms:W3CDTF">2018-07-25T15:39:16Z</dcterms:modified>
</cp:coreProperties>
</file>