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348" r:id="rId4"/>
    <p:sldId id="301" r:id="rId5"/>
    <p:sldId id="302" r:id="rId6"/>
    <p:sldId id="303" r:id="rId7"/>
    <p:sldId id="304" r:id="rId8"/>
    <p:sldId id="353" r:id="rId9"/>
    <p:sldId id="354" r:id="rId10"/>
    <p:sldId id="305" r:id="rId11"/>
    <p:sldId id="355" r:id="rId12"/>
    <p:sldId id="309" r:id="rId13"/>
    <p:sldId id="310" r:id="rId14"/>
    <p:sldId id="312" r:id="rId15"/>
    <p:sldId id="313" r:id="rId16"/>
    <p:sldId id="314" r:id="rId17"/>
    <p:sldId id="315" r:id="rId18"/>
    <p:sldId id="316" r:id="rId19"/>
    <p:sldId id="318" r:id="rId20"/>
    <p:sldId id="356" r:id="rId21"/>
    <p:sldId id="319" r:id="rId22"/>
    <p:sldId id="320" r:id="rId23"/>
    <p:sldId id="321" r:id="rId24"/>
    <p:sldId id="324" r:id="rId25"/>
    <p:sldId id="326" r:id="rId26"/>
    <p:sldId id="328" r:id="rId27"/>
    <p:sldId id="329" r:id="rId28"/>
    <p:sldId id="330" r:id="rId29"/>
    <p:sldId id="331" r:id="rId30"/>
    <p:sldId id="332" r:id="rId31"/>
    <p:sldId id="333" r:id="rId32"/>
    <p:sldId id="335" r:id="rId33"/>
    <p:sldId id="336" r:id="rId34"/>
    <p:sldId id="338" r:id="rId35"/>
    <p:sldId id="339" r:id="rId36"/>
    <p:sldId id="340" r:id="rId37"/>
    <p:sldId id="341" r:id="rId38"/>
    <p:sldId id="342" r:id="rId39"/>
    <p:sldId id="343" r:id="rId40"/>
    <p:sldId id="357" r:id="rId41"/>
    <p:sldId id="344" r:id="rId42"/>
    <p:sldId id="345" r:id="rId4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66FF66"/>
    <a:srgbClr val="008000"/>
    <a:srgbClr val="FFFFFF"/>
    <a:srgbClr val="80000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720"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8"/>
    </p:cViewPr>
  </p:sorterViewPr>
  <p:notesViewPr>
    <p:cSldViewPr snapToGrid="0" snapToObjects="1">
      <p:cViewPr varScale="1">
        <p:scale>
          <a:sx n="55" d="100"/>
          <a:sy n="55" d="100"/>
        </p:scale>
        <p:origin x="-187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2F65A9F-7F12-4A1C-8362-9DB343A6B19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3C823AE-E88E-46F8-8032-2E28282FF09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EBC803-0245-47E6-B2F8-BB16FFBE7E83}"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6491707-FDAE-4C07-A36F-A5AD3DAB71C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04EC35-0A34-49BB-BF42-E08B8A528EC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05E2367-83CC-418C-9C42-64FF78463A8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8107BE4-F59E-4848-983E-DA998915F9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533DD4-49E0-4B1C-A10C-B94E9A70345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F0AA43-B951-49B5-AD54-734972D92C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63B6DE-D044-4971-9F61-7110009BA8C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857502-826D-4D63-A8CF-DE6BA0D065C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34B1418-FB9A-4D4E-A2FF-D4F17B48DFE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F42B7E7-795F-4AB3-9375-FC21EBE7BE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6E281F-C225-4F07-B16C-DC657AF9767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7F0AF1-A59E-4A2C-9A0B-37E65899BC6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4F29619-E135-4632-9ABC-41578C5F694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750EB42-8226-4685-BFCF-B167BD4D7649}" type="slidenum">
              <a:rPr lang="en-US"/>
              <a:pPr/>
              <a:t>1</a:t>
            </a:fld>
            <a:endParaRPr lang="en-US"/>
          </a:p>
        </p:txBody>
      </p:sp>
      <p:sp>
        <p:nvSpPr>
          <p:cNvPr id="2053" name="Rectangle 5"/>
          <p:cNvSpPr>
            <a:spLocks noChangeArrowheads="1"/>
          </p:cNvSpPr>
          <p:nvPr/>
        </p:nvSpPr>
        <p:spPr bwMode="auto">
          <a:xfrm>
            <a:off x="2971800" y="3048000"/>
            <a:ext cx="5791200" cy="1066800"/>
          </a:xfrm>
          <a:prstGeom prst="rect">
            <a:avLst/>
          </a:prstGeom>
          <a:noFill/>
          <a:ln w="9525">
            <a:noFill/>
            <a:miter lim="800000"/>
            <a:headEnd/>
            <a:tailEnd/>
          </a:ln>
          <a:effectLst/>
        </p:spPr>
        <p:txBody>
          <a:bodyPr>
            <a:spAutoFit/>
          </a:bodyPr>
          <a:lstStyle/>
          <a:p>
            <a:pPr algn="r"/>
            <a:r>
              <a:rPr lang="tr-TR" sz="3200" b="1" i="1">
                <a:solidFill>
                  <a:srgbClr val="800000"/>
                </a:solidFill>
                <a:effectLst>
                  <a:outerShdw blurRad="38100" dist="38100" dir="2700000" algn="tl">
                    <a:srgbClr val="C0C0C0"/>
                  </a:outerShdw>
                </a:effectLst>
                <a:latin typeface="Arial" pitchFamily="34" charset="0"/>
              </a:rPr>
              <a:t>Introduction to Unix:</a:t>
            </a:r>
            <a:br>
              <a:rPr lang="tr-TR" sz="3200" b="1" i="1">
                <a:solidFill>
                  <a:srgbClr val="800000"/>
                </a:solidFill>
                <a:effectLst>
                  <a:outerShdw blurRad="38100" dist="38100" dir="2700000" algn="tl">
                    <a:srgbClr val="C0C0C0"/>
                  </a:outerShdw>
                </a:effectLst>
                <a:latin typeface="Arial" pitchFamily="34" charset="0"/>
              </a:rPr>
            </a:br>
            <a:r>
              <a:rPr lang="tr-TR" sz="3200" b="1" i="1">
                <a:solidFill>
                  <a:srgbClr val="800000"/>
                </a:solidFill>
                <a:effectLst>
                  <a:outerShdw blurRad="38100" dist="38100" dir="2700000" algn="tl">
                    <a:srgbClr val="C0C0C0"/>
                  </a:outerShdw>
                </a:effectLst>
                <a:latin typeface="Arial" pitchFamily="34" charset="0"/>
              </a:rPr>
              <a:t> Fundamental Commands</a:t>
            </a:r>
            <a:endParaRPr lang="en-US" sz="3200" b="1" i="1">
              <a:solidFill>
                <a:srgbClr val="800000"/>
              </a:solidFill>
              <a:effectLst>
                <a:outerShdw blurRad="38100" dist="38100" dir="2700000" algn="tl">
                  <a:srgbClr val="C0C0C0"/>
                </a:outerShdw>
              </a:effectLst>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6"/>
          <p:cNvSpPr>
            <a:spLocks noGrp="1"/>
          </p:cNvSpPr>
          <p:nvPr>
            <p:ph type="sldNum" sz="quarter" idx="12"/>
          </p:nvPr>
        </p:nvSpPr>
        <p:spPr/>
        <p:txBody>
          <a:bodyPr/>
          <a:lstStyle/>
          <a:p>
            <a:fld id="{87CFF567-B83D-45DA-82FF-A63BB668EF27}" type="slidenum">
              <a:rPr lang="en-US"/>
              <a:pPr/>
              <a:t>10</a:t>
            </a:fld>
            <a:endParaRPr lang="en-US"/>
          </a:p>
        </p:txBody>
      </p:sp>
      <p:sp>
        <p:nvSpPr>
          <p:cNvPr id="94210" name="Rectangle 2"/>
          <p:cNvSpPr>
            <a:spLocks noGrp="1" noChangeArrowheads="1"/>
          </p:cNvSpPr>
          <p:nvPr>
            <p:ph type="body" sz="half" idx="1"/>
          </p:nvPr>
        </p:nvSpPr>
        <p:spPr>
          <a:xfrm>
            <a:off x="381000" y="990600"/>
            <a:ext cx="8001000" cy="1295400"/>
          </a:xfrm>
        </p:spPr>
        <p:txBody>
          <a:bodyPr/>
          <a:lstStyle/>
          <a:p>
            <a:pPr>
              <a:buClr>
                <a:schemeClr val="accent2"/>
              </a:buClr>
            </a:pPr>
            <a:r>
              <a:rPr lang="tr-TR" sz="2400">
                <a:solidFill>
                  <a:srgbClr val="FF0000"/>
                </a:solidFill>
              </a:rPr>
              <a:t>cat</a:t>
            </a:r>
            <a:r>
              <a:rPr lang="tr-TR" sz="2400"/>
              <a:t> command is used to concatenate or</a:t>
            </a:r>
            <a:r>
              <a:rPr lang="en-US" sz="2400"/>
              <a:t> </a:t>
            </a:r>
            <a:r>
              <a:rPr lang="tr-TR" sz="2400"/>
              <a:t>displays the contents of a</a:t>
            </a:r>
            <a:r>
              <a:rPr lang="en-US" sz="2400"/>
              <a:t> </a:t>
            </a:r>
            <a:r>
              <a:rPr lang="tr-TR" sz="2400"/>
              <a:t>file</a:t>
            </a:r>
            <a:r>
              <a:rPr lang="en-US" sz="2400"/>
              <a:t>.</a:t>
            </a:r>
            <a:r>
              <a:rPr lang="tr-TR" sz="2400"/>
              <a:t> </a:t>
            </a:r>
          </a:p>
          <a:p>
            <a:pPr>
              <a:buClr>
                <a:schemeClr val="accent2"/>
              </a:buClr>
            </a:pPr>
            <a:r>
              <a:rPr lang="tr-TR" sz="2400"/>
              <a:t>To use it, type </a:t>
            </a:r>
            <a:r>
              <a:rPr lang="tr-TR" sz="2400">
                <a:solidFill>
                  <a:srgbClr val="FF0000"/>
                </a:solidFill>
              </a:rPr>
              <a:t>cat</a:t>
            </a:r>
            <a:r>
              <a:rPr lang="tr-TR" sz="2400"/>
              <a:t>, and then press </a:t>
            </a:r>
            <a:r>
              <a:rPr lang="tr-TR" sz="2400">
                <a:solidFill>
                  <a:schemeClr val="accent2"/>
                </a:solidFill>
              </a:rPr>
              <a:t>enter</a:t>
            </a:r>
            <a:r>
              <a:rPr lang="tr-TR" sz="2400"/>
              <a:t> key:</a:t>
            </a:r>
          </a:p>
        </p:txBody>
      </p:sp>
      <p:sp>
        <p:nvSpPr>
          <p:cNvPr id="94212" name="AutoShape 4"/>
          <p:cNvSpPr>
            <a:spLocks/>
          </p:cNvSpPr>
          <p:nvPr/>
        </p:nvSpPr>
        <p:spPr bwMode="auto">
          <a:xfrm>
            <a:off x="457200" y="3505200"/>
            <a:ext cx="1042988" cy="609600"/>
          </a:xfrm>
          <a:prstGeom prst="borderCallout2">
            <a:avLst>
              <a:gd name="adj1" fmla="val 18750"/>
              <a:gd name="adj2" fmla="val 107306"/>
              <a:gd name="adj3" fmla="val 18750"/>
              <a:gd name="adj4" fmla="val 146273"/>
              <a:gd name="adj5" fmla="val 83593"/>
              <a:gd name="adj6" fmla="val 203046"/>
            </a:avLst>
          </a:prstGeom>
          <a:solidFill>
            <a:srgbClr val="FFFF00"/>
          </a:solidFill>
          <a:ln w="22225" cap="sq">
            <a:solidFill>
              <a:srgbClr val="FFFF00"/>
            </a:solidFill>
            <a:miter lim="800000"/>
            <a:headEnd type="none" w="sm" len="sm"/>
            <a:tailEnd type="none" w="sm" len="sm"/>
          </a:ln>
          <a:effectLst/>
        </p:spPr>
        <p:txBody>
          <a:bodyPr/>
          <a:lstStyle/>
          <a:p>
            <a:pPr algn="ctr"/>
            <a:r>
              <a:rPr lang="tr-TR" sz="1800" b="1">
                <a:latin typeface="Arial" pitchFamily="34" charset="0"/>
              </a:rPr>
              <a:t>Prompt</a:t>
            </a:r>
          </a:p>
        </p:txBody>
      </p:sp>
      <p:sp>
        <p:nvSpPr>
          <p:cNvPr id="94213" name="AutoShape 5"/>
          <p:cNvSpPr>
            <a:spLocks/>
          </p:cNvSpPr>
          <p:nvPr/>
        </p:nvSpPr>
        <p:spPr bwMode="auto">
          <a:xfrm>
            <a:off x="5486400" y="3429000"/>
            <a:ext cx="1795463" cy="403225"/>
          </a:xfrm>
          <a:prstGeom prst="borderCallout1">
            <a:avLst>
              <a:gd name="adj1" fmla="val 28347"/>
              <a:gd name="adj2" fmla="val -4245"/>
              <a:gd name="adj3" fmla="val 135435"/>
              <a:gd name="adj4" fmla="val -57028"/>
            </a:avLst>
          </a:prstGeom>
          <a:solidFill>
            <a:schemeClr val="accent1"/>
          </a:solidFill>
          <a:ln w="12700" cap="sq">
            <a:solidFill>
              <a:schemeClr val="accent1"/>
            </a:solidFill>
            <a:miter lim="800000"/>
            <a:headEnd type="none" w="sm" len="sm"/>
            <a:tailEnd type="none" w="sm" len="sm"/>
          </a:ln>
          <a:effectLst/>
        </p:spPr>
        <p:txBody>
          <a:bodyPr/>
          <a:lstStyle/>
          <a:p>
            <a:pPr algn="ctr"/>
            <a:r>
              <a:rPr lang="tr-TR" sz="1800" b="1">
                <a:solidFill>
                  <a:srgbClr val="FFCC00"/>
                </a:solidFill>
                <a:latin typeface="Arial" pitchFamily="34" charset="0"/>
              </a:rPr>
              <a:t>Command</a:t>
            </a:r>
          </a:p>
        </p:txBody>
      </p:sp>
      <p:sp>
        <p:nvSpPr>
          <p:cNvPr id="94214" name="AutoShape 6"/>
          <p:cNvSpPr>
            <a:spLocks/>
          </p:cNvSpPr>
          <p:nvPr/>
        </p:nvSpPr>
        <p:spPr bwMode="auto">
          <a:xfrm>
            <a:off x="4038600" y="4876800"/>
            <a:ext cx="2895600" cy="609600"/>
          </a:xfrm>
          <a:prstGeom prst="borderCallout1">
            <a:avLst>
              <a:gd name="adj1" fmla="val 18750"/>
              <a:gd name="adj2" fmla="val -2630"/>
              <a:gd name="adj3" fmla="val -782"/>
              <a:gd name="adj4" fmla="val -4278"/>
            </a:avLst>
          </a:prstGeom>
          <a:noFill/>
          <a:ln w="25400" cap="sq">
            <a:solidFill>
              <a:srgbClr val="00FFFF"/>
            </a:solidFill>
            <a:miter lim="800000"/>
            <a:headEnd type="none" w="sm" len="sm"/>
            <a:tailEnd type="none" w="sm" len="sm"/>
          </a:ln>
          <a:effectLst/>
        </p:spPr>
        <p:txBody>
          <a:bodyPr/>
          <a:lstStyle/>
          <a:p>
            <a:r>
              <a:rPr lang="en-US" sz="1800">
                <a:latin typeface="Arial" pitchFamily="34" charset="0"/>
              </a:rPr>
              <a:t>The text indicates what we typed to cat</a:t>
            </a:r>
            <a:endParaRPr lang="tr-TR" sz="1800">
              <a:latin typeface="Arial" pitchFamily="34" charset="0"/>
            </a:endParaRPr>
          </a:p>
        </p:txBody>
      </p:sp>
      <p:sp>
        <p:nvSpPr>
          <p:cNvPr id="94219" name="Text Box 11"/>
          <p:cNvSpPr txBox="1">
            <a:spLocks noChangeArrowheads="1"/>
          </p:cNvSpPr>
          <p:nvPr/>
        </p:nvSpPr>
        <p:spPr bwMode="auto">
          <a:xfrm>
            <a:off x="381000" y="228600"/>
            <a:ext cx="1025525"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en-US" sz="3200" b="1">
                <a:solidFill>
                  <a:srgbClr val="FF0000"/>
                </a:solidFill>
                <a:latin typeface="Arial" pitchFamily="34" charset="0"/>
              </a:rPr>
              <a:t>cat</a:t>
            </a:r>
          </a:p>
        </p:txBody>
      </p:sp>
      <p:sp>
        <p:nvSpPr>
          <p:cNvPr id="94220" name="Line 12"/>
          <p:cNvSpPr>
            <a:spLocks noChangeShapeType="1"/>
          </p:cNvSpPr>
          <p:nvPr/>
        </p:nvSpPr>
        <p:spPr bwMode="auto">
          <a:xfrm>
            <a:off x="762000" y="838200"/>
            <a:ext cx="9144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94223" name="Text Box 15"/>
          <p:cNvSpPr txBox="1">
            <a:spLocks noChangeArrowheads="1"/>
          </p:cNvSpPr>
          <p:nvPr/>
        </p:nvSpPr>
        <p:spPr bwMode="auto">
          <a:xfrm>
            <a:off x="2209800" y="2362200"/>
            <a:ext cx="2416175" cy="457200"/>
          </a:xfrm>
          <a:prstGeom prst="rect">
            <a:avLst/>
          </a:prstGeom>
          <a:solidFill>
            <a:schemeClr val="tx1"/>
          </a:solidFill>
          <a:ln w="12700">
            <a:noFill/>
            <a:miter lim="800000"/>
            <a:headEnd type="none" w="sm" len="sm"/>
            <a:tailEnd type="none" w="sm" len="sm"/>
          </a:ln>
          <a:effectLst/>
        </p:spPr>
        <p:txBody>
          <a:bodyPr wrap="none">
            <a:spAutoFit/>
          </a:bodyPr>
          <a:lstStyle/>
          <a:p>
            <a:r>
              <a:rPr lang="tr-TR" b="1">
                <a:solidFill>
                  <a:schemeClr val="bg1"/>
                </a:solidFill>
              </a:rPr>
              <a:t>/home/larry#  cat</a:t>
            </a:r>
            <a:endParaRPr lang="en-US" b="1">
              <a:solidFill>
                <a:schemeClr val="bg1"/>
              </a:solidFill>
            </a:endParaRPr>
          </a:p>
        </p:txBody>
      </p:sp>
      <p:sp>
        <p:nvSpPr>
          <p:cNvPr id="94224" name="Text Box 16"/>
          <p:cNvSpPr txBox="1">
            <a:spLocks noChangeArrowheads="1"/>
          </p:cNvSpPr>
          <p:nvPr/>
        </p:nvSpPr>
        <p:spPr bwMode="auto">
          <a:xfrm>
            <a:off x="381000" y="2833688"/>
            <a:ext cx="7670800" cy="519112"/>
          </a:xfrm>
          <a:prstGeom prst="rect">
            <a:avLst/>
          </a:prstGeom>
          <a:noFill/>
          <a:ln w="12700">
            <a:noFill/>
            <a:miter lim="800000"/>
            <a:headEnd type="none" w="sm" len="sm"/>
            <a:tailEnd type="none" w="sm" len="sm"/>
          </a:ln>
          <a:effectLst/>
        </p:spPr>
        <p:txBody>
          <a:bodyPr>
            <a:spAutoFit/>
          </a:bodyPr>
          <a:lstStyle/>
          <a:p>
            <a:pPr>
              <a:spcBef>
                <a:spcPct val="20000"/>
              </a:spcBef>
              <a:buClr>
                <a:schemeClr val="accent2"/>
              </a:buClr>
              <a:buFontTx/>
              <a:buChar char="•"/>
            </a:pPr>
            <a:r>
              <a:rPr lang="en-US" sz="2800"/>
              <a:t> </a:t>
            </a:r>
            <a:r>
              <a:rPr lang="tr-TR"/>
              <a:t>This produces the correct result and runs the cat program. </a:t>
            </a:r>
            <a:endParaRPr lang="en-US"/>
          </a:p>
        </p:txBody>
      </p:sp>
      <p:pic>
        <p:nvPicPr>
          <p:cNvPr id="94225" name="Picture 17" descr="cat1"/>
          <p:cNvPicPr>
            <a:picLocks noChangeAspect="1" noChangeArrowheads="1"/>
          </p:cNvPicPr>
          <p:nvPr/>
        </p:nvPicPr>
        <p:blipFill>
          <a:blip r:embed="rId2" cstate="print"/>
          <a:srcRect/>
          <a:stretch>
            <a:fillRect/>
          </a:stretch>
        </p:blipFill>
        <p:spPr bwMode="auto">
          <a:xfrm>
            <a:off x="1600200" y="3962400"/>
            <a:ext cx="5486400" cy="882650"/>
          </a:xfrm>
          <a:prstGeom prst="rect">
            <a:avLst/>
          </a:prstGeom>
          <a:noFill/>
        </p:spPr>
      </p:pic>
      <p:sp>
        <p:nvSpPr>
          <p:cNvPr id="94227" name="Rectangle 19"/>
          <p:cNvSpPr>
            <a:spLocks noChangeArrowheads="1"/>
          </p:cNvSpPr>
          <p:nvPr/>
        </p:nvSpPr>
        <p:spPr bwMode="auto">
          <a:xfrm>
            <a:off x="1600200" y="4038600"/>
            <a:ext cx="2362200" cy="228600"/>
          </a:xfrm>
          <a:prstGeom prst="rect">
            <a:avLst/>
          </a:prstGeom>
          <a:noFill/>
          <a:ln w="12700">
            <a:solidFill>
              <a:srgbClr val="FFFF00"/>
            </a:solidFill>
            <a:miter lim="800000"/>
            <a:headEnd type="none" w="sm" len="sm"/>
            <a:tailEnd type="none" w="sm" len="sm"/>
          </a:ln>
          <a:effectLst/>
        </p:spPr>
        <p:txBody>
          <a:bodyPr wrap="none" anchor="ctr"/>
          <a:lstStyle/>
          <a:p>
            <a:endParaRPr lang="en-IN"/>
          </a:p>
        </p:txBody>
      </p:sp>
      <p:sp>
        <p:nvSpPr>
          <p:cNvPr id="94228" name="Rectangle 20"/>
          <p:cNvSpPr>
            <a:spLocks noChangeArrowheads="1"/>
          </p:cNvSpPr>
          <p:nvPr/>
        </p:nvSpPr>
        <p:spPr bwMode="auto">
          <a:xfrm>
            <a:off x="4038600" y="3962400"/>
            <a:ext cx="838200" cy="304800"/>
          </a:xfrm>
          <a:prstGeom prst="rect">
            <a:avLst/>
          </a:prstGeom>
          <a:noFill/>
          <a:ln w="12700">
            <a:solidFill>
              <a:schemeClr val="accent1"/>
            </a:solidFill>
            <a:miter lim="800000"/>
            <a:headEnd type="none" w="sm" len="sm"/>
            <a:tailEnd type="none" w="sm" len="sm"/>
          </a:ln>
          <a:effectLst/>
        </p:spPr>
        <p:txBody>
          <a:bodyPr wrap="none" anchor="ctr"/>
          <a:lstStyle/>
          <a:p>
            <a:endParaRPr lang="en-IN"/>
          </a:p>
        </p:txBody>
      </p:sp>
      <p:sp>
        <p:nvSpPr>
          <p:cNvPr id="94229" name="Rectangle 21"/>
          <p:cNvSpPr>
            <a:spLocks noChangeArrowheads="1"/>
          </p:cNvSpPr>
          <p:nvPr/>
        </p:nvSpPr>
        <p:spPr bwMode="auto">
          <a:xfrm>
            <a:off x="1600200" y="4343400"/>
            <a:ext cx="4953000" cy="228600"/>
          </a:xfrm>
          <a:prstGeom prst="rect">
            <a:avLst/>
          </a:prstGeom>
          <a:noFill/>
          <a:ln w="12700">
            <a:solidFill>
              <a:schemeClr val="accent2"/>
            </a:solidFill>
            <a:miter lim="800000"/>
            <a:headEnd type="none" w="sm" len="sm"/>
            <a:tailEnd type="none" w="sm" len="sm"/>
          </a:ln>
          <a:effectLst/>
        </p:spPr>
        <p:txBody>
          <a:bodyPr wrap="none" anchor="ctr"/>
          <a:lstStyle/>
          <a:p>
            <a:endParaRPr lang="en-IN"/>
          </a:p>
        </p:txBody>
      </p:sp>
      <p:sp>
        <p:nvSpPr>
          <p:cNvPr id="94217" name="AutoShape 9"/>
          <p:cNvSpPr>
            <a:spLocks/>
          </p:cNvSpPr>
          <p:nvPr/>
        </p:nvSpPr>
        <p:spPr bwMode="auto">
          <a:xfrm>
            <a:off x="6858000" y="4038600"/>
            <a:ext cx="1885950" cy="914400"/>
          </a:xfrm>
          <a:prstGeom prst="borderCallout1">
            <a:avLst>
              <a:gd name="adj1" fmla="val 12500"/>
              <a:gd name="adj2" fmla="val -4042"/>
              <a:gd name="adj3" fmla="val 34028"/>
              <a:gd name="adj4" fmla="val -44949"/>
            </a:avLst>
          </a:prstGeom>
          <a:solidFill>
            <a:schemeClr val="accent2"/>
          </a:solidFill>
          <a:ln w="12700" cap="sq">
            <a:solidFill>
              <a:schemeClr val="accent2"/>
            </a:solidFill>
            <a:miter lim="800000"/>
            <a:headEnd type="none" w="sm" len="sm"/>
            <a:tailEnd type="none" w="sm" len="sm"/>
          </a:ln>
          <a:effectLst/>
        </p:spPr>
        <p:txBody>
          <a:bodyPr/>
          <a:lstStyle/>
          <a:p>
            <a:pPr algn="ctr"/>
            <a:r>
              <a:rPr lang="tr-TR" sz="1600">
                <a:solidFill>
                  <a:srgbClr val="FFFF00"/>
                </a:solidFill>
                <a:latin typeface="Arial" pitchFamily="34" charset="0"/>
              </a:rPr>
              <a:t>İf you </a:t>
            </a:r>
            <a:r>
              <a:rPr lang="en-US" sz="1600">
                <a:solidFill>
                  <a:srgbClr val="FFFF00"/>
                </a:solidFill>
                <a:latin typeface="Arial" pitchFamily="34" charset="0"/>
              </a:rPr>
              <a:t>type</a:t>
            </a:r>
            <a:r>
              <a:rPr lang="tr-TR" sz="1600">
                <a:solidFill>
                  <a:srgbClr val="FFFF00"/>
                </a:solidFill>
                <a:latin typeface="Arial" pitchFamily="34" charset="0"/>
              </a:rPr>
              <a:t> this row and then press enter</a:t>
            </a:r>
          </a:p>
        </p:txBody>
      </p:sp>
      <p:sp>
        <p:nvSpPr>
          <p:cNvPr id="94230" name="Text Box 22"/>
          <p:cNvSpPr txBox="1">
            <a:spLocks noChangeArrowheads="1"/>
          </p:cNvSpPr>
          <p:nvPr/>
        </p:nvSpPr>
        <p:spPr bwMode="auto">
          <a:xfrm>
            <a:off x="381000" y="5486400"/>
            <a:ext cx="8093075" cy="822325"/>
          </a:xfrm>
          <a:prstGeom prst="rect">
            <a:avLst/>
          </a:prstGeom>
          <a:noFill/>
          <a:ln w="12700">
            <a:noFill/>
            <a:miter lim="800000"/>
            <a:headEnd type="none" w="sm" len="sm"/>
            <a:tailEnd type="none" w="sm" len="sm"/>
          </a:ln>
          <a:effectLst/>
        </p:spPr>
        <p:txBody>
          <a:bodyPr>
            <a:spAutoFit/>
          </a:bodyPr>
          <a:lstStyle/>
          <a:p>
            <a:pPr>
              <a:spcBef>
                <a:spcPct val="20000"/>
              </a:spcBef>
              <a:buClr>
                <a:srgbClr val="FFCC00"/>
              </a:buClr>
              <a:buFontTx/>
              <a:buChar char="•"/>
            </a:pPr>
            <a:r>
              <a:rPr lang="en-US"/>
              <a:t> </a:t>
            </a:r>
            <a:r>
              <a:rPr lang="tr-TR"/>
              <a:t>To end many unix command</a:t>
            </a:r>
            <a:r>
              <a:rPr lang="en-US"/>
              <a:t>,</a:t>
            </a:r>
            <a:r>
              <a:rPr lang="tr-TR"/>
              <a:t> </a:t>
            </a:r>
            <a:r>
              <a:rPr lang="en-US"/>
              <a:t>type end-of-file command (EOF) </a:t>
            </a:r>
            <a:r>
              <a:rPr lang="en-US">
                <a:solidFill>
                  <a:schemeClr val="accent2"/>
                </a:solidFill>
              </a:rPr>
              <a:t>[</a:t>
            </a:r>
            <a:r>
              <a:rPr lang="tr-TR" i="1"/>
              <a:t>hold down the key labeled</a:t>
            </a:r>
            <a:r>
              <a:rPr lang="tr-TR"/>
              <a:t> “</a:t>
            </a:r>
            <a:r>
              <a:rPr lang="tr-TR">
                <a:solidFill>
                  <a:schemeClr val="accent2"/>
                </a:solidFill>
              </a:rPr>
              <a:t>Ctrl</a:t>
            </a:r>
            <a:r>
              <a:rPr lang="tr-TR"/>
              <a:t>” </a:t>
            </a:r>
            <a:r>
              <a:rPr lang="tr-TR" i="1"/>
              <a:t>and press</a:t>
            </a:r>
            <a:r>
              <a:rPr lang="tr-TR"/>
              <a:t> “</a:t>
            </a:r>
            <a:r>
              <a:rPr lang="tr-TR">
                <a:solidFill>
                  <a:schemeClr val="accent2"/>
                </a:solidFill>
              </a:rPr>
              <a:t>d</a:t>
            </a:r>
            <a:r>
              <a:rPr lang="tr-TR"/>
              <a:t>” </a:t>
            </a:r>
            <a:r>
              <a:rPr lang="tr-TR" b="1"/>
              <a:t>(</a:t>
            </a:r>
            <a:r>
              <a:rPr lang="tr-TR" b="1">
                <a:solidFill>
                  <a:srgbClr val="FF0000"/>
                </a:solidFill>
              </a:rPr>
              <a:t>Ctrl+d</a:t>
            </a:r>
            <a:r>
              <a:rPr lang="tr-TR" b="1"/>
              <a:t>)</a:t>
            </a:r>
            <a:r>
              <a:rPr lang="en-US" b="1"/>
              <a:t> </a:t>
            </a:r>
            <a:r>
              <a:rPr lang="en-US" b="1">
                <a:solidFill>
                  <a:schemeClr val="accent2"/>
                </a:solidFill>
              </a:rPr>
              <a:t>]</a:t>
            </a:r>
            <a:endParaRPr lang="en-US">
              <a:solidFill>
                <a:schemeClr val="accent2"/>
              </a:solidFill>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92F0DA-2D56-40CF-B18C-5FE987E3CB47}" type="slidenum">
              <a:rPr lang="en-US"/>
              <a:pPr/>
              <a:t>11</a:t>
            </a:fld>
            <a:endParaRPr lang="en-US"/>
          </a:p>
        </p:txBody>
      </p:sp>
      <p:pic>
        <p:nvPicPr>
          <p:cNvPr id="148482" name="Picture 2" descr="cat2"/>
          <p:cNvPicPr>
            <a:picLocks noChangeAspect="1" noChangeArrowheads="1"/>
          </p:cNvPicPr>
          <p:nvPr/>
        </p:nvPicPr>
        <p:blipFill>
          <a:blip r:embed="rId2" cstate="print"/>
          <a:srcRect/>
          <a:stretch>
            <a:fillRect/>
          </a:stretch>
        </p:blipFill>
        <p:spPr bwMode="auto">
          <a:xfrm>
            <a:off x="685800" y="1828800"/>
            <a:ext cx="7620000" cy="2727325"/>
          </a:xfrm>
          <a:prstGeom prst="rect">
            <a:avLst/>
          </a:prstGeom>
          <a:noFill/>
        </p:spPr>
      </p:pic>
      <p:sp>
        <p:nvSpPr>
          <p:cNvPr id="148485" name="Text Box 5"/>
          <p:cNvSpPr txBox="1">
            <a:spLocks noChangeArrowheads="1"/>
          </p:cNvSpPr>
          <p:nvPr/>
        </p:nvSpPr>
        <p:spPr bwMode="auto">
          <a:xfrm>
            <a:off x="762000" y="762000"/>
            <a:ext cx="7086600" cy="822325"/>
          </a:xfrm>
          <a:prstGeom prst="rect">
            <a:avLst/>
          </a:prstGeom>
          <a:noFill/>
          <a:ln w="12700">
            <a:noFill/>
            <a:miter lim="800000"/>
            <a:headEnd type="none" w="sm" len="sm"/>
            <a:tailEnd type="none" w="sm" len="sm"/>
          </a:ln>
          <a:effectLst/>
        </p:spPr>
        <p:txBody>
          <a:bodyPr>
            <a:spAutoFit/>
          </a:bodyPr>
          <a:lstStyle/>
          <a:p>
            <a:pPr>
              <a:buClr>
                <a:schemeClr val="accent2"/>
              </a:buClr>
              <a:buFontTx/>
              <a:buChar char="•"/>
            </a:pPr>
            <a:r>
              <a:rPr lang="en-US">
                <a:latin typeface="Verdana" pitchFamily="34" charset="0"/>
              </a:rPr>
              <a:t> To display the contents of a file, type </a:t>
            </a:r>
          </a:p>
          <a:p>
            <a:pPr lvl="2"/>
            <a:r>
              <a:rPr lang="en-US">
                <a:solidFill>
                  <a:srgbClr val="FF0000"/>
                </a:solidFill>
                <a:latin typeface="Verdana" pitchFamily="34" charset="0"/>
              </a:rPr>
              <a:t>cat </a:t>
            </a:r>
            <a:r>
              <a:rPr lang="en-US" i="1">
                <a:solidFill>
                  <a:srgbClr val="FF0000"/>
                </a:solidFill>
                <a:latin typeface="Verdana" pitchFamily="34" charset="0"/>
              </a:rPr>
              <a:t>filename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D5BFA5-5E41-4E59-8433-20288FEBDD2F}" type="slidenum">
              <a:rPr lang="en-US"/>
              <a:pPr/>
              <a:t>12</a:t>
            </a:fld>
            <a:endParaRPr lang="en-US"/>
          </a:p>
        </p:txBody>
      </p:sp>
      <p:sp>
        <p:nvSpPr>
          <p:cNvPr id="98306" name="Rectangle 2"/>
          <p:cNvSpPr>
            <a:spLocks noChangeArrowheads="1"/>
          </p:cNvSpPr>
          <p:nvPr/>
        </p:nvSpPr>
        <p:spPr bwMode="auto">
          <a:xfrm>
            <a:off x="762000" y="381000"/>
            <a:ext cx="7086600" cy="1614488"/>
          </a:xfrm>
          <a:prstGeom prst="rect">
            <a:avLst/>
          </a:prstGeom>
          <a:noFill/>
          <a:ln w="12700" cap="sq">
            <a:noFill/>
            <a:miter lim="800000"/>
            <a:headEnd type="none" w="sm" len="sm"/>
            <a:tailEnd type="none" w="sm" len="sm"/>
          </a:ln>
          <a:effectLst/>
        </p:spPr>
        <p:txBody>
          <a:bodyPr>
            <a:spAutoFit/>
          </a:bodyPr>
          <a:lstStyle/>
          <a:p>
            <a:pPr>
              <a:buClr>
                <a:schemeClr val="accent2"/>
              </a:buClr>
              <a:buFontTx/>
              <a:buChar char="•"/>
            </a:pPr>
            <a:r>
              <a:rPr lang="en-US">
                <a:latin typeface="Arial" pitchFamily="34" charset="0"/>
              </a:rPr>
              <a:t> </a:t>
            </a:r>
            <a:r>
              <a:rPr lang="tr-TR">
                <a:latin typeface="Arial" pitchFamily="34" charset="0"/>
              </a:rPr>
              <a:t>To see linux commands press </a:t>
            </a:r>
            <a:r>
              <a:rPr lang="tr-TR" b="1">
                <a:solidFill>
                  <a:srgbClr val="FF0000"/>
                </a:solidFill>
                <a:latin typeface="Arial" pitchFamily="34" charset="0"/>
              </a:rPr>
              <a:t>Tab</a:t>
            </a:r>
            <a:r>
              <a:rPr lang="tr-TR">
                <a:latin typeface="Arial" pitchFamily="34" charset="0"/>
              </a:rPr>
              <a:t> key</a:t>
            </a:r>
            <a:r>
              <a:rPr lang="en-US">
                <a:latin typeface="Arial" pitchFamily="34" charset="0"/>
              </a:rPr>
              <a:t>,</a:t>
            </a:r>
          </a:p>
          <a:p>
            <a:pPr>
              <a:buClr>
                <a:schemeClr val="accent2"/>
              </a:buClr>
              <a:buFontTx/>
              <a:buChar char="•"/>
            </a:pPr>
            <a:r>
              <a:rPr lang="en-US">
                <a:latin typeface="Arial" pitchFamily="34" charset="0"/>
              </a:rPr>
              <a:t> I</a:t>
            </a:r>
            <a:r>
              <a:rPr lang="tr-TR">
                <a:latin typeface="Arial" pitchFamily="34" charset="0"/>
              </a:rPr>
              <a:t>f you want to learn commands beginning with c you can write </a:t>
            </a:r>
            <a:r>
              <a:rPr lang="tr-TR">
                <a:solidFill>
                  <a:srgbClr val="FF0000"/>
                </a:solidFill>
                <a:latin typeface="Arial" pitchFamily="34" charset="0"/>
              </a:rPr>
              <a:t>c</a:t>
            </a:r>
            <a:r>
              <a:rPr lang="tr-TR">
                <a:latin typeface="Arial" pitchFamily="34" charset="0"/>
              </a:rPr>
              <a:t> then press </a:t>
            </a:r>
            <a:r>
              <a:rPr lang="tr-TR">
                <a:solidFill>
                  <a:srgbClr val="FF0000"/>
                </a:solidFill>
                <a:latin typeface="Arial" pitchFamily="34" charset="0"/>
              </a:rPr>
              <a:t>Tab</a:t>
            </a:r>
            <a:r>
              <a:rPr lang="tr-TR">
                <a:latin typeface="Arial" pitchFamily="34" charset="0"/>
              </a:rPr>
              <a:t> key</a:t>
            </a:r>
          </a:p>
          <a:p>
            <a:pPr>
              <a:buClr>
                <a:schemeClr val="accent2"/>
              </a:buClr>
            </a:pPr>
            <a:r>
              <a:rPr lang="en-US" b="1">
                <a:solidFill>
                  <a:srgbClr val="800080"/>
                </a:solidFill>
                <a:latin typeface="Arial" pitchFamily="34" charset="0"/>
              </a:rPr>
              <a:t>	</a:t>
            </a:r>
            <a:r>
              <a:rPr lang="tr-TR" b="1">
                <a:solidFill>
                  <a:srgbClr val="FF0000"/>
                </a:solidFill>
                <a:latin typeface="Arial" pitchFamily="34" charset="0"/>
              </a:rPr>
              <a:t>/home/larry#  c</a:t>
            </a:r>
            <a:r>
              <a:rPr lang="tr-TR" sz="2800">
                <a:latin typeface="Arial" pitchFamily="34" charset="0"/>
              </a:rPr>
              <a:t>                                      </a:t>
            </a:r>
          </a:p>
        </p:txBody>
      </p:sp>
      <p:pic>
        <p:nvPicPr>
          <p:cNvPr id="98307" name="Picture 3"/>
          <p:cNvPicPr>
            <a:picLocks noChangeAspect="1" noChangeArrowheads="1"/>
          </p:cNvPicPr>
          <p:nvPr/>
        </p:nvPicPr>
        <p:blipFill>
          <a:blip r:embed="rId2" cstate="print"/>
          <a:srcRect t="26003" r="6601" b="31604"/>
          <a:stretch>
            <a:fillRect/>
          </a:stretch>
        </p:blipFill>
        <p:spPr bwMode="auto">
          <a:xfrm>
            <a:off x="304800" y="1981200"/>
            <a:ext cx="8618538" cy="3429000"/>
          </a:xfrm>
          <a:prstGeom prst="rect">
            <a:avLst/>
          </a:prstGeom>
          <a:noFill/>
          <a:ln w="12700" cap="sq">
            <a:noFill/>
            <a:miter lim="800000"/>
            <a:headEnd type="none" w="sm" len="sm"/>
            <a:tailEnd type="none" w="sm" len="sm"/>
          </a:ln>
          <a:effectLst/>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EE3C4B0-AEE9-4A82-8CCA-4D5560FC48B3}" type="slidenum">
              <a:rPr lang="en-US"/>
              <a:pPr/>
              <a:t>13</a:t>
            </a:fld>
            <a:endParaRPr lang="en-US"/>
          </a:p>
        </p:txBody>
      </p:sp>
      <p:sp>
        <p:nvSpPr>
          <p:cNvPr id="99330" name="Rectangle 2"/>
          <p:cNvSpPr>
            <a:spLocks noGrp="1" noChangeArrowheads="1"/>
          </p:cNvSpPr>
          <p:nvPr>
            <p:ph type="body" idx="1"/>
          </p:nvPr>
        </p:nvSpPr>
        <p:spPr>
          <a:xfrm>
            <a:off x="304800" y="868101"/>
            <a:ext cx="8310563" cy="4114800"/>
          </a:xfrm>
          <a:noFill/>
        </p:spPr>
        <p:txBody>
          <a:bodyPr/>
          <a:lstStyle/>
          <a:p>
            <a:r>
              <a:rPr lang="tr-TR" sz="2400" dirty="0"/>
              <a:t>Unix provides </a:t>
            </a:r>
            <a:r>
              <a:rPr lang="tr-TR" sz="2400" dirty="0">
                <a:solidFill>
                  <a:schemeClr val="accent2"/>
                </a:solidFill>
              </a:rPr>
              <a:t>files</a:t>
            </a:r>
            <a:r>
              <a:rPr lang="tr-TR" sz="2400" dirty="0">
                <a:solidFill>
                  <a:srgbClr val="800000"/>
                </a:solidFill>
              </a:rPr>
              <a:t> </a:t>
            </a:r>
            <a:r>
              <a:rPr lang="tr-TR" sz="2400" dirty="0"/>
              <a:t>and</a:t>
            </a:r>
            <a:r>
              <a:rPr lang="tr-TR" sz="2400" dirty="0">
                <a:solidFill>
                  <a:srgbClr val="800000"/>
                </a:solidFill>
              </a:rPr>
              <a:t> </a:t>
            </a:r>
            <a:r>
              <a:rPr lang="tr-TR" sz="2400" dirty="0">
                <a:solidFill>
                  <a:schemeClr val="accent2"/>
                </a:solidFill>
              </a:rPr>
              <a:t>directories</a:t>
            </a:r>
            <a:r>
              <a:rPr lang="tr-TR" sz="2400" b="1" dirty="0"/>
              <a:t>.</a:t>
            </a:r>
            <a:r>
              <a:rPr lang="tr-TR" sz="2400" b="1" dirty="0">
                <a:solidFill>
                  <a:srgbClr val="800000"/>
                </a:solidFill>
              </a:rPr>
              <a:t>  </a:t>
            </a:r>
            <a:endParaRPr lang="en-US" sz="2400" b="1" dirty="0" smtClean="0">
              <a:solidFill>
                <a:srgbClr val="800000"/>
              </a:solidFill>
            </a:endParaRPr>
          </a:p>
          <a:p>
            <a:endParaRPr lang="en-US" sz="2400" b="1" dirty="0">
              <a:solidFill>
                <a:srgbClr val="800000"/>
              </a:solidFill>
            </a:endParaRPr>
          </a:p>
          <a:p>
            <a:r>
              <a:rPr lang="tr-TR" sz="2400" dirty="0"/>
              <a:t>A</a:t>
            </a:r>
            <a:r>
              <a:rPr lang="tr-TR" sz="2400" dirty="0">
                <a:solidFill>
                  <a:srgbClr val="800000"/>
                </a:solidFill>
              </a:rPr>
              <a:t> </a:t>
            </a:r>
            <a:r>
              <a:rPr lang="tr-TR" sz="2400" dirty="0">
                <a:solidFill>
                  <a:schemeClr val="accent2"/>
                </a:solidFill>
              </a:rPr>
              <a:t>directory</a:t>
            </a:r>
            <a:r>
              <a:rPr lang="tr-TR" sz="2400" dirty="0">
                <a:solidFill>
                  <a:srgbClr val="800000"/>
                </a:solidFill>
              </a:rPr>
              <a:t> </a:t>
            </a:r>
            <a:r>
              <a:rPr lang="tr-TR" sz="2400" dirty="0"/>
              <a:t>is like a</a:t>
            </a:r>
            <a:r>
              <a:rPr lang="tr-TR" sz="2400" dirty="0">
                <a:solidFill>
                  <a:srgbClr val="800000"/>
                </a:solidFill>
              </a:rPr>
              <a:t> </a:t>
            </a:r>
            <a:r>
              <a:rPr lang="tr-TR" sz="2400" dirty="0">
                <a:solidFill>
                  <a:schemeClr val="accent2"/>
                </a:solidFill>
              </a:rPr>
              <a:t>folder</a:t>
            </a:r>
            <a:r>
              <a:rPr lang="tr-TR" sz="2400" dirty="0"/>
              <a:t>:</a:t>
            </a:r>
            <a:r>
              <a:rPr lang="tr-TR" sz="2400" dirty="0">
                <a:solidFill>
                  <a:srgbClr val="800000"/>
                </a:solidFill>
              </a:rPr>
              <a:t> </a:t>
            </a:r>
            <a:r>
              <a:rPr lang="tr-TR" sz="2400" dirty="0"/>
              <a:t>it contains pieces of paper, or files</a:t>
            </a:r>
            <a:r>
              <a:rPr lang="tr-TR" sz="2400" dirty="0" smtClean="0"/>
              <a:t>.</a:t>
            </a:r>
            <a:endParaRPr lang="en-US" sz="2400" dirty="0" smtClean="0"/>
          </a:p>
          <a:p>
            <a:pPr>
              <a:buNone/>
            </a:pPr>
            <a:endParaRPr lang="en-US" sz="2400" dirty="0"/>
          </a:p>
          <a:p>
            <a:r>
              <a:rPr lang="tr-TR" sz="2400" dirty="0"/>
              <a:t>A large folder can even hold other folders-</a:t>
            </a:r>
            <a:r>
              <a:rPr lang="tr-TR" sz="2400" i="1" dirty="0"/>
              <a:t>directories can be inside directories</a:t>
            </a:r>
            <a:r>
              <a:rPr lang="tr-TR" sz="2400" dirty="0" smtClean="0"/>
              <a:t>.</a:t>
            </a:r>
            <a:endParaRPr lang="en-US" sz="2400" dirty="0" smtClean="0"/>
          </a:p>
          <a:p>
            <a:endParaRPr lang="en-US" sz="2400" dirty="0"/>
          </a:p>
          <a:p>
            <a:r>
              <a:rPr lang="tr-TR" sz="2400" dirty="0"/>
              <a:t>In unix, the collection of directories and files is called the </a:t>
            </a:r>
            <a:r>
              <a:rPr lang="tr-TR" sz="2400" dirty="0">
                <a:solidFill>
                  <a:schemeClr val="accent2"/>
                </a:solidFill>
              </a:rPr>
              <a:t>file system</a:t>
            </a:r>
            <a:r>
              <a:rPr lang="tr-TR" sz="2400" dirty="0">
                <a:solidFill>
                  <a:srgbClr val="800000"/>
                </a:solidFill>
              </a:rPr>
              <a:t>.</a:t>
            </a:r>
            <a:r>
              <a:rPr lang="tr-TR" sz="2400" dirty="0"/>
              <a:t>  Initially, the file system consists of one directory, called the </a:t>
            </a:r>
            <a:r>
              <a:rPr lang="tr-TR" sz="2400" dirty="0">
                <a:solidFill>
                  <a:srgbClr val="800000"/>
                </a:solidFill>
              </a:rPr>
              <a:t>“</a:t>
            </a:r>
            <a:r>
              <a:rPr lang="tr-TR" sz="2400" b="1" dirty="0">
                <a:solidFill>
                  <a:srgbClr val="FF0000"/>
                </a:solidFill>
              </a:rPr>
              <a:t>root</a:t>
            </a:r>
            <a:r>
              <a:rPr lang="tr-TR" sz="2400" dirty="0">
                <a:solidFill>
                  <a:srgbClr val="800000"/>
                </a:solidFill>
              </a:rPr>
              <a:t>”</a:t>
            </a:r>
            <a:r>
              <a:rPr lang="tr-TR" sz="2400" dirty="0"/>
              <a:t> </a:t>
            </a:r>
            <a:r>
              <a:rPr lang="tr-TR" sz="2400" dirty="0" smtClean="0"/>
              <a:t>directory</a:t>
            </a:r>
            <a:endParaRPr lang="en-US" sz="2400" dirty="0" smtClean="0"/>
          </a:p>
          <a:p>
            <a:endParaRPr lang="en-US" sz="2400" dirty="0"/>
          </a:p>
          <a:p>
            <a:r>
              <a:rPr lang="tr-TR" sz="2400" dirty="0"/>
              <a:t>Inside “</a:t>
            </a:r>
            <a:r>
              <a:rPr lang="tr-TR" sz="2400" dirty="0">
                <a:solidFill>
                  <a:srgbClr val="FF0000"/>
                </a:solidFill>
              </a:rPr>
              <a:t>root</a:t>
            </a:r>
            <a:r>
              <a:rPr lang="tr-TR" sz="2400" dirty="0"/>
              <a:t>” directory, there are more directories, and inside those directories are files and yet more directories.</a:t>
            </a:r>
          </a:p>
        </p:txBody>
      </p:sp>
      <p:sp>
        <p:nvSpPr>
          <p:cNvPr id="99332" name="Text Box 4"/>
          <p:cNvSpPr txBox="1">
            <a:spLocks noChangeArrowheads="1"/>
          </p:cNvSpPr>
          <p:nvPr/>
        </p:nvSpPr>
        <p:spPr bwMode="auto">
          <a:xfrm>
            <a:off x="304800" y="91281"/>
            <a:ext cx="4205288"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dirty="0">
                <a:solidFill>
                  <a:srgbClr val="FF0000"/>
                </a:solidFill>
                <a:latin typeface="Arial" pitchFamily="34" charset="0"/>
              </a:rPr>
              <a:t> </a:t>
            </a:r>
            <a:r>
              <a:rPr lang="tr-TR" sz="3200" b="1" dirty="0">
                <a:solidFill>
                  <a:srgbClr val="FF0000"/>
                </a:solidFill>
                <a:latin typeface="Arial" pitchFamily="34" charset="0"/>
              </a:rPr>
              <a:t>Stor</a:t>
            </a:r>
            <a:r>
              <a:rPr lang="en-US" sz="3200" b="1" dirty="0" err="1">
                <a:solidFill>
                  <a:srgbClr val="FF0000"/>
                </a:solidFill>
                <a:latin typeface="Arial" pitchFamily="34" charset="0"/>
              </a:rPr>
              <a:t>i</a:t>
            </a:r>
            <a:r>
              <a:rPr lang="tr-TR" sz="3200" b="1" dirty="0">
                <a:solidFill>
                  <a:srgbClr val="FF0000"/>
                </a:solidFill>
                <a:latin typeface="Arial" pitchFamily="34" charset="0"/>
              </a:rPr>
              <a:t>ng </a:t>
            </a:r>
            <a:r>
              <a:rPr lang="en-US" sz="3200" b="1" dirty="0" err="1">
                <a:solidFill>
                  <a:srgbClr val="FF0000"/>
                </a:solidFill>
                <a:latin typeface="Arial" pitchFamily="34" charset="0"/>
              </a:rPr>
              <a:t>i</a:t>
            </a:r>
            <a:r>
              <a:rPr lang="tr-TR" sz="3200" b="1" dirty="0">
                <a:solidFill>
                  <a:srgbClr val="FF0000"/>
                </a:solidFill>
                <a:latin typeface="Arial" pitchFamily="34" charset="0"/>
              </a:rPr>
              <a:t>nformat</a:t>
            </a:r>
            <a:r>
              <a:rPr lang="en-US" sz="3200" b="1" dirty="0" err="1">
                <a:solidFill>
                  <a:srgbClr val="FF0000"/>
                </a:solidFill>
                <a:latin typeface="Arial" pitchFamily="34" charset="0"/>
              </a:rPr>
              <a:t>i</a:t>
            </a:r>
            <a:r>
              <a:rPr lang="tr-TR" sz="3200" b="1" dirty="0">
                <a:solidFill>
                  <a:srgbClr val="FF0000"/>
                </a:solidFill>
                <a:latin typeface="Arial" pitchFamily="34" charset="0"/>
              </a:rPr>
              <a:t>on</a:t>
            </a:r>
            <a:endParaRPr lang="en-US" sz="3200" b="1" dirty="0">
              <a:solidFill>
                <a:srgbClr val="FF0000"/>
              </a:solidFill>
              <a:latin typeface="Arial" pitchFamily="34" charset="0"/>
            </a:endParaRPr>
          </a:p>
        </p:txBody>
      </p:sp>
      <p:sp>
        <p:nvSpPr>
          <p:cNvPr id="99333" name="Line 5"/>
          <p:cNvSpPr>
            <a:spLocks noChangeShapeType="1"/>
          </p:cNvSpPr>
          <p:nvPr/>
        </p:nvSpPr>
        <p:spPr bwMode="auto">
          <a:xfrm>
            <a:off x="685800" y="670719"/>
            <a:ext cx="441960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8972F5EF-3B5B-4C57-B4BD-840422EDB601}" type="slidenum">
              <a:rPr lang="en-US"/>
              <a:pPr/>
              <a:t>14</a:t>
            </a:fld>
            <a:endParaRPr lang="en-US"/>
          </a:p>
        </p:txBody>
      </p:sp>
      <p:sp>
        <p:nvSpPr>
          <p:cNvPr id="101378" name="Rectangle 2"/>
          <p:cNvSpPr>
            <a:spLocks noGrp="1" noChangeArrowheads="1"/>
          </p:cNvSpPr>
          <p:nvPr>
            <p:ph type="body" idx="1"/>
          </p:nvPr>
        </p:nvSpPr>
        <p:spPr>
          <a:xfrm>
            <a:off x="685800" y="533400"/>
            <a:ext cx="7848600" cy="2667000"/>
          </a:xfrm>
        </p:spPr>
        <p:txBody>
          <a:bodyPr/>
          <a:lstStyle/>
          <a:p>
            <a:r>
              <a:rPr lang="tr-TR" sz="2400"/>
              <a:t>Each file and each directory has a </a:t>
            </a:r>
            <a:r>
              <a:rPr lang="tr-TR" sz="2400">
                <a:solidFill>
                  <a:schemeClr val="accent1"/>
                </a:solidFill>
              </a:rPr>
              <a:t>name</a:t>
            </a:r>
            <a:r>
              <a:rPr lang="tr-TR" sz="2400"/>
              <a:t>.</a:t>
            </a:r>
            <a:endParaRPr lang="en-US" sz="2400">
              <a:solidFill>
                <a:srgbClr val="800000"/>
              </a:solidFill>
            </a:endParaRPr>
          </a:p>
          <a:p>
            <a:r>
              <a:rPr lang="tr-TR" sz="2400"/>
              <a:t>A </a:t>
            </a:r>
            <a:r>
              <a:rPr lang="tr-TR" sz="2400">
                <a:solidFill>
                  <a:schemeClr val="accent1"/>
                </a:solidFill>
              </a:rPr>
              <a:t>short name</a:t>
            </a:r>
            <a:r>
              <a:rPr lang="tr-TR" sz="2400"/>
              <a:t> for a file could be </a:t>
            </a:r>
            <a:r>
              <a:rPr lang="tr-TR" sz="2400" b="1">
                <a:solidFill>
                  <a:srgbClr val="FFCC00"/>
                </a:solidFill>
              </a:rPr>
              <a:t>joe</a:t>
            </a:r>
            <a:r>
              <a:rPr lang="tr-TR" sz="2400"/>
              <a:t>, </a:t>
            </a:r>
            <a:endParaRPr lang="en-US" sz="2400"/>
          </a:p>
          <a:p>
            <a:r>
              <a:rPr lang="tr-TR" sz="2400"/>
              <a:t>while it’s </a:t>
            </a:r>
            <a:r>
              <a:rPr lang="tr-TR" sz="2400">
                <a:solidFill>
                  <a:srgbClr val="800080"/>
                </a:solidFill>
              </a:rPr>
              <a:t>“</a:t>
            </a:r>
            <a:r>
              <a:rPr lang="tr-TR" sz="2400">
                <a:solidFill>
                  <a:schemeClr val="accent1"/>
                </a:solidFill>
              </a:rPr>
              <a:t>full name</a:t>
            </a:r>
            <a:r>
              <a:rPr lang="tr-TR" sz="2400">
                <a:solidFill>
                  <a:srgbClr val="800080"/>
                </a:solidFill>
              </a:rPr>
              <a:t>” </a:t>
            </a:r>
            <a:r>
              <a:rPr lang="tr-TR" sz="2400"/>
              <a:t>would be </a:t>
            </a:r>
            <a:r>
              <a:rPr lang="tr-TR" sz="2400" b="1">
                <a:solidFill>
                  <a:schemeClr val="accent2"/>
                </a:solidFill>
              </a:rPr>
              <a:t>/home/larry/joe</a:t>
            </a:r>
            <a:r>
              <a:rPr lang="tr-TR" sz="2400">
                <a:solidFill>
                  <a:srgbClr val="800080"/>
                </a:solidFill>
              </a:rPr>
              <a:t>.</a:t>
            </a:r>
            <a:r>
              <a:rPr lang="tr-TR" sz="2400"/>
              <a:t>  The </a:t>
            </a:r>
            <a:r>
              <a:rPr lang="tr-TR" sz="2400" u="sng"/>
              <a:t>full name</a:t>
            </a:r>
            <a:r>
              <a:rPr lang="tr-TR" sz="2400"/>
              <a:t> is usually called the </a:t>
            </a:r>
            <a:r>
              <a:rPr lang="tr-TR" sz="2400" b="1">
                <a:solidFill>
                  <a:srgbClr val="FF0000"/>
                </a:solidFill>
              </a:rPr>
              <a:t>path</a:t>
            </a:r>
            <a:r>
              <a:rPr lang="tr-TR" sz="2400">
                <a:solidFill>
                  <a:srgbClr val="800000"/>
                </a:solidFill>
              </a:rPr>
              <a:t>.</a:t>
            </a:r>
            <a:endParaRPr lang="en-US" sz="2400">
              <a:solidFill>
                <a:srgbClr val="800000"/>
              </a:solidFill>
            </a:endParaRPr>
          </a:p>
          <a:p>
            <a:r>
              <a:rPr lang="tr-TR" sz="2400"/>
              <a:t>The </a:t>
            </a:r>
            <a:r>
              <a:rPr lang="tr-TR" sz="2400">
                <a:solidFill>
                  <a:srgbClr val="FF0000"/>
                </a:solidFill>
              </a:rPr>
              <a:t>path</a:t>
            </a:r>
            <a:r>
              <a:rPr lang="tr-TR" sz="2400"/>
              <a:t> can be divide into a sequence of directories. </a:t>
            </a:r>
            <a:endParaRPr lang="en-US" sz="2400"/>
          </a:p>
          <a:p>
            <a:pPr>
              <a:lnSpc>
                <a:spcPct val="80000"/>
              </a:lnSpc>
            </a:pPr>
            <a:r>
              <a:rPr lang="tr-TR" sz="2800"/>
              <a:t>For example, here is how </a:t>
            </a:r>
            <a:r>
              <a:rPr lang="tr-TR" sz="2800" b="1">
                <a:solidFill>
                  <a:schemeClr val="accent2"/>
                </a:solidFill>
              </a:rPr>
              <a:t>/home/larry/joe</a:t>
            </a:r>
            <a:r>
              <a:rPr lang="tr-TR" sz="2800"/>
              <a:t> is read:</a:t>
            </a:r>
            <a:endParaRPr lang="tr-TR" sz="2400"/>
          </a:p>
        </p:txBody>
      </p:sp>
      <p:sp>
        <p:nvSpPr>
          <p:cNvPr id="101380" name="Text Box 4"/>
          <p:cNvSpPr txBox="1">
            <a:spLocks noChangeArrowheads="1"/>
          </p:cNvSpPr>
          <p:nvPr/>
        </p:nvSpPr>
        <p:spPr bwMode="auto">
          <a:xfrm>
            <a:off x="6096000" y="3429000"/>
            <a:ext cx="2532063" cy="519113"/>
          </a:xfrm>
          <a:prstGeom prst="rect">
            <a:avLst/>
          </a:prstGeom>
          <a:noFill/>
          <a:ln w="12700">
            <a:noFill/>
            <a:miter lim="800000"/>
            <a:headEnd type="none" w="sm" len="sm"/>
            <a:tailEnd type="none" w="sm" len="sm"/>
          </a:ln>
          <a:effectLst/>
        </p:spPr>
        <p:txBody>
          <a:bodyPr wrap="none">
            <a:spAutoFit/>
          </a:bodyPr>
          <a:lstStyle/>
          <a:p>
            <a:r>
              <a:rPr lang="tr-TR" sz="2800" b="1">
                <a:solidFill>
                  <a:srgbClr val="008000"/>
                </a:solidFill>
              </a:rPr>
              <a:t>/</a:t>
            </a:r>
            <a:r>
              <a:rPr lang="tr-TR" sz="2800" b="1">
                <a:solidFill>
                  <a:schemeClr val="accent2"/>
                </a:solidFill>
              </a:rPr>
              <a:t>home</a:t>
            </a:r>
            <a:r>
              <a:rPr lang="tr-TR" sz="2800" b="1">
                <a:solidFill>
                  <a:schemeClr val="accent1"/>
                </a:solidFill>
              </a:rPr>
              <a:t>/</a:t>
            </a:r>
            <a:r>
              <a:rPr lang="tr-TR" sz="2800" b="1">
                <a:solidFill>
                  <a:schemeClr val="accent2"/>
                </a:solidFill>
              </a:rPr>
              <a:t>larry</a:t>
            </a:r>
            <a:r>
              <a:rPr lang="tr-TR" sz="2800" b="1">
                <a:solidFill>
                  <a:srgbClr val="FFCC00"/>
                </a:solidFill>
              </a:rPr>
              <a:t>/</a:t>
            </a:r>
            <a:r>
              <a:rPr lang="tr-TR" sz="2800" b="1">
                <a:solidFill>
                  <a:schemeClr val="accent2"/>
                </a:solidFill>
              </a:rPr>
              <a:t>joe</a:t>
            </a:r>
            <a:endParaRPr lang="en-US" sz="2800" b="1">
              <a:solidFill>
                <a:schemeClr val="accent2"/>
              </a:solidFill>
            </a:endParaRPr>
          </a:p>
        </p:txBody>
      </p:sp>
      <p:sp>
        <p:nvSpPr>
          <p:cNvPr id="101381" name="Text Box 5"/>
          <p:cNvSpPr txBox="1">
            <a:spLocks noChangeArrowheads="1"/>
          </p:cNvSpPr>
          <p:nvPr/>
        </p:nvSpPr>
        <p:spPr bwMode="auto">
          <a:xfrm>
            <a:off x="304800" y="3962400"/>
            <a:ext cx="4953000" cy="825500"/>
          </a:xfrm>
          <a:prstGeom prst="rect">
            <a:avLst/>
          </a:prstGeom>
          <a:solidFill>
            <a:srgbClr val="008000"/>
          </a:solidFill>
          <a:ln w="12700">
            <a:noFill/>
            <a:miter lim="800000"/>
            <a:headEnd type="none" w="sm" len="sm"/>
            <a:tailEnd type="none" w="sm" len="sm"/>
          </a:ln>
          <a:effectLst/>
        </p:spPr>
        <p:txBody>
          <a:bodyPr>
            <a:spAutoFit/>
          </a:bodyPr>
          <a:lstStyle/>
          <a:p>
            <a:pPr>
              <a:lnSpc>
                <a:spcPct val="80000"/>
              </a:lnSpc>
              <a:spcBef>
                <a:spcPct val="20000"/>
              </a:spcBef>
            </a:pPr>
            <a:r>
              <a:rPr lang="tr-TR" sz="2000">
                <a:solidFill>
                  <a:schemeClr val="bg1"/>
                </a:solidFill>
              </a:rPr>
              <a:t>The</a:t>
            </a:r>
            <a:r>
              <a:rPr lang="tr-TR" sz="2000"/>
              <a:t> </a:t>
            </a:r>
            <a:r>
              <a:rPr lang="tr-TR" sz="2000" b="1">
                <a:solidFill>
                  <a:srgbClr val="FFCC00"/>
                </a:solidFill>
              </a:rPr>
              <a:t>initial slash</a:t>
            </a:r>
            <a:r>
              <a:rPr lang="tr-TR" sz="2000" b="1"/>
              <a:t> </a:t>
            </a:r>
            <a:r>
              <a:rPr lang="tr-TR" sz="2000" b="1">
                <a:solidFill>
                  <a:schemeClr val="bg1"/>
                </a:solidFill>
              </a:rPr>
              <a:t>indicates the</a:t>
            </a:r>
            <a:r>
              <a:rPr lang="tr-TR" sz="2000" b="1"/>
              <a:t> </a:t>
            </a:r>
            <a:r>
              <a:rPr lang="tr-TR" sz="2000" b="1">
                <a:solidFill>
                  <a:srgbClr val="FFCC00"/>
                </a:solidFill>
              </a:rPr>
              <a:t>root</a:t>
            </a:r>
            <a:r>
              <a:rPr lang="tr-TR" sz="2000">
                <a:solidFill>
                  <a:srgbClr val="FFCC00"/>
                </a:solidFill>
              </a:rPr>
              <a:t> </a:t>
            </a:r>
            <a:r>
              <a:rPr lang="tr-TR" sz="2000" b="1">
                <a:solidFill>
                  <a:srgbClr val="FFCC00"/>
                </a:solidFill>
              </a:rPr>
              <a:t>directory</a:t>
            </a:r>
            <a:r>
              <a:rPr lang="tr-TR" sz="2000"/>
              <a:t>.  </a:t>
            </a:r>
            <a:r>
              <a:rPr lang="tr-TR" sz="2000">
                <a:solidFill>
                  <a:schemeClr val="bg1"/>
                </a:solidFill>
              </a:rPr>
              <a:t>This signifies the directory called</a:t>
            </a:r>
            <a:r>
              <a:rPr lang="tr-TR" sz="2000"/>
              <a:t> </a:t>
            </a:r>
            <a:r>
              <a:rPr lang="tr-TR" sz="2000" b="1">
                <a:solidFill>
                  <a:srgbClr val="FF0000"/>
                </a:solidFill>
              </a:rPr>
              <a:t>home</a:t>
            </a:r>
            <a:r>
              <a:rPr lang="tr-TR" sz="2000">
                <a:solidFill>
                  <a:schemeClr val="bg1"/>
                </a:solidFill>
              </a:rPr>
              <a:t>. It is inside the root directory.</a:t>
            </a:r>
            <a:r>
              <a:rPr lang="tr-TR" sz="2000"/>
              <a:t>                      </a:t>
            </a:r>
            <a:endParaRPr lang="en-US" sz="2000"/>
          </a:p>
        </p:txBody>
      </p:sp>
      <p:sp>
        <p:nvSpPr>
          <p:cNvPr id="101382" name="Text Box 6"/>
          <p:cNvSpPr txBox="1">
            <a:spLocks noChangeArrowheads="1"/>
          </p:cNvSpPr>
          <p:nvPr/>
        </p:nvSpPr>
        <p:spPr bwMode="auto">
          <a:xfrm>
            <a:off x="1676400" y="4876800"/>
            <a:ext cx="4389438" cy="641350"/>
          </a:xfrm>
          <a:prstGeom prst="rect">
            <a:avLst/>
          </a:prstGeom>
          <a:solidFill>
            <a:schemeClr val="accent1"/>
          </a:solidFill>
          <a:ln w="12700">
            <a:noFill/>
            <a:miter lim="800000"/>
            <a:headEnd type="none" w="sm" len="sm"/>
            <a:tailEnd type="none" w="sm" len="sm"/>
          </a:ln>
          <a:effectLst/>
        </p:spPr>
        <p:txBody>
          <a:bodyPr wrap="none">
            <a:spAutoFit/>
          </a:bodyPr>
          <a:lstStyle/>
          <a:p>
            <a:pPr>
              <a:lnSpc>
                <a:spcPct val="80000"/>
              </a:lnSpc>
              <a:spcBef>
                <a:spcPct val="20000"/>
              </a:spcBef>
            </a:pPr>
            <a:r>
              <a:rPr lang="tr-TR" sz="2000"/>
              <a:t>The </a:t>
            </a:r>
            <a:r>
              <a:rPr lang="tr-TR" sz="2000" b="1">
                <a:solidFill>
                  <a:srgbClr val="FFCC00"/>
                </a:solidFill>
              </a:rPr>
              <a:t>second slash</a:t>
            </a:r>
            <a:r>
              <a:rPr lang="tr-TR" sz="2000" b="1"/>
              <a:t> corresponds to the </a:t>
            </a:r>
          </a:p>
          <a:p>
            <a:pPr>
              <a:lnSpc>
                <a:spcPct val="80000"/>
              </a:lnSpc>
              <a:spcBef>
                <a:spcPct val="20000"/>
              </a:spcBef>
            </a:pPr>
            <a:r>
              <a:rPr lang="tr-TR" sz="2000" b="1">
                <a:solidFill>
                  <a:srgbClr val="800000"/>
                </a:solidFill>
              </a:rPr>
              <a:t>    </a:t>
            </a:r>
            <a:r>
              <a:rPr lang="tr-TR" sz="2000" b="1">
                <a:solidFill>
                  <a:srgbClr val="FFCC00"/>
                </a:solidFill>
              </a:rPr>
              <a:t>directory </a:t>
            </a:r>
            <a:r>
              <a:rPr lang="tr-TR" sz="2000" b="1">
                <a:solidFill>
                  <a:srgbClr val="FF0000"/>
                </a:solidFill>
              </a:rPr>
              <a:t>larry</a:t>
            </a:r>
            <a:r>
              <a:rPr lang="tr-TR" sz="2000"/>
              <a:t>, which is inside home.</a:t>
            </a:r>
            <a:endParaRPr lang="en-US" sz="2000"/>
          </a:p>
        </p:txBody>
      </p:sp>
      <p:sp>
        <p:nvSpPr>
          <p:cNvPr id="101385" name="Freeform 9"/>
          <p:cNvSpPr>
            <a:spLocks/>
          </p:cNvSpPr>
          <p:nvPr/>
        </p:nvSpPr>
        <p:spPr bwMode="auto">
          <a:xfrm>
            <a:off x="5257800" y="3962400"/>
            <a:ext cx="914400" cy="381000"/>
          </a:xfrm>
          <a:custGeom>
            <a:avLst/>
            <a:gdLst/>
            <a:ahLst/>
            <a:cxnLst>
              <a:cxn ang="0">
                <a:pos x="0" y="240"/>
              </a:cxn>
              <a:cxn ang="0">
                <a:pos x="576" y="240"/>
              </a:cxn>
              <a:cxn ang="0">
                <a:pos x="576" y="0"/>
              </a:cxn>
            </a:cxnLst>
            <a:rect l="0" t="0" r="r" b="b"/>
            <a:pathLst>
              <a:path w="576" h="240">
                <a:moveTo>
                  <a:pt x="0" y="240"/>
                </a:moveTo>
                <a:lnTo>
                  <a:pt x="576" y="240"/>
                </a:lnTo>
                <a:lnTo>
                  <a:pt x="576" y="0"/>
                </a:lnTo>
              </a:path>
            </a:pathLst>
          </a:custGeom>
          <a:noFill/>
          <a:ln w="28575" cap="flat" cmpd="sng">
            <a:solidFill>
              <a:srgbClr val="008000"/>
            </a:solidFill>
            <a:prstDash val="solid"/>
            <a:round/>
            <a:headEnd type="none" w="sm" len="sm"/>
            <a:tailEnd type="none" w="sm" len="sm"/>
          </a:ln>
          <a:effectLst/>
        </p:spPr>
        <p:txBody>
          <a:bodyPr wrap="none"/>
          <a:lstStyle/>
          <a:p>
            <a:endParaRPr lang="en-IN"/>
          </a:p>
        </p:txBody>
      </p:sp>
      <p:sp>
        <p:nvSpPr>
          <p:cNvPr id="101386" name="Freeform 10"/>
          <p:cNvSpPr>
            <a:spLocks/>
          </p:cNvSpPr>
          <p:nvPr/>
        </p:nvSpPr>
        <p:spPr bwMode="auto">
          <a:xfrm>
            <a:off x="6096000" y="3962400"/>
            <a:ext cx="1066800" cy="1219200"/>
          </a:xfrm>
          <a:custGeom>
            <a:avLst/>
            <a:gdLst/>
            <a:ahLst/>
            <a:cxnLst>
              <a:cxn ang="0">
                <a:pos x="672" y="0"/>
              </a:cxn>
              <a:cxn ang="0">
                <a:pos x="624" y="768"/>
              </a:cxn>
              <a:cxn ang="0">
                <a:pos x="0" y="768"/>
              </a:cxn>
            </a:cxnLst>
            <a:rect l="0" t="0" r="r" b="b"/>
            <a:pathLst>
              <a:path w="672" h="768">
                <a:moveTo>
                  <a:pt x="672" y="0"/>
                </a:moveTo>
                <a:lnTo>
                  <a:pt x="624" y="768"/>
                </a:lnTo>
                <a:lnTo>
                  <a:pt x="0" y="768"/>
                </a:lnTo>
              </a:path>
            </a:pathLst>
          </a:custGeom>
          <a:noFill/>
          <a:ln w="34925" cap="flat" cmpd="sng">
            <a:solidFill>
              <a:schemeClr val="accent1"/>
            </a:solidFill>
            <a:prstDash val="solid"/>
            <a:round/>
            <a:headEnd type="none" w="sm" len="sm"/>
            <a:tailEnd type="none" w="sm" len="sm"/>
          </a:ln>
          <a:effectLst/>
        </p:spPr>
        <p:txBody>
          <a:bodyPr wrap="none"/>
          <a:lstStyle/>
          <a:p>
            <a:endParaRPr lang="en-IN"/>
          </a:p>
        </p:txBody>
      </p:sp>
      <p:sp>
        <p:nvSpPr>
          <p:cNvPr id="101387" name="Text Box 11"/>
          <p:cNvSpPr txBox="1">
            <a:spLocks noChangeArrowheads="1"/>
          </p:cNvSpPr>
          <p:nvPr/>
        </p:nvSpPr>
        <p:spPr bwMode="auto">
          <a:xfrm>
            <a:off x="4724400" y="5638800"/>
            <a:ext cx="2728913" cy="519113"/>
          </a:xfrm>
          <a:prstGeom prst="rect">
            <a:avLst/>
          </a:prstGeom>
          <a:solidFill>
            <a:srgbClr val="FFCC00"/>
          </a:solidFill>
          <a:ln w="12700">
            <a:noFill/>
            <a:miter lim="800000"/>
            <a:headEnd type="none" w="sm" len="sm"/>
            <a:tailEnd type="none" w="sm" len="sm"/>
          </a:ln>
          <a:effectLst/>
        </p:spPr>
        <p:txBody>
          <a:bodyPr wrap="none">
            <a:spAutoFit/>
          </a:bodyPr>
          <a:lstStyle/>
          <a:p>
            <a:r>
              <a:rPr lang="tr-TR" sz="2800">
                <a:solidFill>
                  <a:schemeClr val="accent2"/>
                </a:solidFill>
              </a:rPr>
              <a:t>joe</a:t>
            </a:r>
            <a:r>
              <a:rPr lang="tr-TR" sz="2800"/>
              <a:t> is inside </a:t>
            </a:r>
            <a:r>
              <a:rPr lang="tr-TR" sz="2800">
                <a:solidFill>
                  <a:srgbClr val="008000"/>
                </a:solidFill>
              </a:rPr>
              <a:t>larry</a:t>
            </a:r>
            <a:r>
              <a:rPr lang="tr-TR" sz="2800"/>
              <a:t>.</a:t>
            </a:r>
            <a:endParaRPr lang="en-US" sz="2800"/>
          </a:p>
        </p:txBody>
      </p:sp>
      <p:sp>
        <p:nvSpPr>
          <p:cNvPr id="101388" name="Line 12"/>
          <p:cNvSpPr>
            <a:spLocks noChangeShapeType="1"/>
          </p:cNvSpPr>
          <p:nvPr/>
        </p:nvSpPr>
        <p:spPr bwMode="auto">
          <a:xfrm flipV="1">
            <a:off x="7467600" y="3962400"/>
            <a:ext cx="762000" cy="1676400"/>
          </a:xfrm>
          <a:prstGeom prst="line">
            <a:avLst/>
          </a:prstGeom>
          <a:noFill/>
          <a:ln w="28575">
            <a:solidFill>
              <a:srgbClr val="FFCC00"/>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A3ECA504-94B7-4427-A31E-CEF83ECD38AB}" type="slidenum">
              <a:rPr lang="en-US"/>
              <a:pPr/>
              <a:t>15</a:t>
            </a:fld>
            <a:endParaRPr lang="en-US"/>
          </a:p>
        </p:txBody>
      </p:sp>
      <p:sp>
        <p:nvSpPr>
          <p:cNvPr id="102402" name="Rectangle 2"/>
          <p:cNvSpPr>
            <a:spLocks noGrp="1" noChangeArrowheads="1"/>
          </p:cNvSpPr>
          <p:nvPr>
            <p:ph type="body" idx="1"/>
          </p:nvPr>
        </p:nvSpPr>
        <p:spPr>
          <a:xfrm>
            <a:off x="381000" y="381000"/>
            <a:ext cx="8229600" cy="1652588"/>
          </a:xfrm>
        </p:spPr>
        <p:txBody>
          <a:bodyPr/>
          <a:lstStyle/>
          <a:p>
            <a:pPr>
              <a:lnSpc>
                <a:spcPct val="80000"/>
              </a:lnSpc>
              <a:buFontTx/>
              <a:buNone/>
            </a:pPr>
            <a:endParaRPr lang="tr-TR" sz="2800"/>
          </a:p>
          <a:p>
            <a:pPr>
              <a:lnSpc>
                <a:spcPct val="80000"/>
              </a:lnSpc>
            </a:pPr>
            <a:r>
              <a:rPr lang="tr-TR" sz="2800"/>
              <a:t> </a:t>
            </a:r>
            <a:r>
              <a:rPr lang="tr-TR" sz="2400"/>
              <a:t>A </a:t>
            </a:r>
            <a:r>
              <a:rPr lang="tr-TR" sz="2400">
                <a:solidFill>
                  <a:srgbClr val="FF3300"/>
                </a:solidFill>
              </a:rPr>
              <a:t>path</a:t>
            </a:r>
            <a:r>
              <a:rPr lang="tr-TR" sz="2400"/>
              <a:t> could refer to either a </a:t>
            </a:r>
            <a:r>
              <a:rPr lang="tr-TR" sz="2400">
                <a:solidFill>
                  <a:srgbClr val="FF3300"/>
                </a:solidFill>
              </a:rPr>
              <a:t>directory</a:t>
            </a:r>
            <a:r>
              <a:rPr lang="tr-TR" sz="2400"/>
              <a:t> or a </a:t>
            </a:r>
            <a:r>
              <a:rPr lang="tr-TR" sz="2400">
                <a:solidFill>
                  <a:srgbClr val="FF3300"/>
                </a:solidFill>
              </a:rPr>
              <a:t>filename</a:t>
            </a:r>
            <a:r>
              <a:rPr lang="tr-TR" sz="2400"/>
              <a:t>, so joe could be either. </a:t>
            </a:r>
            <a:endParaRPr lang="en-US" sz="2400"/>
          </a:p>
          <a:p>
            <a:pPr>
              <a:lnSpc>
                <a:spcPct val="80000"/>
              </a:lnSpc>
            </a:pPr>
            <a:r>
              <a:rPr lang="tr-TR" sz="2400"/>
              <a:t> All the items before the short name must be directories.</a:t>
            </a:r>
            <a:endParaRPr lang="tr-TR" sz="2800"/>
          </a:p>
        </p:txBody>
      </p:sp>
      <p:grpSp>
        <p:nvGrpSpPr>
          <p:cNvPr id="102436" name="Group 36"/>
          <p:cNvGrpSpPr>
            <a:grpSpLocks/>
          </p:cNvGrpSpPr>
          <p:nvPr/>
        </p:nvGrpSpPr>
        <p:grpSpPr bwMode="auto">
          <a:xfrm>
            <a:off x="1295400" y="2438400"/>
            <a:ext cx="6858000" cy="2965450"/>
            <a:chOff x="816" y="1536"/>
            <a:chExt cx="4320" cy="1868"/>
          </a:xfrm>
        </p:grpSpPr>
        <p:grpSp>
          <p:nvGrpSpPr>
            <p:cNvPr id="102434" name="Group 34"/>
            <p:cNvGrpSpPr>
              <a:grpSpLocks/>
            </p:cNvGrpSpPr>
            <p:nvPr/>
          </p:nvGrpSpPr>
          <p:grpSpPr bwMode="auto">
            <a:xfrm>
              <a:off x="816" y="1536"/>
              <a:ext cx="4320" cy="1868"/>
              <a:chOff x="816" y="1536"/>
              <a:chExt cx="4320" cy="1868"/>
            </a:xfrm>
          </p:grpSpPr>
          <p:sp>
            <p:nvSpPr>
              <p:cNvPr id="102413" name="Rectangle 13"/>
              <p:cNvSpPr>
                <a:spLocks noChangeArrowheads="1"/>
              </p:cNvSpPr>
              <p:nvPr/>
            </p:nvSpPr>
            <p:spPr bwMode="auto">
              <a:xfrm>
                <a:off x="2016" y="1536"/>
                <a:ext cx="1104" cy="240"/>
              </a:xfrm>
              <a:prstGeom prst="rect">
                <a:avLst/>
              </a:prstGeom>
              <a:noFill/>
              <a:ln w="38100">
                <a:solidFill>
                  <a:schemeClr val="tx1"/>
                </a:solidFill>
                <a:miter lim="800000"/>
                <a:headEnd/>
                <a:tailEnd/>
              </a:ln>
              <a:effectLst/>
            </p:spPr>
            <p:txBody>
              <a:bodyPr wrap="none" anchor="ctr"/>
              <a:lstStyle/>
              <a:p>
                <a:pPr algn="ctr"/>
                <a:r>
                  <a:rPr lang="tr-TR" sz="1600" b="1">
                    <a:latin typeface="Arial" pitchFamily="34" charset="0"/>
                  </a:rPr>
                  <a:t>Root Directory</a:t>
                </a:r>
              </a:p>
            </p:txBody>
          </p:sp>
          <p:sp>
            <p:nvSpPr>
              <p:cNvPr id="102415" name="Text Box 15"/>
              <p:cNvSpPr txBox="1">
                <a:spLocks noChangeArrowheads="1"/>
              </p:cNvSpPr>
              <p:nvPr/>
            </p:nvSpPr>
            <p:spPr bwMode="auto">
              <a:xfrm>
                <a:off x="2784" y="2592"/>
                <a:ext cx="912" cy="216"/>
              </a:xfrm>
              <a:prstGeom prst="rect">
                <a:avLst/>
              </a:prstGeom>
              <a:noFill/>
              <a:ln w="38100">
                <a:solidFill>
                  <a:srgbClr val="FFCC00"/>
                </a:solidFill>
                <a:miter lim="800000"/>
                <a:headEnd type="none" w="sm" len="sm"/>
                <a:tailEnd type="none" w="sm" len="sm"/>
              </a:ln>
              <a:effectLst/>
            </p:spPr>
            <p:txBody>
              <a:bodyPr>
                <a:spAutoFit/>
              </a:bodyPr>
              <a:lstStyle/>
              <a:p>
                <a:pPr algn="ctr"/>
                <a:r>
                  <a:rPr lang="en-US" sz="1400" b="1"/>
                  <a:t>Sub-Directory</a:t>
                </a:r>
              </a:p>
            </p:txBody>
          </p:sp>
          <p:sp>
            <p:nvSpPr>
              <p:cNvPr id="102416" name="Text Box 16"/>
              <p:cNvSpPr txBox="1">
                <a:spLocks noChangeArrowheads="1"/>
              </p:cNvSpPr>
              <p:nvPr/>
            </p:nvSpPr>
            <p:spPr bwMode="auto">
              <a:xfrm>
                <a:off x="3168" y="2064"/>
                <a:ext cx="730" cy="236"/>
              </a:xfrm>
              <a:prstGeom prst="rect">
                <a:avLst/>
              </a:prstGeom>
              <a:solidFill>
                <a:srgbClr val="008000"/>
              </a:solidFill>
              <a:ln w="38100">
                <a:solidFill>
                  <a:srgbClr val="008000"/>
                </a:solidFill>
                <a:miter lim="800000"/>
                <a:headEnd type="none" w="sm" len="sm"/>
                <a:tailEnd type="none" w="sm" len="sm"/>
              </a:ln>
              <a:effectLst/>
            </p:spPr>
            <p:txBody>
              <a:bodyPr>
                <a:spAutoFit/>
              </a:bodyPr>
              <a:lstStyle/>
              <a:p>
                <a:pPr algn="ctr"/>
                <a:r>
                  <a:rPr lang="en-US" sz="1600" b="1">
                    <a:solidFill>
                      <a:schemeClr val="bg1"/>
                    </a:solidFill>
                  </a:rPr>
                  <a:t>home</a:t>
                </a:r>
              </a:p>
            </p:txBody>
          </p:sp>
          <p:sp>
            <p:nvSpPr>
              <p:cNvPr id="102417" name="Text Box 17"/>
              <p:cNvSpPr txBox="1">
                <a:spLocks noChangeArrowheads="1"/>
              </p:cNvSpPr>
              <p:nvPr/>
            </p:nvSpPr>
            <p:spPr bwMode="auto">
              <a:xfrm>
                <a:off x="1968" y="2064"/>
                <a:ext cx="730" cy="236"/>
              </a:xfrm>
              <a:prstGeom prst="rect">
                <a:avLst/>
              </a:prstGeom>
              <a:noFill/>
              <a:ln w="38100">
                <a:solidFill>
                  <a:srgbClr val="008000"/>
                </a:solidFill>
                <a:miter lim="800000"/>
                <a:headEnd type="none" w="sm" len="sm"/>
                <a:tailEnd type="none" w="sm" len="sm"/>
              </a:ln>
              <a:effectLst/>
            </p:spPr>
            <p:txBody>
              <a:bodyPr>
                <a:spAutoFit/>
              </a:bodyPr>
              <a:lstStyle/>
              <a:p>
                <a:r>
                  <a:rPr lang="en-US" sz="1600" b="1"/>
                  <a:t>Directory</a:t>
                </a:r>
              </a:p>
            </p:txBody>
          </p:sp>
          <p:sp>
            <p:nvSpPr>
              <p:cNvPr id="102418" name="Text Box 18"/>
              <p:cNvSpPr txBox="1">
                <a:spLocks noChangeArrowheads="1"/>
              </p:cNvSpPr>
              <p:nvPr/>
            </p:nvSpPr>
            <p:spPr bwMode="auto">
              <a:xfrm>
                <a:off x="816" y="2112"/>
                <a:ext cx="730" cy="236"/>
              </a:xfrm>
              <a:prstGeom prst="rect">
                <a:avLst/>
              </a:prstGeom>
              <a:noFill/>
              <a:ln w="38100">
                <a:solidFill>
                  <a:srgbClr val="008000"/>
                </a:solidFill>
                <a:miter lim="800000"/>
                <a:headEnd type="none" w="sm" len="sm"/>
                <a:tailEnd type="none" w="sm" len="sm"/>
              </a:ln>
              <a:effectLst/>
            </p:spPr>
            <p:txBody>
              <a:bodyPr>
                <a:spAutoFit/>
              </a:bodyPr>
              <a:lstStyle/>
              <a:p>
                <a:r>
                  <a:rPr lang="en-US" sz="1600" b="1"/>
                  <a:t>Directory</a:t>
                </a:r>
              </a:p>
            </p:txBody>
          </p:sp>
          <p:sp>
            <p:nvSpPr>
              <p:cNvPr id="102419" name="Line 19"/>
              <p:cNvSpPr>
                <a:spLocks noChangeShapeType="1"/>
              </p:cNvSpPr>
              <p:nvPr/>
            </p:nvSpPr>
            <p:spPr bwMode="auto">
              <a:xfrm flipV="1">
                <a:off x="1152" y="1776"/>
                <a:ext cx="1104" cy="336"/>
              </a:xfrm>
              <a:prstGeom prst="line">
                <a:avLst/>
              </a:prstGeom>
              <a:noFill/>
              <a:ln w="25400">
                <a:solidFill>
                  <a:srgbClr val="008000"/>
                </a:solidFill>
                <a:round/>
                <a:headEnd type="none" w="sm" len="sm"/>
                <a:tailEnd type="none" w="sm" len="sm"/>
              </a:ln>
              <a:effectLst/>
            </p:spPr>
            <p:txBody>
              <a:bodyPr wrap="none"/>
              <a:lstStyle/>
              <a:p>
                <a:endParaRPr lang="en-IN"/>
              </a:p>
            </p:txBody>
          </p:sp>
          <p:sp>
            <p:nvSpPr>
              <p:cNvPr id="102420" name="Line 20"/>
              <p:cNvSpPr>
                <a:spLocks noChangeShapeType="1"/>
              </p:cNvSpPr>
              <p:nvPr/>
            </p:nvSpPr>
            <p:spPr bwMode="auto">
              <a:xfrm flipV="1">
                <a:off x="2352" y="1776"/>
                <a:ext cx="96" cy="288"/>
              </a:xfrm>
              <a:prstGeom prst="line">
                <a:avLst/>
              </a:prstGeom>
              <a:noFill/>
              <a:ln w="25400">
                <a:solidFill>
                  <a:srgbClr val="008000"/>
                </a:solidFill>
                <a:round/>
                <a:headEnd type="none" w="sm" len="sm"/>
                <a:tailEnd type="none" w="sm" len="sm"/>
              </a:ln>
              <a:effectLst/>
            </p:spPr>
            <p:txBody>
              <a:bodyPr wrap="none"/>
              <a:lstStyle/>
              <a:p>
                <a:endParaRPr lang="en-IN"/>
              </a:p>
            </p:txBody>
          </p:sp>
          <p:sp>
            <p:nvSpPr>
              <p:cNvPr id="102422" name="Line 22"/>
              <p:cNvSpPr>
                <a:spLocks noChangeShapeType="1"/>
              </p:cNvSpPr>
              <p:nvPr/>
            </p:nvSpPr>
            <p:spPr bwMode="auto">
              <a:xfrm flipH="1" flipV="1">
                <a:off x="2880" y="1776"/>
                <a:ext cx="624" cy="288"/>
              </a:xfrm>
              <a:prstGeom prst="line">
                <a:avLst/>
              </a:prstGeom>
              <a:noFill/>
              <a:ln w="25400">
                <a:solidFill>
                  <a:srgbClr val="008000"/>
                </a:solidFill>
                <a:round/>
                <a:headEnd type="none" w="sm" len="sm"/>
                <a:tailEnd type="none" w="sm" len="sm"/>
              </a:ln>
              <a:effectLst/>
            </p:spPr>
            <p:txBody>
              <a:bodyPr wrap="none"/>
              <a:lstStyle/>
              <a:p>
                <a:endParaRPr lang="en-IN"/>
              </a:p>
            </p:txBody>
          </p:sp>
          <p:sp>
            <p:nvSpPr>
              <p:cNvPr id="102423" name="Text Box 23"/>
              <p:cNvSpPr txBox="1">
                <a:spLocks noChangeArrowheads="1"/>
              </p:cNvSpPr>
              <p:nvPr/>
            </p:nvSpPr>
            <p:spPr bwMode="auto">
              <a:xfrm>
                <a:off x="4032" y="2592"/>
                <a:ext cx="730" cy="236"/>
              </a:xfrm>
              <a:prstGeom prst="rect">
                <a:avLst/>
              </a:prstGeom>
              <a:solidFill>
                <a:srgbClr val="FFCC00"/>
              </a:solidFill>
              <a:ln w="38100">
                <a:solidFill>
                  <a:srgbClr val="FFCC00"/>
                </a:solidFill>
                <a:miter lim="800000"/>
                <a:headEnd type="none" w="sm" len="sm"/>
                <a:tailEnd type="none" w="sm" len="sm"/>
              </a:ln>
              <a:effectLst/>
            </p:spPr>
            <p:txBody>
              <a:bodyPr>
                <a:spAutoFit/>
              </a:bodyPr>
              <a:lstStyle/>
              <a:p>
                <a:pPr algn="ctr"/>
                <a:r>
                  <a:rPr lang="en-US" sz="1600" b="1">
                    <a:solidFill>
                      <a:schemeClr val="bg1"/>
                    </a:solidFill>
                  </a:rPr>
                  <a:t>larry</a:t>
                </a:r>
              </a:p>
            </p:txBody>
          </p:sp>
          <p:sp>
            <p:nvSpPr>
              <p:cNvPr id="102424" name="Line 24"/>
              <p:cNvSpPr>
                <a:spLocks noChangeShapeType="1"/>
              </p:cNvSpPr>
              <p:nvPr/>
            </p:nvSpPr>
            <p:spPr bwMode="auto">
              <a:xfrm flipH="1">
                <a:off x="3168" y="2304"/>
                <a:ext cx="288" cy="288"/>
              </a:xfrm>
              <a:prstGeom prst="line">
                <a:avLst/>
              </a:prstGeom>
              <a:noFill/>
              <a:ln w="25400">
                <a:solidFill>
                  <a:srgbClr val="FFCC00"/>
                </a:solidFill>
                <a:round/>
                <a:headEnd type="none" w="sm" len="sm"/>
                <a:tailEnd type="none" w="sm" len="sm"/>
              </a:ln>
              <a:effectLst/>
            </p:spPr>
            <p:txBody>
              <a:bodyPr wrap="none"/>
              <a:lstStyle/>
              <a:p>
                <a:endParaRPr lang="en-IN"/>
              </a:p>
            </p:txBody>
          </p:sp>
          <p:sp>
            <p:nvSpPr>
              <p:cNvPr id="102425" name="Line 25"/>
              <p:cNvSpPr>
                <a:spLocks noChangeShapeType="1"/>
              </p:cNvSpPr>
              <p:nvPr/>
            </p:nvSpPr>
            <p:spPr bwMode="auto">
              <a:xfrm>
                <a:off x="3648" y="2304"/>
                <a:ext cx="672" cy="288"/>
              </a:xfrm>
              <a:prstGeom prst="line">
                <a:avLst/>
              </a:prstGeom>
              <a:noFill/>
              <a:ln w="25400">
                <a:solidFill>
                  <a:srgbClr val="FFCC00"/>
                </a:solidFill>
                <a:round/>
                <a:headEnd type="none" w="sm" len="sm"/>
                <a:tailEnd type="none" w="sm" len="sm"/>
              </a:ln>
              <a:effectLst/>
            </p:spPr>
            <p:txBody>
              <a:bodyPr wrap="none"/>
              <a:lstStyle/>
              <a:p>
                <a:endParaRPr lang="en-IN"/>
              </a:p>
            </p:txBody>
          </p:sp>
          <p:sp>
            <p:nvSpPr>
              <p:cNvPr id="102426" name="Text Box 26"/>
              <p:cNvSpPr txBox="1">
                <a:spLocks noChangeArrowheads="1"/>
              </p:cNvSpPr>
              <p:nvPr/>
            </p:nvSpPr>
            <p:spPr bwMode="auto">
              <a:xfrm>
                <a:off x="4704" y="3168"/>
                <a:ext cx="432" cy="236"/>
              </a:xfrm>
              <a:prstGeom prst="rect">
                <a:avLst/>
              </a:prstGeom>
              <a:solidFill>
                <a:schemeClr val="accent2"/>
              </a:solidFill>
              <a:ln w="38100">
                <a:solidFill>
                  <a:schemeClr val="accent2"/>
                </a:solidFill>
                <a:miter lim="800000"/>
                <a:headEnd type="none" w="sm" len="sm"/>
                <a:tailEnd type="none" w="sm" len="sm"/>
              </a:ln>
              <a:effectLst/>
            </p:spPr>
            <p:txBody>
              <a:bodyPr>
                <a:spAutoFit/>
              </a:bodyPr>
              <a:lstStyle/>
              <a:p>
                <a:pPr algn="ctr"/>
                <a:r>
                  <a:rPr lang="en-US" sz="1600" b="1">
                    <a:solidFill>
                      <a:schemeClr val="bg1"/>
                    </a:solidFill>
                  </a:rPr>
                  <a:t>joe</a:t>
                </a:r>
              </a:p>
            </p:txBody>
          </p:sp>
          <p:sp>
            <p:nvSpPr>
              <p:cNvPr id="102428" name="Text Box 28"/>
              <p:cNvSpPr txBox="1">
                <a:spLocks noChangeArrowheads="1"/>
              </p:cNvSpPr>
              <p:nvPr/>
            </p:nvSpPr>
            <p:spPr bwMode="auto">
              <a:xfrm>
                <a:off x="4128" y="3168"/>
                <a:ext cx="432" cy="236"/>
              </a:xfrm>
              <a:prstGeom prst="rect">
                <a:avLst/>
              </a:prstGeom>
              <a:noFill/>
              <a:ln w="38100">
                <a:solidFill>
                  <a:schemeClr val="accent2"/>
                </a:solidFill>
                <a:miter lim="800000"/>
                <a:headEnd type="none" w="sm" len="sm"/>
                <a:tailEnd type="none" w="sm" len="sm"/>
              </a:ln>
              <a:effectLst/>
            </p:spPr>
            <p:txBody>
              <a:bodyPr>
                <a:spAutoFit/>
              </a:bodyPr>
              <a:lstStyle/>
              <a:p>
                <a:r>
                  <a:rPr lang="en-US" sz="1600" b="1"/>
                  <a:t>File</a:t>
                </a:r>
              </a:p>
            </p:txBody>
          </p:sp>
          <p:sp>
            <p:nvSpPr>
              <p:cNvPr id="102429" name="Text Box 29"/>
              <p:cNvSpPr txBox="1">
                <a:spLocks noChangeArrowheads="1"/>
              </p:cNvSpPr>
              <p:nvPr/>
            </p:nvSpPr>
            <p:spPr bwMode="auto">
              <a:xfrm>
                <a:off x="3456" y="3168"/>
                <a:ext cx="432" cy="236"/>
              </a:xfrm>
              <a:prstGeom prst="rect">
                <a:avLst/>
              </a:prstGeom>
              <a:noFill/>
              <a:ln w="38100">
                <a:solidFill>
                  <a:schemeClr val="accent2"/>
                </a:solidFill>
                <a:miter lim="800000"/>
                <a:headEnd type="none" w="sm" len="sm"/>
                <a:tailEnd type="none" w="sm" len="sm"/>
              </a:ln>
              <a:effectLst/>
            </p:spPr>
            <p:txBody>
              <a:bodyPr>
                <a:spAutoFit/>
              </a:bodyPr>
              <a:lstStyle/>
              <a:p>
                <a:r>
                  <a:rPr lang="en-US" sz="1600" b="1"/>
                  <a:t>File</a:t>
                </a:r>
              </a:p>
            </p:txBody>
          </p:sp>
          <p:sp>
            <p:nvSpPr>
              <p:cNvPr id="102430" name="Line 30"/>
              <p:cNvSpPr>
                <a:spLocks noChangeShapeType="1"/>
              </p:cNvSpPr>
              <p:nvPr/>
            </p:nvSpPr>
            <p:spPr bwMode="auto">
              <a:xfrm flipV="1">
                <a:off x="3696" y="2832"/>
                <a:ext cx="432" cy="336"/>
              </a:xfrm>
              <a:prstGeom prst="line">
                <a:avLst/>
              </a:prstGeom>
              <a:noFill/>
              <a:ln w="25400">
                <a:solidFill>
                  <a:schemeClr val="accent2"/>
                </a:solidFill>
                <a:round/>
                <a:headEnd type="none" w="sm" len="sm"/>
                <a:tailEnd type="none" w="sm" len="sm"/>
              </a:ln>
              <a:effectLst/>
            </p:spPr>
            <p:txBody>
              <a:bodyPr wrap="none"/>
              <a:lstStyle/>
              <a:p>
                <a:endParaRPr lang="en-IN"/>
              </a:p>
            </p:txBody>
          </p:sp>
          <p:sp>
            <p:nvSpPr>
              <p:cNvPr id="102431" name="Line 31"/>
              <p:cNvSpPr>
                <a:spLocks noChangeShapeType="1"/>
              </p:cNvSpPr>
              <p:nvPr/>
            </p:nvSpPr>
            <p:spPr bwMode="auto">
              <a:xfrm flipV="1">
                <a:off x="4320" y="2832"/>
                <a:ext cx="0" cy="336"/>
              </a:xfrm>
              <a:prstGeom prst="line">
                <a:avLst/>
              </a:prstGeom>
              <a:noFill/>
              <a:ln w="25400">
                <a:solidFill>
                  <a:schemeClr val="accent2"/>
                </a:solidFill>
                <a:round/>
                <a:headEnd type="none" w="sm" len="sm"/>
                <a:tailEnd type="none" w="sm" len="sm"/>
              </a:ln>
              <a:effectLst/>
            </p:spPr>
            <p:txBody>
              <a:bodyPr wrap="none"/>
              <a:lstStyle/>
              <a:p>
                <a:endParaRPr lang="en-IN"/>
              </a:p>
            </p:txBody>
          </p:sp>
          <p:sp>
            <p:nvSpPr>
              <p:cNvPr id="102432" name="Line 32"/>
              <p:cNvSpPr>
                <a:spLocks noChangeShapeType="1"/>
              </p:cNvSpPr>
              <p:nvPr/>
            </p:nvSpPr>
            <p:spPr bwMode="auto">
              <a:xfrm flipH="1" flipV="1">
                <a:off x="4512" y="2832"/>
                <a:ext cx="384" cy="336"/>
              </a:xfrm>
              <a:prstGeom prst="line">
                <a:avLst/>
              </a:prstGeom>
              <a:noFill/>
              <a:ln w="25400">
                <a:solidFill>
                  <a:schemeClr val="accent2"/>
                </a:solidFill>
                <a:round/>
                <a:headEnd type="none" w="sm" len="sm"/>
                <a:tailEnd type="none" w="sm" len="sm"/>
              </a:ln>
              <a:effectLst/>
            </p:spPr>
            <p:txBody>
              <a:bodyPr wrap="none"/>
              <a:lstStyle/>
              <a:p>
                <a:endParaRPr lang="en-IN"/>
              </a:p>
            </p:txBody>
          </p:sp>
        </p:grpSp>
        <p:sp>
          <p:nvSpPr>
            <p:cNvPr id="102435" name="Text Box 35"/>
            <p:cNvSpPr txBox="1">
              <a:spLocks noChangeArrowheads="1"/>
            </p:cNvSpPr>
            <p:nvPr/>
          </p:nvSpPr>
          <p:spPr bwMode="auto">
            <a:xfrm>
              <a:off x="1104" y="2736"/>
              <a:ext cx="1056" cy="596"/>
            </a:xfrm>
            <a:prstGeom prst="rect">
              <a:avLst/>
            </a:prstGeom>
            <a:noFill/>
            <a:ln w="12700" cap="sq">
              <a:noFill/>
              <a:miter lim="800000"/>
              <a:headEnd type="none" w="sm" len="sm"/>
              <a:tailEnd type="none" w="sm" len="sm"/>
            </a:ln>
            <a:effectLst/>
          </p:spPr>
          <p:txBody>
            <a:bodyPr>
              <a:spAutoFit/>
            </a:bodyPr>
            <a:lstStyle/>
            <a:p>
              <a:r>
                <a:rPr lang="tr-TR" sz="2800" i="1">
                  <a:solidFill>
                    <a:schemeClr val="accent2"/>
                  </a:solidFill>
                  <a:effectLst>
                    <a:outerShdw blurRad="38100" dist="38100" dir="2700000" algn="tl">
                      <a:srgbClr val="C0C0C0"/>
                    </a:outerShdw>
                  </a:effectLst>
                  <a:latin typeface="Arial" pitchFamily="34" charset="0"/>
                </a:rPr>
                <a:t>Directory structure</a:t>
              </a:r>
            </a:p>
          </p:txBody>
        </p:sp>
      </p:gr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71C4251-258E-4ADF-9D17-7B30F66DAD52}" type="slidenum">
              <a:rPr lang="en-US"/>
              <a:pPr/>
              <a:t>16</a:t>
            </a:fld>
            <a:endParaRPr lang="en-US"/>
          </a:p>
        </p:txBody>
      </p:sp>
      <p:sp>
        <p:nvSpPr>
          <p:cNvPr id="103426" name="Rectangle 2"/>
          <p:cNvSpPr>
            <a:spLocks noGrp="1" noChangeArrowheads="1"/>
          </p:cNvSpPr>
          <p:nvPr>
            <p:ph type="body" idx="1"/>
          </p:nvPr>
        </p:nvSpPr>
        <p:spPr>
          <a:xfrm>
            <a:off x="457200" y="476250"/>
            <a:ext cx="6248400" cy="590550"/>
          </a:xfrm>
        </p:spPr>
        <p:txBody>
          <a:bodyPr/>
          <a:lstStyle/>
          <a:p>
            <a:pPr>
              <a:buClr>
                <a:schemeClr val="accent2"/>
              </a:buClr>
            </a:pPr>
            <a:r>
              <a:rPr lang="tr-TR" b="1">
                <a:solidFill>
                  <a:srgbClr val="FF0000"/>
                </a:solidFill>
                <a:latin typeface="Arial" pitchFamily="34" charset="0"/>
              </a:rPr>
              <a:t>Looking at directories with </a:t>
            </a:r>
            <a:r>
              <a:rPr lang="tr-TR" b="1">
                <a:solidFill>
                  <a:schemeClr val="accent2"/>
                </a:solidFill>
                <a:latin typeface="Arial" pitchFamily="34" charset="0"/>
              </a:rPr>
              <a:t>Is</a:t>
            </a:r>
          </a:p>
        </p:txBody>
      </p:sp>
      <p:sp>
        <p:nvSpPr>
          <p:cNvPr id="103428" name="Rectangle 4"/>
          <p:cNvSpPr>
            <a:spLocks noChangeArrowheads="1"/>
          </p:cNvSpPr>
          <p:nvPr/>
        </p:nvSpPr>
        <p:spPr bwMode="auto">
          <a:xfrm>
            <a:off x="457200" y="1400175"/>
            <a:ext cx="7010400" cy="2647950"/>
          </a:xfrm>
          <a:prstGeom prst="rect">
            <a:avLst/>
          </a:prstGeom>
          <a:noFill/>
          <a:ln w="12700">
            <a:noFill/>
            <a:miter lim="800000"/>
            <a:headEnd type="none" w="sm" len="sm"/>
            <a:tailEnd type="none" w="sm" len="sm"/>
          </a:ln>
          <a:effectLst/>
        </p:spPr>
        <p:txBody>
          <a:bodyPr>
            <a:spAutoFit/>
          </a:bodyPr>
          <a:lstStyle/>
          <a:p>
            <a:pPr>
              <a:spcBef>
                <a:spcPct val="50000"/>
              </a:spcBef>
              <a:buFontTx/>
              <a:buChar char="•"/>
            </a:pPr>
            <a:r>
              <a:rPr lang="en-US"/>
              <a:t> </a:t>
            </a:r>
            <a:r>
              <a:rPr lang="tr-TR"/>
              <a:t>The command </a:t>
            </a:r>
            <a:r>
              <a:rPr lang="tr-TR">
                <a:solidFill>
                  <a:srgbClr val="FF0000"/>
                </a:solidFill>
              </a:rPr>
              <a:t>ls</a:t>
            </a:r>
            <a:r>
              <a:rPr lang="tr-TR"/>
              <a:t> lists files.  </a:t>
            </a:r>
          </a:p>
          <a:p>
            <a:pPr>
              <a:spcBef>
                <a:spcPct val="50000"/>
              </a:spcBef>
              <a:buFontTx/>
              <a:buChar char="•"/>
            </a:pPr>
            <a:r>
              <a:rPr lang="en-US"/>
              <a:t> </a:t>
            </a:r>
            <a:r>
              <a:rPr lang="tr-TR"/>
              <a:t>If you try </a:t>
            </a:r>
            <a:r>
              <a:rPr lang="tr-TR">
                <a:solidFill>
                  <a:srgbClr val="FF0000"/>
                </a:solidFill>
              </a:rPr>
              <a:t>ls</a:t>
            </a:r>
            <a:r>
              <a:rPr lang="tr-TR"/>
              <a:t> as a </a:t>
            </a:r>
            <a:r>
              <a:rPr lang="tr-TR">
                <a:solidFill>
                  <a:schemeClr val="accent2"/>
                </a:solidFill>
              </a:rPr>
              <a:t>command</a:t>
            </a:r>
            <a:r>
              <a:rPr lang="tr-TR"/>
              <a:t>, you’ll see:               </a:t>
            </a:r>
          </a:p>
          <a:p>
            <a:pPr>
              <a:spcBef>
                <a:spcPct val="50000"/>
              </a:spcBef>
            </a:pPr>
            <a:r>
              <a:rPr lang="tr-TR"/>
              <a:t>   </a:t>
            </a:r>
            <a:r>
              <a:rPr lang="tr-TR">
                <a:solidFill>
                  <a:srgbClr val="800080"/>
                </a:solidFill>
              </a:rPr>
              <a:t>/home/larry#  </a:t>
            </a:r>
            <a:r>
              <a:rPr lang="tr-TR" b="1">
                <a:solidFill>
                  <a:srgbClr val="800080"/>
                </a:solidFill>
              </a:rPr>
              <a:t>ls </a:t>
            </a:r>
            <a:r>
              <a:rPr lang="tr-TR">
                <a:solidFill>
                  <a:srgbClr val="800080"/>
                </a:solidFill>
              </a:rPr>
              <a:t>                            </a:t>
            </a:r>
            <a:endParaRPr lang="en-US">
              <a:solidFill>
                <a:srgbClr val="800080"/>
              </a:solidFill>
            </a:endParaRPr>
          </a:p>
          <a:p>
            <a:pPr>
              <a:spcBef>
                <a:spcPct val="50000"/>
              </a:spcBef>
            </a:pPr>
            <a:r>
              <a:rPr lang="en-US">
                <a:solidFill>
                  <a:srgbClr val="800080"/>
                </a:solidFill>
              </a:rPr>
              <a:t> </a:t>
            </a:r>
            <a:r>
              <a:rPr lang="tr-TR">
                <a:solidFill>
                  <a:srgbClr val="800080"/>
                </a:solidFill>
              </a:rPr>
              <a:t> /home/larry#     </a:t>
            </a:r>
          </a:p>
          <a:p>
            <a:pPr>
              <a:spcBef>
                <a:spcPct val="50000"/>
              </a:spcBef>
            </a:pPr>
            <a:r>
              <a:rPr lang="tr-TR"/>
              <a:t>That is right, you will see nothing.  </a:t>
            </a:r>
          </a:p>
        </p:txBody>
      </p:sp>
      <p:sp>
        <p:nvSpPr>
          <p:cNvPr id="103429" name="Line 5"/>
          <p:cNvSpPr>
            <a:spLocks noChangeShapeType="1"/>
          </p:cNvSpPr>
          <p:nvPr/>
        </p:nvSpPr>
        <p:spPr bwMode="auto">
          <a:xfrm>
            <a:off x="914400" y="1143000"/>
            <a:ext cx="6019800" cy="0"/>
          </a:xfrm>
          <a:prstGeom prst="line">
            <a:avLst/>
          </a:prstGeom>
          <a:noFill/>
          <a:ln w="95250">
            <a:solidFill>
              <a:srgbClr val="0000FF"/>
            </a:solidFill>
            <a:round/>
            <a:headEnd type="none" w="sm" len="sm"/>
            <a:tailEnd type="none" w="sm" len="sm"/>
          </a:ln>
          <a:effectLst/>
        </p:spPr>
        <p:txBody>
          <a:bodyPr wrap="none"/>
          <a:lstStyle/>
          <a:p>
            <a:endParaRPr lang="en-IN"/>
          </a:p>
        </p:txBody>
      </p:sp>
      <p:pic>
        <p:nvPicPr>
          <p:cNvPr id="103430" name="Picture 6" descr="ls1"/>
          <p:cNvPicPr>
            <a:picLocks noChangeAspect="1" noChangeArrowheads="1"/>
          </p:cNvPicPr>
          <p:nvPr/>
        </p:nvPicPr>
        <p:blipFill>
          <a:blip r:embed="rId2" cstate="print"/>
          <a:srcRect r="26866"/>
          <a:stretch>
            <a:fillRect/>
          </a:stretch>
        </p:blipFill>
        <p:spPr bwMode="auto">
          <a:xfrm>
            <a:off x="228600" y="4267200"/>
            <a:ext cx="5907088" cy="1416050"/>
          </a:xfrm>
          <a:prstGeom prst="rect">
            <a:avLst/>
          </a:prstGeom>
          <a:noFill/>
          <a:ln w="9525">
            <a:noFill/>
            <a:miter lim="800000"/>
            <a:headEnd/>
            <a:tailEnd/>
          </a:ln>
        </p:spPr>
      </p:pic>
      <p:sp>
        <p:nvSpPr>
          <p:cNvPr id="103431" name="Text Box 7"/>
          <p:cNvSpPr txBox="1">
            <a:spLocks noChangeArrowheads="1"/>
          </p:cNvSpPr>
          <p:nvPr/>
        </p:nvSpPr>
        <p:spPr bwMode="auto">
          <a:xfrm>
            <a:off x="6400800" y="4267200"/>
            <a:ext cx="2225675" cy="1431925"/>
          </a:xfrm>
          <a:prstGeom prst="rect">
            <a:avLst/>
          </a:prstGeom>
          <a:solidFill>
            <a:srgbClr val="008000"/>
          </a:solidFill>
          <a:ln w="12700">
            <a:noFill/>
            <a:miter lim="800000"/>
            <a:headEnd type="none" w="sm" len="sm"/>
            <a:tailEnd type="none" w="sm" len="sm"/>
          </a:ln>
          <a:effectLst/>
        </p:spPr>
        <p:txBody>
          <a:bodyPr>
            <a:spAutoFit/>
          </a:bodyPr>
          <a:lstStyle/>
          <a:p>
            <a:r>
              <a:rPr lang="en-US">
                <a:solidFill>
                  <a:schemeClr val="bg1"/>
                </a:solidFill>
              </a:rPr>
              <a:t>If you have files, </a:t>
            </a:r>
            <a:r>
              <a:rPr lang="en-US">
                <a:solidFill>
                  <a:srgbClr val="FF0000"/>
                </a:solidFill>
              </a:rPr>
              <a:t>ls</a:t>
            </a:r>
            <a:r>
              <a:rPr lang="en-US">
                <a:solidFill>
                  <a:schemeClr val="bg1"/>
                </a:solidFill>
              </a:rPr>
              <a:t> lists the </a:t>
            </a:r>
            <a:r>
              <a:rPr lang="en-US" sz="2000">
                <a:solidFill>
                  <a:schemeClr val="bg1"/>
                </a:solidFill>
                <a:latin typeface="Verdana" pitchFamily="34" charset="0"/>
              </a:rPr>
              <a:t>names of files in the directory</a:t>
            </a:r>
            <a:endParaRPr lang="en-US" sz="20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1875DE0-7B9C-45E5-84FE-4757489A0A09}" type="slidenum">
              <a:rPr lang="en-US"/>
              <a:pPr/>
              <a:t>17</a:t>
            </a:fld>
            <a:endParaRPr lang="en-US"/>
          </a:p>
        </p:txBody>
      </p:sp>
      <p:sp>
        <p:nvSpPr>
          <p:cNvPr id="104450" name="Rectangle 2"/>
          <p:cNvSpPr>
            <a:spLocks noGrp="1" noChangeArrowheads="1"/>
          </p:cNvSpPr>
          <p:nvPr>
            <p:ph type="body" idx="1"/>
          </p:nvPr>
        </p:nvSpPr>
        <p:spPr>
          <a:xfrm>
            <a:off x="457200" y="476250"/>
            <a:ext cx="8153400" cy="895350"/>
          </a:xfrm>
        </p:spPr>
        <p:txBody>
          <a:bodyPr/>
          <a:lstStyle/>
          <a:p>
            <a:pPr>
              <a:buClr>
                <a:schemeClr val="accent2"/>
              </a:buClr>
            </a:pPr>
            <a:r>
              <a:rPr lang="tr-TR" sz="2400"/>
              <a:t>If you want a </a:t>
            </a:r>
            <a:r>
              <a:rPr lang="tr-TR" sz="2400">
                <a:solidFill>
                  <a:srgbClr val="FF3300"/>
                </a:solidFill>
              </a:rPr>
              <a:t>list of files</a:t>
            </a:r>
            <a:r>
              <a:rPr lang="tr-TR" sz="2400"/>
              <a:t> of a more active directory, try the </a:t>
            </a:r>
            <a:r>
              <a:rPr lang="tr-TR" sz="2400">
                <a:solidFill>
                  <a:schemeClr val="accent1"/>
                </a:solidFill>
              </a:rPr>
              <a:t>root directory</a:t>
            </a:r>
            <a:r>
              <a:rPr lang="tr-TR" sz="2400"/>
              <a:t>.</a:t>
            </a:r>
          </a:p>
        </p:txBody>
      </p:sp>
      <p:sp>
        <p:nvSpPr>
          <p:cNvPr id="104452" name="Text Box 4"/>
          <p:cNvSpPr txBox="1">
            <a:spLocks noChangeArrowheads="1"/>
          </p:cNvSpPr>
          <p:nvPr/>
        </p:nvSpPr>
        <p:spPr bwMode="auto">
          <a:xfrm>
            <a:off x="1295400" y="1497013"/>
            <a:ext cx="4713288" cy="1127125"/>
          </a:xfrm>
          <a:prstGeom prst="rect">
            <a:avLst/>
          </a:prstGeom>
          <a:solidFill>
            <a:schemeClr val="tx1"/>
          </a:solidFill>
          <a:ln w="12700">
            <a:noFill/>
            <a:miter lim="800000"/>
            <a:headEnd type="none" w="sm" len="sm"/>
            <a:tailEnd type="none" w="sm" len="sm"/>
          </a:ln>
          <a:effectLst/>
        </p:spPr>
        <p:txBody>
          <a:bodyPr wrap="none">
            <a:spAutoFit/>
          </a:bodyPr>
          <a:lstStyle/>
          <a:p>
            <a:pPr>
              <a:spcBef>
                <a:spcPct val="20000"/>
              </a:spcBef>
            </a:pPr>
            <a:r>
              <a:rPr lang="tr-TR" sz="2000">
                <a:solidFill>
                  <a:schemeClr val="bg1"/>
                </a:solidFill>
              </a:rPr>
              <a:t>/home/larry#  </a:t>
            </a:r>
            <a:r>
              <a:rPr lang="tr-TR" sz="2000" b="1">
                <a:solidFill>
                  <a:schemeClr val="bg1"/>
                </a:solidFill>
              </a:rPr>
              <a:t>ls /</a:t>
            </a:r>
            <a:r>
              <a:rPr lang="tr-TR" sz="2000">
                <a:solidFill>
                  <a:schemeClr val="bg1"/>
                </a:solidFill>
              </a:rPr>
              <a:t>                            </a:t>
            </a:r>
          </a:p>
          <a:p>
            <a:pPr>
              <a:spcBef>
                <a:spcPct val="20000"/>
              </a:spcBef>
            </a:pPr>
            <a:r>
              <a:rPr lang="tr-TR" sz="2000">
                <a:solidFill>
                  <a:schemeClr val="bg1"/>
                </a:solidFill>
              </a:rPr>
              <a:t>   bin   etc      install  mnt   root user var</a:t>
            </a:r>
          </a:p>
          <a:p>
            <a:pPr>
              <a:spcBef>
                <a:spcPct val="20000"/>
              </a:spcBef>
            </a:pPr>
            <a:r>
              <a:rPr lang="tr-TR" sz="2000">
                <a:solidFill>
                  <a:schemeClr val="bg1"/>
                </a:solidFill>
              </a:rPr>
              <a:t>   dev  home  lib       proc  tmp  usr   vmlinux</a:t>
            </a:r>
            <a:endParaRPr lang="en-US" sz="2000">
              <a:solidFill>
                <a:schemeClr val="bg1"/>
              </a:solidFill>
            </a:endParaRPr>
          </a:p>
        </p:txBody>
      </p:sp>
      <p:sp>
        <p:nvSpPr>
          <p:cNvPr id="104453" name="Text Box 5"/>
          <p:cNvSpPr txBox="1">
            <a:spLocks noChangeArrowheads="1"/>
          </p:cNvSpPr>
          <p:nvPr/>
        </p:nvSpPr>
        <p:spPr bwMode="auto">
          <a:xfrm>
            <a:off x="609600" y="2819400"/>
            <a:ext cx="7515225" cy="457200"/>
          </a:xfrm>
          <a:prstGeom prst="rect">
            <a:avLst/>
          </a:prstGeom>
          <a:noFill/>
          <a:ln w="12700">
            <a:noFill/>
            <a:miter lim="800000"/>
            <a:headEnd type="none" w="sm" len="sm"/>
            <a:tailEnd type="none" w="sm" len="sm"/>
          </a:ln>
          <a:effectLst/>
        </p:spPr>
        <p:txBody>
          <a:bodyPr wrap="none">
            <a:spAutoFit/>
          </a:bodyPr>
          <a:lstStyle/>
          <a:p>
            <a:r>
              <a:rPr lang="en-US" b="1"/>
              <a:t>“</a:t>
            </a:r>
            <a:r>
              <a:rPr lang="tr-TR" b="1">
                <a:solidFill>
                  <a:srgbClr val="FF0000"/>
                </a:solidFill>
              </a:rPr>
              <a:t>/</a:t>
            </a:r>
            <a:r>
              <a:rPr lang="en-US" b="1"/>
              <a:t>”</a:t>
            </a:r>
            <a:r>
              <a:rPr lang="tr-TR">
                <a:solidFill>
                  <a:srgbClr val="800080"/>
                </a:solidFill>
              </a:rPr>
              <a:t>  </a:t>
            </a:r>
            <a:r>
              <a:rPr lang="tr-TR"/>
              <a:t>is a </a:t>
            </a:r>
            <a:r>
              <a:rPr lang="tr-TR">
                <a:solidFill>
                  <a:schemeClr val="accent2"/>
                </a:solidFill>
              </a:rPr>
              <a:t>parameter</a:t>
            </a:r>
            <a:r>
              <a:rPr lang="tr-TR"/>
              <a:t> saying what directory you want a list for.</a:t>
            </a:r>
            <a:endParaRPr lang="en-US"/>
          </a:p>
        </p:txBody>
      </p:sp>
      <p:sp>
        <p:nvSpPr>
          <p:cNvPr id="104454" name="Text Box 6"/>
          <p:cNvSpPr txBox="1">
            <a:spLocks noChangeArrowheads="1"/>
          </p:cNvSpPr>
          <p:nvPr/>
        </p:nvSpPr>
        <p:spPr bwMode="auto">
          <a:xfrm>
            <a:off x="609600" y="3581400"/>
            <a:ext cx="7391400" cy="822325"/>
          </a:xfrm>
          <a:prstGeom prst="rect">
            <a:avLst/>
          </a:prstGeom>
          <a:noFill/>
          <a:ln w="12700">
            <a:noFill/>
            <a:miter lim="800000"/>
            <a:headEnd type="none" w="sm" len="sm"/>
            <a:tailEnd type="none" w="sm" len="sm"/>
          </a:ln>
          <a:effectLst/>
        </p:spPr>
        <p:txBody>
          <a:bodyPr>
            <a:spAutoFit/>
          </a:bodyPr>
          <a:lstStyle/>
          <a:p>
            <a:pPr>
              <a:spcBef>
                <a:spcPct val="20000"/>
              </a:spcBef>
            </a:pPr>
            <a:r>
              <a:rPr lang="tr-TR"/>
              <a:t>Some commands have </a:t>
            </a:r>
            <a:r>
              <a:rPr lang="tr-TR">
                <a:solidFill>
                  <a:schemeClr val="accent2"/>
                </a:solidFill>
              </a:rPr>
              <a:t>special parameters</a:t>
            </a:r>
            <a:r>
              <a:rPr lang="tr-TR"/>
              <a:t> called options or switches. To see this try: </a:t>
            </a:r>
            <a:endParaRPr lang="en-US"/>
          </a:p>
        </p:txBody>
      </p:sp>
      <p:sp>
        <p:nvSpPr>
          <p:cNvPr id="104455" name="Text Box 7"/>
          <p:cNvSpPr txBox="1">
            <a:spLocks noChangeArrowheads="1"/>
          </p:cNvSpPr>
          <p:nvPr/>
        </p:nvSpPr>
        <p:spPr bwMode="auto">
          <a:xfrm>
            <a:off x="838200" y="5791200"/>
            <a:ext cx="5294313" cy="457200"/>
          </a:xfrm>
          <a:prstGeom prst="rect">
            <a:avLst/>
          </a:prstGeom>
          <a:noFill/>
          <a:ln w="12700">
            <a:noFill/>
            <a:miter lim="800000"/>
            <a:headEnd type="none" w="sm" len="sm"/>
            <a:tailEnd type="none" w="sm" len="sm"/>
          </a:ln>
          <a:effectLst/>
        </p:spPr>
        <p:txBody>
          <a:bodyPr wrap="none">
            <a:spAutoFit/>
          </a:bodyPr>
          <a:lstStyle/>
          <a:p>
            <a:r>
              <a:rPr lang="tr-TR"/>
              <a:t>The </a:t>
            </a:r>
            <a:r>
              <a:rPr lang="tr-TR" b="1">
                <a:solidFill>
                  <a:srgbClr val="FF0000"/>
                </a:solidFill>
              </a:rPr>
              <a:t>-F</a:t>
            </a:r>
            <a:r>
              <a:rPr lang="tr-TR" b="1"/>
              <a:t> is an </a:t>
            </a:r>
            <a:r>
              <a:rPr lang="tr-TR" b="1">
                <a:solidFill>
                  <a:schemeClr val="accent2"/>
                </a:solidFill>
              </a:rPr>
              <a:t>option</a:t>
            </a:r>
            <a:r>
              <a:rPr lang="tr-TR"/>
              <a:t>.</a:t>
            </a:r>
            <a:r>
              <a:rPr lang="en-US"/>
              <a:t> It displays file types.</a:t>
            </a:r>
          </a:p>
        </p:txBody>
      </p:sp>
      <p:sp>
        <p:nvSpPr>
          <p:cNvPr id="104456" name="Text Box 8"/>
          <p:cNvSpPr txBox="1">
            <a:spLocks noChangeArrowheads="1"/>
          </p:cNvSpPr>
          <p:nvPr/>
        </p:nvSpPr>
        <p:spPr bwMode="auto">
          <a:xfrm>
            <a:off x="1371600" y="4572000"/>
            <a:ext cx="5265738" cy="946150"/>
          </a:xfrm>
          <a:prstGeom prst="rect">
            <a:avLst/>
          </a:prstGeom>
          <a:solidFill>
            <a:schemeClr val="tx1"/>
          </a:solidFill>
          <a:ln w="12700">
            <a:noFill/>
            <a:miter lim="800000"/>
            <a:headEnd type="none" w="sm" len="sm"/>
            <a:tailEnd type="none" w="sm" len="sm"/>
          </a:ln>
          <a:effectLst/>
        </p:spPr>
        <p:txBody>
          <a:bodyPr wrap="none">
            <a:spAutoFit/>
          </a:bodyPr>
          <a:lstStyle/>
          <a:p>
            <a:pPr>
              <a:lnSpc>
                <a:spcPct val="80000"/>
              </a:lnSpc>
              <a:spcBef>
                <a:spcPct val="20000"/>
              </a:spcBef>
            </a:pPr>
            <a:r>
              <a:rPr lang="tr-TR" sz="2000">
                <a:solidFill>
                  <a:schemeClr val="bg1"/>
                </a:solidFill>
              </a:rPr>
              <a:t>/home/larry#  </a:t>
            </a:r>
            <a:r>
              <a:rPr lang="tr-TR" sz="2000" b="1">
                <a:solidFill>
                  <a:schemeClr val="bg1"/>
                </a:solidFill>
              </a:rPr>
              <a:t>ls –F /</a:t>
            </a:r>
            <a:r>
              <a:rPr lang="tr-TR" sz="2000">
                <a:solidFill>
                  <a:schemeClr val="bg1"/>
                </a:solidFill>
              </a:rPr>
              <a:t>                            </a:t>
            </a:r>
          </a:p>
          <a:p>
            <a:pPr>
              <a:lnSpc>
                <a:spcPct val="80000"/>
              </a:lnSpc>
              <a:spcBef>
                <a:spcPct val="20000"/>
              </a:spcBef>
            </a:pPr>
            <a:r>
              <a:rPr lang="tr-TR" sz="2000">
                <a:solidFill>
                  <a:schemeClr val="bg1"/>
                </a:solidFill>
              </a:rPr>
              <a:t>   bin    etc/      install/ mnt/   root/  user/ var/</a:t>
            </a:r>
          </a:p>
          <a:p>
            <a:pPr>
              <a:lnSpc>
                <a:spcPct val="80000"/>
              </a:lnSpc>
              <a:spcBef>
                <a:spcPct val="20000"/>
              </a:spcBef>
            </a:pPr>
            <a:r>
              <a:rPr lang="tr-TR" sz="2000">
                <a:solidFill>
                  <a:schemeClr val="bg1"/>
                </a:solidFill>
              </a:rPr>
              <a:t>   dev/  home/  lib/       proc/  tmp/  usr/   vmlinux/</a:t>
            </a:r>
            <a:r>
              <a:rPr lang="tr-TR" sz="2000">
                <a:solidFill>
                  <a:srgbClr val="800080"/>
                </a:solidFill>
              </a:rPr>
              <a:t> </a:t>
            </a:r>
            <a:endParaRPr lang="en-US" sz="200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D9CB8C-B90C-4DA0-A357-AD7CE0AFDFA1}" type="slidenum">
              <a:rPr lang="en-US"/>
              <a:pPr/>
              <a:t>18</a:t>
            </a:fld>
            <a:endParaRPr lang="en-US"/>
          </a:p>
        </p:txBody>
      </p:sp>
      <p:sp>
        <p:nvSpPr>
          <p:cNvPr id="105474" name="Rectangle 2"/>
          <p:cNvSpPr>
            <a:spLocks noGrp="1" noChangeArrowheads="1"/>
          </p:cNvSpPr>
          <p:nvPr>
            <p:ph type="body" idx="1"/>
          </p:nvPr>
        </p:nvSpPr>
        <p:spPr>
          <a:xfrm>
            <a:off x="228600" y="431800"/>
            <a:ext cx="8686800" cy="3606800"/>
          </a:xfrm>
        </p:spPr>
        <p:txBody>
          <a:bodyPr/>
          <a:lstStyle/>
          <a:p>
            <a:pPr>
              <a:buClr>
                <a:schemeClr val="accent2"/>
              </a:buClr>
            </a:pPr>
            <a:r>
              <a:rPr lang="tr-TR" sz="2400"/>
              <a:t>An option is a special kind of parameter that starts with a </a:t>
            </a:r>
            <a:r>
              <a:rPr lang="tr-TR" sz="2400" b="1"/>
              <a:t>dash</a:t>
            </a:r>
            <a:r>
              <a:rPr lang="tr-TR" sz="2400"/>
              <a:t> </a:t>
            </a:r>
            <a:r>
              <a:rPr lang="en-US" sz="2400"/>
              <a:t>“</a:t>
            </a:r>
            <a:r>
              <a:rPr lang="en-US" sz="2400">
                <a:solidFill>
                  <a:srgbClr val="FF0000"/>
                </a:solidFill>
              </a:rPr>
              <a:t>-</a:t>
            </a:r>
            <a:r>
              <a:rPr lang="en-US" sz="2400"/>
              <a:t>”</a:t>
            </a:r>
            <a:endParaRPr lang="tr-TR" sz="2400"/>
          </a:p>
          <a:p>
            <a:pPr>
              <a:buClr>
                <a:schemeClr val="accent2"/>
              </a:buClr>
            </a:pPr>
            <a:r>
              <a:rPr lang="tr-TR" sz="2400"/>
              <a:t>An option modifies how the program </a:t>
            </a:r>
            <a:r>
              <a:rPr lang="tr-TR" sz="2400" b="1"/>
              <a:t>runs</a:t>
            </a:r>
            <a:r>
              <a:rPr lang="tr-TR" sz="2400"/>
              <a:t>, but not what the program runs on.</a:t>
            </a:r>
            <a:endParaRPr lang="en-US" sz="2400"/>
          </a:p>
          <a:p>
            <a:pPr>
              <a:lnSpc>
                <a:spcPct val="80000"/>
              </a:lnSpc>
              <a:buClr>
                <a:schemeClr val="accent2"/>
              </a:buClr>
            </a:pPr>
            <a:r>
              <a:rPr lang="tr-TR" sz="2400"/>
              <a:t>For </a:t>
            </a:r>
            <a:r>
              <a:rPr lang="tr-TR" sz="2400" b="1">
                <a:solidFill>
                  <a:srgbClr val="FF0000"/>
                </a:solidFill>
              </a:rPr>
              <a:t>ls</a:t>
            </a:r>
            <a:r>
              <a:rPr lang="tr-TR" sz="2400"/>
              <a:t>, </a:t>
            </a:r>
            <a:r>
              <a:rPr lang="tr-TR" sz="2400" b="1">
                <a:solidFill>
                  <a:srgbClr val="FF0000"/>
                </a:solidFill>
              </a:rPr>
              <a:t>-F</a:t>
            </a:r>
            <a:r>
              <a:rPr lang="tr-TR" sz="2400"/>
              <a:t> is an </a:t>
            </a:r>
            <a:r>
              <a:rPr lang="tr-TR" sz="2400" b="1"/>
              <a:t>option</a:t>
            </a:r>
            <a:r>
              <a:rPr lang="tr-TR" sz="2400"/>
              <a:t> that lets you see which ones are </a:t>
            </a:r>
            <a:r>
              <a:rPr lang="tr-TR" sz="2400" b="1"/>
              <a:t>directories</a:t>
            </a:r>
            <a:r>
              <a:rPr lang="tr-TR" sz="2400"/>
              <a:t>, which ones are special </a:t>
            </a:r>
            <a:r>
              <a:rPr lang="tr-TR" sz="2400" b="1"/>
              <a:t>files</a:t>
            </a:r>
            <a:r>
              <a:rPr lang="tr-TR" sz="2400"/>
              <a:t>, which are </a:t>
            </a:r>
            <a:r>
              <a:rPr lang="tr-TR" sz="2400" b="1"/>
              <a:t>programs</a:t>
            </a:r>
            <a:r>
              <a:rPr lang="tr-TR" sz="2400"/>
              <a:t>, and which are normal files.  </a:t>
            </a:r>
          </a:p>
          <a:p>
            <a:pPr>
              <a:lnSpc>
                <a:spcPct val="80000"/>
              </a:lnSpc>
              <a:buClr>
                <a:schemeClr val="accent2"/>
              </a:buClr>
            </a:pPr>
            <a:r>
              <a:rPr lang="tr-TR" sz="2400"/>
              <a:t>Anything with a </a:t>
            </a:r>
            <a:r>
              <a:rPr lang="tr-TR" sz="2400" b="1"/>
              <a:t>slash</a:t>
            </a:r>
            <a:r>
              <a:rPr lang="tr-TR" sz="2400" b="1">
                <a:solidFill>
                  <a:srgbClr val="800000"/>
                </a:solidFill>
              </a:rPr>
              <a:t> </a:t>
            </a:r>
            <a:r>
              <a:rPr lang="en-US" sz="2400" b="1"/>
              <a:t>“</a:t>
            </a:r>
            <a:r>
              <a:rPr lang="tr-TR" sz="2400" b="1">
                <a:solidFill>
                  <a:srgbClr val="FF0000"/>
                </a:solidFill>
              </a:rPr>
              <a:t>/</a:t>
            </a:r>
            <a:r>
              <a:rPr lang="en-US" sz="2400" b="1"/>
              <a:t>”</a:t>
            </a:r>
            <a:r>
              <a:rPr lang="tr-TR" sz="2400"/>
              <a:t> is a </a:t>
            </a:r>
            <a:r>
              <a:rPr lang="tr-TR" sz="2400" b="1"/>
              <a:t>directory</a:t>
            </a:r>
            <a:r>
              <a:rPr lang="tr-TR" sz="2400"/>
              <a:t>.</a:t>
            </a:r>
            <a:endParaRPr lang="en-US" sz="2400"/>
          </a:p>
          <a:p>
            <a:pPr>
              <a:lnSpc>
                <a:spcPct val="80000"/>
              </a:lnSpc>
              <a:buClr>
                <a:schemeClr val="accent2"/>
              </a:buClr>
            </a:pPr>
            <a:r>
              <a:rPr lang="tr-TR" sz="2400">
                <a:solidFill>
                  <a:srgbClr val="FF0000"/>
                </a:solidFill>
              </a:rPr>
              <a:t>ls -l file*</a:t>
            </a:r>
            <a:r>
              <a:rPr lang="tr-TR" sz="2400"/>
              <a:t> displays files starting with “</a:t>
            </a:r>
            <a:r>
              <a:rPr lang="tr-TR" sz="2400">
                <a:solidFill>
                  <a:schemeClr val="accent2"/>
                </a:solidFill>
              </a:rPr>
              <a:t>file</a:t>
            </a:r>
            <a:r>
              <a:rPr lang="tr-TR" sz="2400"/>
              <a:t>” </a:t>
            </a:r>
            <a:endParaRPr lang="en-US" sz="2400"/>
          </a:p>
          <a:p>
            <a:pPr>
              <a:lnSpc>
                <a:spcPct val="80000"/>
              </a:lnSpc>
              <a:buClr>
                <a:schemeClr val="accent2"/>
              </a:buClr>
            </a:pPr>
            <a:r>
              <a:rPr lang="en-US" sz="2400">
                <a:solidFill>
                  <a:srgbClr val="FF0000"/>
                </a:solidFill>
              </a:rPr>
              <a:t>ls –l</a:t>
            </a:r>
            <a:r>
              <a:rPr lang="en-US" sz="2400"/>
              <a:t> displays </a:t>
            </a:r>
            <a:r>
              <a:rPr lang="tr-TR" sz="2400"/>
              <a:t>all details</a:t>
            </a:r>
          </a:p>
        </p:txBody>
      </p:sp>
      <p:sp>
        <p:nvSpPr>
          <p:cNvPr id="105475" name="Text Box 3"/>
          <p:cNvSpPr txBox="1">
            <a:spLocks noChangeArrowheads="1"/>
          </p:cNvSpPr>
          <p:nvPr/>
        </p:nvSpPr>
        <p:spPr bwMode="auto">
          <a:xfrm>
            <a:off x="441325" y="6400800"/>
            <a:ext cx="184150" cy="304800"/>
          </a:xfrm>
          <a:prstGeom prst="rect">
            <a:avLst/>
          </a:prstGeom>
          <a:noFill/>
          <a:ln w="12700">
            <a:noFill/>
            <a:miter lim="800000"/>
            <a:headEnd type="none" w="sm" len="sm"/>
            <a:tailEnd type="none" w="sm" len="sm"/>
          </a:ln>
          <a:effectLst/>
        </p:spPr>
        <p:txBody>
          <a:bodyPr wrap="none">
            <a:spAutoFit/>
          </a:bodyPr>
          <a:lstStyle/>
          <a:p>
            <a:endParaRPr lang="en-AU" sz="1400" b="1" i="1">
              <a:solidFill>
                <a:schemeClr val="accent2"/>
              </a:solidFill>
            </a:endParaRPr>
          </a:p>
        </p:txBody>
      </p:sp>
      <p:pic>
        <p:nvPicPr>
          <p:cNvPr id="105476" name="Picture 4" descr="ls2"/>
          <p:cNvPicPr>
            <a:picLocks noChangeAspect="1" noChangeArrowheads="1"/>
          </p:cNvPicPr>
          <p:nvPr/>
        </p:nvPicPr>
        <p:blipFill>
          <a:blip r:embed="rId2" cstate="print"/>
          <a:srcRect/>
          <a:stretch>
            <a:fillRect/>
          </a:stretch>
        </p:blipFill>
        <p:spPr bwMode="auto">
          <a:xfrm>
            <a:off x="914400" y="3810000"/>
            <a:ext cx="6934200" cy="2314575"/>
          </a:xfrm>
          <a:prstGeom prst="rect">
            <a:avLst/>
          </a:prstGeom>
          <a:noFill/>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952DA9E9-8131-4FFC-9656-A53E86606656}" type="slidenum">
              <a:rPr lang="en-US"/>
              <a:pPr/>
              <a:t>19</a:t>
            </a:fld>
            <a:endParaRPr lang="en-US"/>
          </a:p>
        </p:txBody>
      </p:sp>
      <p:sp>
        <p:nvSpPr>
          <p:cNvPr id="107522" name="Rectangle 2"/>
          <p:cNvSpPr>
            <a:spLocks noGrp="1" noChangeArrowheads="1"/>
          </p:cNvSpPr>
          <p:nvPr>
            <p:ph type="body" idx="1"/>
          </p:nvPr>
        </p:nvSpPr>
        <p:spPr>
          <a:xfrm>
            <a:off x="685800" y="1219200"/>
            <a:ext cx="7467600" cy="3581400"/>
          </a:xfrm>
        </p:spPr>
        <p:txBody>
          <a:bodyPr/>
          <a:lstStyle/>
          <a:p>
            <a:pPr>
              <a:buClr>
                <a:schemeClr val="accent2"/>
              </a:buClr>
            </a:pPr>
            <a:r>
              <a:rPr lang="tr-TR" sz="2800"/>
              <a:t>Many unix commands are like </a:t>
            </a:r>
            <a:r>
              <a:rPr lang="tr-TR" sz="2800">
                <a:solidFill>
                  <a:srgbClr val="FF0000"/>
                </a:solidFill>
              </a:rPr>
              <a:t>ls</a:t>
            </a:r>
            <a:r>
              <a:rPr lang="tr-TR" sz="2800"/>
              <a:t>.  </a:t>
            </a:r>
            <a:endParaRPr lang="en-US" sz="2800"/>
          </a:p>
          <a:p>
            <a:pPr>
              <a:buClr>
                <a:schemeClr val="accent2"/>
              </a:buClr>
            </a:pPr>
            <a:endParaRPr lang="en-US" sz="1400"/>
          </a:p>
          <a:p>
            <a:pPr>
              <a:buClr>
                <a:schemeClr val="accent2"/>
              </a:buClr>
            </a:pPr>
            <a:r>
              <a:rPr lang="tr-TR" sz="2800"/>
              <a:t>They have options, which are generally one character after a dash, and they have parameters.</a:t>
            </a:r>
            <a:endParaRPr lang="en-US" sz="2800"/>
          </a:p>
          <a:p>
            <a:pPr>
              <a:buClr>
                <a:schemeClr val="accent2"/>
              </a:buClr>
            </a:pPr>
            <a:endParaRPr lang="en-US" sz="1600"/>
          </a:p>
          <a:p>
            <a:pPr>
              <a:buClr>
                <a:schemeClr val="accent2"/>
              </a:buClr>
            </a:pPr>
            <a:r>
              <a:rPr lang="tr-TR" sz="2800"/>
              <a:t>  Unlike ls, some commands require certain parameters and/or options. You have to learn these commands.</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47A7867-53BD-4FE8-82EB-10DA5171ED4F}" type="slidenum">
              <a:rPr lang="en-US"/>
              <a:pPr/>
              <a:t>2</a:t>
            </a:fld>
            <a:endParaRPr lang="en-US"/>
          </a:p>
        </p:txBody>
      </p:sp>
      <p:sp>
        <p:nvSpPr>
          <p:cNvPr id="7170" name="Rectangle 2"/>
          <p:cNvSpPr>
            <a:spLocks noGrp="1" noChangeArrowheads="1"/>
          </p:cNvSpPr>
          <p:nvPr>
            <p:ph type="title"/>
          </p:nvPr>
        </p:nvSpPr>
        <p:spPr>
          <a:xfrm>
            <a:off x="685800" y="609600"/>
            <a:ext cx="4191000" cy="609600"/>
          </a:xfrm>
        </p:spPr>
        <p:txBody>
          <a:bodyPr/>
          <a:lstStyle/>
          <a:p>
            <a:pPr algn="l">
              <a:buFontTx/>
              <a:buChar char="•"/>
            </a:pPr>
            <a:r>
              <a:rPr lang="en-US" sz="3600">
                <a:solidFill>
                  <a:srgbClr val="FFCC00"/>
                </a:solidFill>
              </a:rPr>
              <a:t> </a:t>
            </a:r>
            <a:r>
              <a:rPr lang="en-US" sz="2800" b="1">
                <a:solidFill>
                  <a:srgbClr val="FF0000"/>
                </a:solidFill>
                <a:latin typeface="Arial" pitchFamily="34" charset="0"/>
              </a:rPr>
              <a:t>What You Will Learn</a:t>
            </a:r>
          </a:p>
        </p:txBody>
      </p:sp>
      <p:sp>
        <p:nvSpPr>
          <p:cNvPr id="7173" name="Line 5"/>
          <p:cNvSpPr>
            <a:spLocks noChangeShapeType="1"/>
          </p:cNvSpPr>
          <p:nvPr/>
        </p:nvSpPr>
        <p:spPr bwMode="auto">
          <a:xfrm>
            <a:off x="1066800" y="1371600"/>
            <a:ext cx="4267200" cy="0"/>
          </a:xfrm>
          <a:prstGeom prst="line">
            <a:avLst/>
          </a:prstGeom>
          <a:noFill/>
          <a:ln w="127000">
            <a:solidFill>
              <a:srgbClr val="0000FF"/>
            </a:solidFill>
            <a:round/>
            <a:headEnd type="none" w="sm" len="sm"/>
            <a:tailEnd type="none" w="sm" len="sm"/>
          </a:ln>
          <a:effectLst/>
        </p:spPr>
        <p:txBody>
          <a:bodyPr wrap="none"/>
          <a:lstStyle/>
          <a:p>
            <a:endParaRPr lang="en-IN"/>
          </a:p>
        </p:txBody>
      </p:sp>
      <p:sp>
        <p:nvSpPr>
          <p:cNvPr id="7174" name="Rectangle 6"/>
          <p:cNvSpPr>
            <a:spLocks noGrp="1" noChangeArrowheads="1"/>
          </p:cNvSpPr>
          <p:nvPr>
            <p:ph type="body" idx="1"/>
          </p:nvPr>
        </p:nvSpPr>
        <p:spPr>
          <a:xfrm>
            <a:off x="990600" y="1828800"/>
            <a:ext cx="7772400" cy="3606800"/>
          </a:xfrm>
          <a:noFill/>
          <a:ln/>
        </p:spPr>
        <p:txBody>
          <a:bodyPr>
            <a:spAutoFit/>
          </a:bodyPr>
          <a:lstStyle/>
          <a:p>
            <a:pPr>
              <a:buClr>
                <a:srgbClr val="3399FF"/>
              </a:buClr>
            </a:pPr>
            <a:r>
              <a:rPr lang="en-US" sz="3600"/>
              <a:t>T</a:t>
            </a:r>
            <a:r>
              <a:rPr lang="tr-TR" sz="3600"/>
              <a:t>he fundamental commands of the</a:t>
            </a:r>
            <a:r>
              <a:rPr lang="en-US" sz="3600"/>
              <a:t> </a:t>
            </a:r>
            <a:r>
              <a:rPr lang="tr-TR" sz="3600">
                <a:solidFill>
                  <a:srgbClr val="800000"/>
                </a:solidFill>
              </a:rPr>
              <a:t>Unix</a:t>
            </a:r>
            <a:r>
              <a:rPr lang="tr-TR" sz="3600">
                <a:solidFill>
                  <a:schemeClr val="bg1"/>
                </a:solidFill>
              </a:rPr>
              <a:t> </a:t>
            </a:r>
            <a:r>
              <a:rPr lang="tr-TR" sz="3600"/>
              <a:t>operating system</a:t>
            </a:r>
            <a:r>
              <a:rPr lang="en-US" sz="3600"/>
              <a:t>.</a:t>
            </a:r>
          </a:p>
          <a:p>
            <a:pPr>
              <a:buClr>
                <a:srgbClr val="3399FF"/>
              </a:buClr>
            </a:pPr>
            <a:endParaRPr lang="en-US" sz="3600"/>
          </a:p>
          <a:p>
            <a:pPr>
              <a:buClr>
                <a:srgbClr val="3399FF"/>
              </a:buClr>
            </a:pPr>
            <a:r>
              <a:rPr lang="tr-TR" sz="3600"/>
              <a:t>Everything told for </a:t>
            </a:r>
            <a:r>
              <a:rPr lang="tr-TR" sz="3600">
                <a:solidFill>
                  <a:srgbClr val="800000"/>
                </a:solidFill>
              </a:rPr>
              <a:t>Unix</a:t>
            </a:r>
            <a:r>
              <a:rPr lang="tr-TR" sz="3600"/>
              <a:t> here is applicable to the </a:t>
            </a:r>
            <a:r>
              <a:rPr lang="en-US" sz="3600" b="1">
                <a:solidFill>
                  <a:schemeClr val="accent2"/>
                </a:solidFill>
              </a:rPr>
              <a:t>L</a:t>
            </a:r>
            <a:r>
              <a:rPr lang="tr-TR" sz="3600" b="1">
                <a:solidFill>
                  <a:schemeClr val="accent2"/>
                </a:solidFill>
              </a:rPr>
              <a:t>inux operating system</a:t>
            </a:r>
            <a:r>
              <a:rPr lang="tr-TR" sz="3600">
                <a:solidFill>
                  <a:schemeClr val="bg1"/>
                </a:solidFill>
              </a:rPr>
              <a:t> </a:t>
            </a:r>
            <a:r>
              <a:rPr lang="tr-TR" sz="3600"/>
              <a:t>also</a:t>
            </a:r>
            <a:r>
              <a:rPr lang="en-US" sz="3600"/>
              <a:t>.</a:t>
            </a:r>
          </a:p>
        </p:txBody>
      </p:sp>
      <p:pic>
        <p:nvPicPr>
          <p:cNvPr id="7175" name="Picture 7" descr="sit3-shine"/>
          <p:cNvPicPr>
            <a:picLocks noChangeAspect="1" noChangeArrowheads="1"/>
          </p:cNvPicPr>
          <p:nvPr/>
        </p:nvPicPr>
        <p:blipFill>
          <a:blip r:embed="rId2" cstate="print"/>
          <a:srcRect/>
          <a:stretch>
            <a:fillRect/>
          </a:stretch>
        </p:blipFill>
        <p:spPr bwMode="auto">
          <a:xfrm>
            <a:off x="5791200" y="4953000"/>
            <a:ext cx="1036638"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wipe(left)">
                                      <p:cBhvr>
                                        <p:cTn id="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6EB89FC-4248-4CD9-9E36-4A922D22E126}" type="slidenum">
              <a:rPr lang="en-US"/>
              <a:pPr/>
              <a:t>20</a:t>
            </a:fld>
            <a:endParaRPr lang="en-US"/>
          </a:p>
        </p:txBody>
      </p:sp>
      <p:sp>
        <p:nvSpPr>
          <p:cNvPr id="149506" name="Rectangle 2"/>
          <p:cNvSpPr>
            <a:spLocks noChangeArrowheads="1"/>
          </p:cNvSpPr>
          <p:nvPr/>
        </p:nvSpPr>
        <p:spPr bwMode="auto">
          <a:xfrm>
            <a:off x="381000" y="457200"/>
            <a:ext cx="1981200" cy="533400"/>
          </a:xfrm>
          <a:prstGeom prst="rect">
            <a:avLst/>
          </a:prstGeom>
          <a:noFill/>
          <a:ln w="9525">
            <a:noFill/>
            <a:miter lim="800000"/>
            <a:headEnd/>
            <a:tailEnd/>
          </a:ln>
          <a:effectLst/>
        </p:spPr>
        <p:txBody>
          <a:bodyPr anchor="ctr"/>
          <a:lstStyle/>
          <a:p>
            <a:pPr>
              <a:buClr>
                <a:schemeClr val="accent2"/>
              </a:buClr>
              <a:buFontTx/>
              <a:buChar char="•"/>
            </a:pPr>
            <a:r>
              <a:rPr lang="en-US" sz="3600">
                <a:solidFill>
                  <a:srgbClr val="FF0000"/>
                </a:solidFill>
                <a:effectLst>
                  <a:outerShdw blurRad="38100" dist="38100" dir="2700000" algn="tl">
                    <a:srgbClr val="C0C0C0"/>
                  </a:outerShdw>
                </a:effectLst>
              </a:rPr>
              <a:t> passwd</a:t>
            </a:r>
            <a:endParaRPr lang="en-US" sz="3600">
              <a:solidFill>
                <a:schemeClr val="accent2"/>
              </a:solidFill>
              <a:effectLst>
                <a:outerShdw blurRad="38100" dist="38100" dir="2700000" algn="tl">
                  <a:srgbClr val="C0C0C0"/>
                </a:outerShdw>
              </a:effectLst>
            </a:endParaRPr>
          </a:p>
        </p:txBody>
      </p:sp>
      <p:sp>
        <p:nvSpPr>
          <p:cNvPr id="149507" name="Line 3"/>
          <p:cNvSpPr>
            <a:spLocks noChangeShapeType="1"/>
          </p:cNvSpPr>
          <p:nvPr/>
        </p:nvSpPr>
        <p:spPr bwMode="auto">
          <a:xfrm>
            <a:off x="762000" y="1143000"/>
            <a:ext cx="19050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49509" name="Text Box 5"/>
          <p:cNvSpPr txBox="1">
            <a:spLocks noChangeArrowheads="1"/>
          </p:cNvSpPr>
          <p:nvPr/>
        </p:nvSpPr>
        <p:spPr bwMode="auto">
          <a:xfrm>
            <a:off x="609600" y="1524000"/>
            <a:ext cx="7407275" cy="1552575"/>
          </a:xfrm>
          <a:prstGeom prst="rect">
            <a:avLst/>
          </a:prstGeom>
          <a:noFill/>
          <a:ln w="12700">
            <a:noFill/>
            <a:miter lim="800000"/>
            <a:headEnd type="none" w="sm" len="sm"/>
            <a:tailEnd type="none" w="sm" len="sm"/>
          </a:ln>
          <a:effectLst/>
        </p:spPr>
        <p:txBody>
          <a:bodyPr>
            <a:spAutoFit/>
          </a:bodyPr>
          <a:lstStyle/>
          <a:p>
            <a:pPr>
              <a:buClr>
                <a:schemeClr val="accent2"/>
              </a:buClr>
              <a:buFontTx/>
              <a:buChar char="•"/>
            </a:pPr>
            <a:r>
              <a:rPr lang="en-US"/>
              <a:t> With the </a:t>
            </a:r>
            <a:r>
              <a:rPr lang="en-US">
                <a:solidFill>
                  <a:srgbClr val="FF0000"/>
                </a:solidFill>
                <a:latin typeface="Arial" pitchFamily="34" charset="0"/>
              </a:rPr>
              <a:t>passwd</a:t>
            </a:r>
            <a:r>
              <a:rPr lang="en-US">
                <a:latin typeface="Arial" pitchFamily="34" charset="0"/>
              </a:rPr>
              <a:t> </a:t>
            </a:r>
            <a:r>
              <a:rPr lang="en-US"/>
              <a:t>command, you can change the password associated with your individual </a:t>
            </a:r>
            <a:r>
              <a:rPr lang="en-US">
                <a:solidFill>
                  <a:schemeClr val="accent2"/>
                </a:solidFill>
              </a:rPr>
              <a:t>account name</a:t>
            </a:r>
            <a:r>
              <a:rPr lang="en-US"/>
              <a:t>.</a:t>
            </a:r>
          </a:p>
          <a:p>
            <a:pPr>
              <a:buClr>
                <a:schemeClr val="accent2"/>
              </a:buClr>
              <a:buFontTx/>
              <a:buChar char="•"/>
            </a:pPr>
            <a:endParaRPr lang="en-US"/>
          </a:p>
          <a:p>
            <a:pPr>
              <a:buClr>
                <a:schemeClr val="accent2"/>
              </a:buClr>
              <a:buFontTx/>
              <a:buChar char="•"/>
            </a:pPr>
            <a:r>
              <a:rPr lang="en-US"/>
              <a:t> For example,</a:t>
            </a:r>
          </a:p>
        </p:txBody>
      </p:sp>
      <p:sp>
        <p:nvSpPr>
          <p:cNvPr id="149511" name="Text Box 7"/>
          <p:cNvSpPr txBox="1">
            <a:spLocks noChangeArrowheads="1"/>
          </p:cNvSpPr>
          <p:nvPr/>
        </p:nvSpPr>
        <p:spPr bwMode="auto">
          <a:xfrm>
            <a:off x="1524000" y="3581400"/>
            <a:ext cx="4435475" cy="1920875"/>
          </a:xfrm>
          <a:prstGeom prst="rect">
            <a:avLst/>
          </a:prstGeom>
          <a:solidFill>
            <a:schemeClr val="tx1"/>
          </a:solidFill>
          <a:ln w="12700">
            <a:noFill/>
            <a:miter lim="800000"/>
            <a:headEnd type="none" w="sm" len="sm"/>
            <a:tailEnd type="none" w="sm" len="sm"/>
          </a:ln>
          <a:effectLst/>
        </p:spPr>
        <p:txBody>
          <a:bodyPr>
            <a:spAutoFit/>
          </a:bodyPr>
          <a:lstStyle/>
          <a:p>
            <a:r>
              <a:rPr lang="en-US" sz="2000">
                <a:solidFill>
                  <a:schemeClr val="bg1"/>
                </a:solidFill>
                <a:latin typeface="Arial" pitchFamily="34" charset="0"/>
              </a:rPr>
              <a:t>sariyer:~&gt; passwd</a:t>
            </a:r>
          </a:p>
          <a:p>
            <a:r>
              <a:rPr lang="en-US" sz="2000">
                <a:solidFill>
                  <a:schemeClr val="bg1"/>
                </a:solidFill>
                <a:latin typeface="Arial" pitchFamily="34" charset="0"/>
              </a:rPr>
              <a:t>Changing password for dag.</a:t>
            </a:r>
          </a:p>
          <a:p>
            <a:r>
              <a:rPr lang="en-US" sz="2000">
                <a:solidFill>
                  <a:schemeClr val="bg1"/>
                </a:solidFill>
                <a:latin typeface="Arial" pitchFamily="34" charset="0"/>
              </a:rPr>
              <a:t>Old password:</a:t>
            </a:r>
          </a:p>
          <a:p>
            <a:r>
              <a:rPr lang="en-US" sz="2000">
                <a:solidFill>
                  <a:schemeClr val="bg1"/>
                </a:solidFill>
                <a:latin typeface="Arial" pitchFamily="34" charset="0"/>
              </a:rPr>
              <a:t>New passwd:</a:t>
            </a:r>
          </a:p>
          <a:p>
            <a:r>
              <a:rPr lang="en-US" sz="2000">
                <a:solidFill>
                  <a:schemeClr val="bg1"/>
                </a:solidFill>
                <a:latin typeface="Arial" pitchFamily="34" charset="0"/>
              </a:rPr>
              <a:t>Retype new passwd:</a:t>
            </a:r>
          </a:p>
          <a:p>
            <a:r>
              <a:rPr lang="en-US" sz="2000">
                <a:solidFill>
                  <a:schemeClr val="bg1"/>
                </a:solidFill>
                <a:latin typeface="Arial" pitchFamily="34" charset="0"/>
              </a:rPr>
              <a:t>sariyer:~&gt;</a:t>
            </a:r>
            <a:endParaRPr lang="en-US" sz="200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6DC396D-E9E2-487A-8935-1761539E6703}" type="slidenum">
              <a:rPr lang="en-US"/>
              <a:pPr/>
              <a:t>21</a:t>
            </a:fld>
            <a:endParaRPr lang="en-US"/>
          </a:p>
        </p:txBody>
      </p:sp>
      <p:sp>
        <p:nvSpPr>
          <p:cNvPr id="108546" name="Rectangle 2"/>
          <p:cNvSpPr>
            <a:spLocks noGrp="1" noChangeArrowheads="1"/>
          </p:cNvSpPr>
          <p:nvPr>
            <p:ph type="body" idx="1"/>
          </p:nvPr>
        </p:nvSpPr>
        <p:spPr>
          <a:xfrm>
            <a:off x="685800" y="1371600"/>
            <a:ext cx="8001000" cy="2209800"/>
          </a:xfrm>
        </p:spPr>
        <p:txBody>
          <a:bodyPr/>
          <a:lstStyle/>
          <a:p>
            <a:pPr>
              <a:buClr>
                <a:schemeClr val="accent2"/>
              </a:buClr>
            </a:pPr>
            <a:r>
              <a:rPr lang="tr-TR" sz="2800" b="1">
                <a:solidFill>
                  <a:srgbClr val="FF0000"/>
                </a:solidFill>
              </a:rPr>
              <a:t>pwd</a:t>
            </a:r>
            <a:r>
              <a:rPr lang="tr-TR" sz="2800"/>
              <a:t> (</a:t>
            </a:r>
            <a:r>
              <a:rPr lang="tr-TR" sz="2800" b="1">
                <a:solidFill>
                  <a:srgbClr val="FF0000"/>
                </a:solidFill>
              </a:rPr>
              <a:t>p</a:t>
            </a:r>
            <a:r>
              <a:rPr lang="tr-TR" sz="2800"/>
              <a:t>resent </a:t>
            </a:r>
            <a:r>
              <a:rPr lang="tr-TR" sz="2800" b="1">
                <a:solidFill>
                  <a:srgbClr val="FF0000"/>
                </a:solidFill>
              </a:rPr>
              <a:t>w</a:t>
            </a:r>
            <a:r>
              <a:rPr lang="tr-TR" sz="2800"/>
              <a:t>orking </a:t>
            </a:r>
            <a:r>
              <a:rPr lang="tr-TR" sz="2800" b="1">
                <a:solidFill>
                  <a:srgbClr val="FF0000"/>
                </a:solidFill>
              </a:rPr>
              <a:t>d</a:t>
            </a:r>
            <a:r>
              <a:rPr lang="tr-TR" sz="2800"/>
              <a:t>irectory) tells you your current directory.</a:t>
            </a:r>
            <a:r>
              <a:rPr lang="tr-TR" sz="2400"/>
              <a:t>  </a:t>
            </a:r>
          </a:p>
          <a:p>
            <a:pPr lvl="1"/>
            <a:r>
              <a:rPr lang="tr-TR" sz="2400" i="1"/>
              <a:t>Most commands act, by default, on the current directory.  For instance, </a:t>
            </a:r>
            <a:r>
              <a:rPr lang="tr-TR" sz="2400" i="1">
                <a:solidFill>
                  <a:srgbClr val="FF0000"/>
                </a:solidFill>
              </a:rPr>
              <a:t>ls</a:t>
            </a:r>
            <a:r>
              <a:rPr lang="tr-TR" sz="2400" i="1"/>
              <a:t> without any parameters displays the contents of the current directory.</a:t>
            </a:r>
          </a:p>
        </p:txBody>
      </p:sp>
      <p:sp>
        <p:nvSpPr>
          <p:cNvPr id="108548" name="Rectangle 4"/>
          <p:cNvSpPr>
            <a:spLocks noChangeArrowheads="1"/>
          </p:cNvSpPr>
          <p:nvPr/>
        </p:nvSpPr>
        <p:spPr bwMode="auto">
          <a:xfrm>
            <a:off x="381000" y="457200"/>
            <a:ext cx="1524000" cy="533400"/>
          </a:xfrm>
          <a:prstGeom prst="rect">
            <a:avLst/>
          </a:prstGeom>
          <a:noFill/>
          <a:ln w="9525">
            <a:noFill/>
            <a:miter lim="800000"/>
            <a:headEnd/>
            <a:tailEnd/>
          </a:ln>
          <a:effectLst/>
        </p:spPr>
        <p:txBody>
          <a:bodyPr anchor="ctr"/>
          <a:lstStyle/>
          <a:p>
            <a:pPr>
              <a:buClr>
                <a:schemeClr val="accent2"/>
              </a:buClr>
              <a:buFontTx/>
              <a:buChar char="•"/>
            </a:pPr>
            <a:r>
              <a:rPr lang="en-US" sz="3600">
                <a:solidFill>
                  <a:srgbClr val="FF0000"/>
                </a:solidFill>
                <a:effectLst>
                  <a:outerShdw blurRad="38100" dist="38100" dir="2700000" algn="tl">
                    <a:srgbClr val="C0C0C0"/>
                  </a:outerShdw>
                </a:effectLst>
              </a:rPr>
              <a:t> pwd</a:t>
            </a:r>
            <a:endParaRPr lang="en-US" sz="3600">
              <a:solidFill>
                <a:schemeClr val="accent2"/>
              </a:solidFill>
              <a:effectLst>
                <a:outerShdw blurRad="38100" dist="38100" dir="2700000" algn="tl">
                  <a:srgbClr val="C0C0C0"/>
                </a:outerShdw>
              </a:effectLst>
            </a:endParaRPr>
          </a:p>
        </p:txBody>
      </p:sp>
      <p:sp>
        <p:nvSpPr>
          <p:cNvPr id="108549" name="Line 5"/>
          <p:cNvSpPr>
            <a:spLocks noChangeShapeType="1"/>
          </p:cNvSpPr>
          <p:nvPr/>
        </p:nvSpPr>
        <p:spPr bwMode="auto">
          <a:xfrm>
            <a:off x="762000" y="1066800"/>
            <a:ext cx="12192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08550" name="Text Box 6"/>
          <p:cNvSpPr txBox="1">
            <a:spLocks noChangeArrowheads="1"/>
          </p:cNvSpPr>
          <p:nvPr/>
        </p:nvSpPr>
        <p:spPr bwMode="auto">
          <a:xfrm>
            <a:off x="533400" y="3581400"/>
            <a:ext cx="912813"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en-US" sz="3200" b="1">
                <a:solidFill>
                  <a:srgbClr val="FF0000"/>
                </a:solidFill>
                <a:latin typeface="Arial" pitchFamily="34" charset="0"/>
              </a:rPr>
              <a:t>cd</a:t>
            </a:r>
          </a:p>
        </p:txBody>
      </p:sp>
      <p:sp>
        <p:nvSpPr>
          <p:cNvPr id="108551" name="Line 7"/>
          <p:cNvSpPr>
            <a:spLocks noChangeShapeType="1"/>
          </p:cNvSpPr>
          <p:nvPr/>
        </p:nvSpPr>
        <p:spPr bwMode="auto">
          <a:xfrm>
            <a:off x="914400" y="4191000"/>
            <a:ext cx="9144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08552" name="Rectangle 8"/>
          <p:cNvSpPr>
            <a:spLocks noChangeArrowheads="1"/>
          </p:cNvSpPr>
          <p:nvPr/>
        </p:nvSpPr>
        <p:spPr bwMode="auto">
          <a:xfrm>
            <a:off x="762000" y="4191000"/>
            <a:ext cx="7924800" cy="1905000"/>
          </a:xfrm>
          <a:prstGeom prst="rect">
            <a:avLst/>
          </a:prstGeom>
          <a:noFill/>
          <a:ln w="9525">
            <a:noFill/>
            <a:miter lim="800000"/>
            <a:headEnd/>
            <a:tailEnd/>
          </a:ln>
          <a:effectLst/>
        </p:spPr>
        <p:txBody>
          <a:bodyPr/>
          <a:lstStyle/>
          <a:p>
            <a:pPr marL="342900" indent="-342900">
              <a:spcBef>
                <a:spcPct val="20000"/>
              </a:spcBef>
              <a:buClr>
                <a:schemeClr val="accent2"/>
              </a:buClr>
              <a:buFontTx/>
              <a:buChar char="•"/>
            </a:pPr>
            <a:r>
              <a:rPr lang="en-US" sz="2800" b="1">
                <a:solidFill>
                  <a:srgbClr val="FF0000"/>
                </a:solidFill>
              </a:rPr>
              <a:t>c</a:t>
            </a:r>
            <a:r>
              <a:rPr lang="tr-TR" sz="2800" b="1">
                <a:solidFill>
                  <a:srgbClr val="FF0000"/>
                </a:solidFill>
              </a:rPr>
              <a:t>d</a:t>
            </a:r>
            <a:r>
              <a:rPr lang="en-US" sz="2800"/>
              <a:t> </a:t>
            </a:r>
            <a:r>
              <a:rPr lang="tr-TR"/>
              <a:t>is used to </a:t>
            </a:r>
            <a:r>
              <a:rPr lang="tr-TR" b="1">
                <a:solidFill>
                  <a:srgbClr val="FF0000"/>
                </a:solidFill>
              </a:rPr>
              <a:t>c</a:t>
            </a:r>
            <a:r>
              <a:rPr lang="tr-TR"/>
              <a:t>hange</a:t>
            </a:r>
            <a:r>
              <a:rPr lang="en-US"/>
              <a:t> </a:t>
            </a:r>
            <a:r>
              <a:rPr lang="tr-TR" b="1">
                <a:solidFill>
                  <a:srgbClr val="FF0000"/>
                </a:solidFill>
              </a:rPr>
              <a:t>d</a:t>
            </a:r>
            <a:r>
              <a:rPr lang="tr-TR"/>
              <a:t>irectories.</a:t>
            </a:r>
            <a:endParaRPr lang="en-US"/>
          </a:p>
          <a:p>
            <a:pPr marL="342900" indent="-342900">
              <a:spcBef>
                <a:spcPct val="20000"/>
              </a:spcBef>
              <a:buClr>
                <a:schemeClr val="accent2"/>
              </a:buClr>
              <a:buFontTx/>
              <a:buChar char="•"/>
            </a:pPr>
            <a:r>
              <a:rPr lang="tr-TR"/>
              <a:t>The format of this command :</a:t>
            </a:r>
            <a:endParaRPr lang="en-US"/>
          </a:p>
          <a:p>
            <a:pPr marL="742950" lvl="1" indent="-285750">
              <a:spcBef>
                <a:spcPct val="20000"/>
              </a:spcBef>
              <a:buClr>
                <a:schemeClr val="accent2"/>
              </a:buClr>
            </a:pPr>
            <a:r>
              <a:rPr lang="tr-TR"/>
              <a:t> </a:t>
            </a:r>
            <a:r>
              <a:rPr lang="tr-TR">
                <a:solidFill>
                  <a:srgbClr val="FF0000"/>
                </a:solidFill>
                <a:latin typeface="Arial" pitchFamily="34" charset="0"/>
              </a:rPr>
              <a:t>cd new-directory</a:t>
            </a:r>
            <a:r>
              <a:rPr lang="tr-TR">
                <a:latin typeface="Arial" pitchFamily="34" charset="0"/>
              </a:rPr>
              <a:t> </a:t>
            </a:r>
            <a:r>
              <a:rPr lang="tr-TR"/>
              <a:t>(where</a:t>
            </a:r>
            <a:r>
              <a:rPr lang="en-US"/>
              <a:t> </a:t>
            </a:r>
            <a:r>
              <a:rPr lang="tr-TR">
                <a:latin typeface="Arial" pitchFamily="34" charset="0"/>
              </a:rPr>
              <a:t>new-directory </a:t>
            </a:r>
            <a:r>
              <a:rPr lang="tr-TR"/>
              <a:t>is the name of the new directory you want).</a:t>
            </a:r>
            <a:endParaRPr lang="tr-TR" i="1"/>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0A1AD399-E7EE-4085-85D6-49FF83FF9C93}" type="slidenum">
              <a:rPr lang="en-US"/>
              <a:pPr/>
              <a:t>22</a:t>
            </a:fld>
            <a:endParaRPr lang="en-US"/>
          </a:p>
        </p:txBody>
      </p:sp>
      <p:sp>
        <p:nvSpPr>
          <p:cNvPr id="109570" name="Rectangle 2"/>
          <p:cNvSpPr>
            <a:spLocks noGrp="1" noChangeArrowheads="1"/>
          </p:cNvSpPr>
          <p:nvPr>
            <p:ph type="body" sz="half" idx="1"/>
          </p:nvPr>
        </p:nvSpPr>
        <p:spPr>
          <a:xfrm>
            <a:off x="457200" y="457200"/>
            <a:ext cx="2971800" cy="533400"/>
          </a:xfrm>
        </p:spPr>
        <p:txBody>
          <a:bodyPr/>
          <a:lstStyle/>
          <a:p>
            <a:pPr>
              <a:buClr>
                <a:schemeClr val="accent2"/>
              </a:buClr>
            </a:pPr>
            <a:r>
              <a:rPr lang="tr-TR" sz="2400"/>
              <a:t>For instance,</a:t>
            </a:r>
            <a:r>
              <a:rPr lang="en-US" sz="2400"/>
              <a:t> </a:t>
            </a:r>
            <a:r>
              <a:rPr lang="tr-TR" sz="2400"/>
              <a:t>try: </a:t>
            </a:r>
            <a:endParaRPr lang="tr-TR" sz="2400">
              <a:solidFill>
                <a:srgbClr val="800080"/>
              </a:solidFill>
            </a:endParaRPr>
          </a:p>
        </p:txBody>
      </p:sp>
      <p:sp>
        <p:nvSpPr>
          <p:cNvPr id="109572" name="Rectangle 4"/>
          <p:cNvSpPr>
            <a:spLocks noChangeArrowheads="1"/>
          </p:cNvSpPr>
          <p:nvPr/>
        </p:nvSpPr>
        <p:spPr bwMode="auto">
          <a:xfrm>
            <a:off x="1752600" y="990600"/>
            <a:ext cx="3276600" cy="85407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tr-TR" sz="2000">
                <a:solidFill>
                  <a:schemeClr val="bg1"/>
                </a:solidFill>
              </a:rPr>
              <a:t>/home/larry#  </a:t>
            </a:r>
            <a:r>
              <a:rPr lang="tr-TR" sz="2000" b="1">
                <a:solidFill>
                  <a:schemeClr val="bg1"/>
                </a:solidFill>
              </a:rPr>
              <a:t>cd /home</a:t>
            </a:r>
            <a:r>
              <a:rPr lang="tr-TR" sz="2000">
                <a:solidFill>
                  <a:schemeClr val="bg1"/>
                </a:solidFill>
              </a:rPr>
              <a:t>                       </a:t>
            </a:r>
          </a:p>
          <a:p>
            <a:pPr>
              <a:spcBef>
                <a:spcPct val="50000"/>
              </a:spcBef>
            </a:pPr>
            <a:r>
              <a:rPr lang="tr-TR" sz="2000">
                <a:solidFill>
                  <a:schemeClr val="bg1"/>
                </a:solidFill>
              </a:rPr>
              <a:t>/home#  </a:t>
            </a:r>
          </a:p>
        </p:txBody>
      </p:sp>
      <p:sp>
        <p:nvSpPr>
          <p:cNvPr id="109573" name="Rectangle 5"/>
          <p:cNvSpPr>
            <a:spLocks noChangeArrowheads="1"/>
          </p:cNvSpPr>
          <p:nvPr/>
        </p:nvSpPr>
        <p:spPr bwMode="auto">
          <a:xfrm>
            <a:off x="457200" y="1981200"/>
            <a:ext cx="7772400" cy="3378200"/>
          </a:xfrm>
          <a:prstGeom prst="rect">
            <a:avLst/>
          </a:prstGeom>
          <a:noFill/>
          <a:ln w="12700">
            <a:noFill/>
            <a:miter lim="800000"/>
            <a:headEnd type="none" w="sm" len="sm"/>
            <a:tailEnd type="none" w="sm" len="sm"/>
          </a:ln>
          <a:effectLst/>
        </p:spPr>
        <p:txBody>
          <a:bodyPr>
            <a:spAutoFit/>
          </a:bodyPr>
          <a:lstStyle/>
          <a:p>
            <a:pPr>
              <a:buClr>
                <a:schemeClr val="accent2"/>
              </a:buClr>
              <a:buFontTx/>
              <a:buChar char="•"/>
            </a:pPr>
            <a:r>
              <a:rPr lang="en-US"/>
              <a:t> </a:t>
            </a:r>
            <a:r>
              <a:rPr lang="tr-TR"/>
              <a:t>If you </a:t>
            </a:r>
            <a:r>
              <a:rPr lang="tr-TR" b="1"/>
              <a:t>omit the optional parameter</a:t>
            </a:r>
            <a:r>
              <a:rPr lang="tr-TR"/>
              <a:t> directory, you’re </a:t>
            </a:r>
            <a:r>
              <a:rPr lang="tr-TR" b="1"/>
              <a:t>returned to your home</a:t>
            </a:r>
            <a:r>
              <a:rPr lang="tr-TR"/>
              <a:t>, or original directory.  Otherwise, </a:t>
            </a:r>
            <a:r>
              <a:rPr lang="tr-TR">
                <a:solidFill>
                  <a:srgbClr val="FF0000"/>
                </a:solidFill>
              </a:rPr>
              <a:t>cd</a:t>
            </a:r>
            <a:r>
              <a:rPr lang="tr-TR"/>
              <a:t> will change you to the specified directory.</a:t>
            </a:r>
            <a:endParaRPr lang="en-US"/>
          </a:p>
          <a:p>
            <a:pPr>
              <a:buClr>
                <a:schemeClr val="accent2"/>
              </a:buClr>
              <a:buFontTx/>
              <a:buChar char="•"/>
            </a:pPr>
            <a:endParaRPr lang="en-US"/>
          </a:p>
          <a:p>
            <a:pPr>
              <a:buClr>
                <a:schemeClr val="accent2"/>
              </a:buClr>
              <a:buFontTx/>
              <a:buChar char="•"/>
            </a:pPr>
            <a:r>
              <a:rPr lang="en-US"/>
              <a:t> There are two directories used only for relative pathnames: </a:t>
            </a:r>
          </a:p>
          <a:p>
            <a:pPr lvl="1">
              <a:buClr>
                <a:schemeClr val="accent2"/>
              </a:buClr>
              <a:buFontTx/>
              <a:buChar char="•"/>
            </a:pPr>
            <a:r>
              <a:rPr lang="en-US"/>
              <a:t> The directory “</a:t>
            </a:r>
            <a:r>
              <a:rPr lang="en-US">
                <a:solidFill>
                  <a:srgbClr val="FF0000"/>
                </a:solidFill>
              </a:rPr>
              <a:t>.</a:t>
            </a:r>
            <a:r>
              <a:rPr lang="en-US"/>
              <a:t>” refers to the </a:t>
            </a:r>
            <a:r>
              <a:rPr lang="en-US">
                <a:solidFill>
                  <a:schemeClr val="accent1"/>
                </a:solidFill>
              </a:rPr>
              <a:t>current directory</a:t>
            </a:r>
          </a:p>
          <a:p>
            <a:pPr lvl="1">
              <a:buClr>
                <a:schemeClr val="accent2"/>
              </a:buClr>
              <a:buFontTx/>
              <a:buChar char="•"/>
            </a:pPr>
            <a:r>
              <a:rPr lang="en-US"/>
              <a:t> The directory “</a:t>
            </a:r>
            <a:r>
              <a:rPr lang="en-US">
                <a:solidFill>
                  <a:srgbClr val="FF0000"/>
                </a:solidFill>
              </a:rPr>
              <a:t>..</a:t>
            </a:r>
            <a:r>
              <a:rPr lang="en-US"/>
              <a:t>” refers to the parent directory</a:t>
            </a:r>
          </a:p>
          <a:p>
            <a:pPr>
              <a:buClr>
                <a:schemeClr val="accent2"/>
              </a:buClr>
              <a:buFontTx/>
              <a:buChar char="•"/>
            </a:pPr>
            <a:r>
              <a:rPr lang="en-US"/>
              <a:t>These are “</a:t>
            </a:r>
            <a:r>
              <a:rPr lang="en-US">
                <a:solidFill>
                  <a:schemeClr val="accent1"/>
                </a:solidFill>
              </a:rPr>
              <a:t>shortcut</a:t>
            </a:r>
            <a:r>
              <a:rPr lang="en-US"/>
              <a:t>” directories.</a:t>
            </a:r>
          </a:p>
          <a:p>
            <a:pPr>
              <a:buClr>
                <a:schemeClr val="accent2"/>
              </a:buClr>
              <a:buFontTx/>
              <a:buChar char="•"/>
            </a:pPr>
            <a:r>
              <a:rPr lang="en-US"/>
              <a:t> The directory “</a:t>
            </a:r>
            <a:r>
              <a:rPr lang="en-US">
                <a:solidFill>
                  <a:srgbClr val="FF0000"/>
                </a:solidFill>
              </a:rPr>
              <a:t>..</a:t>
            </a:r>
            <a:r>
              <a:rPr lang="en-US"/>
              <a:t>” is most useful in “backing up”:</a:t>
            </a:r>
          </a:p>
        </p:txBody>
      </p:sp>
      <p:sp>
        <p:nvSpPr>
          <p:cNvPr id="109575" name="Text Box 7"/>
          <p:cNvSpPr txBox="1">
            <a:spLocks noChangeArrowheads="1"/>
          </p:cNvSpPr>
          <p:nvPr/>
        </p:nvSpPr>
        <p:spPr bwMode="auto">
          <a:xfrm>
            <a:off x="2895600" y="5486400"/>
            <a:ext cx="2139950" cy="701675"/>
          </a:xfrm>
          <a:prstGeom prst="rect">
            <a:avLst/>
          </a:prstGeom>
          <a:solidFill>
            <a:schemeClr val="tx1"/>
          </a:solidFill>
          <a:ln w="12700">
            <a:noFill/>
            <a:miter lim="800000"/>
            <a:headEnd type="none" w="sm" len="sm"/>
            <a:tailEnd type="none" w="sm" len="sm"/>
          </a:ln>
          <a:effectLst/>
        </p:spPr>
        <p:txBody>
          <a:bodyPr wrap="none">
            <a:spAutoFit/>
          </a:bodyPr>
          <a:lstStyle/>
          <a:p>
            <a:pPr>
              <a:buClr>
                <a:schemeClr val="accent2"/>
              </a:buClr>
            </a:pPr>
            <a:r>
              <a:rPr lang="en-US" sz="2000">
                <a:solidFill>
                  <a:schemeClr val="bg1"/>
                </a:solidFill>
              </a:rPr>
              <a:t>/usr/local/bin# cd ..</a:t>
            </a:r>
          </a:p>
          <a:p>
            <a:pPr>
              <a:buClr>
                <a:schemeClr val="accent2"/>
              </a:buClr>
            </a:pPr>
            <a:r>
              <a:rPr lang="en-US" sz="2000">
                <a:solidFill>
                  <a:schemeClr val="bg1"/>
                </a:solidFill>
              </a:rPr>
              <a:t>/usr/local#</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F7B7428-172D-4D39-A824-1D5034B7E453}" type="slidenum">
              <a:rPr lang="en-US"/>
              <a:pPr/>
              <a:t>23</a:t>
            </a:fld>
            <a:endParaRPr lang="en-US"/>
          </a:p>
        </p:txBody>
      </p:sp>
      <p:sp>
        <p:nvSpPr>
          <p:cNvPr id="110594" name="Rectangle 2"/>
          <p:cNvSpPr>
            <a:spLocks noGrp="1" noChangeArrowheads="1"/>
          </p:cNvSpPr>
          <p:nvPr>
            <p:ph type="body" idx="1"/>
          </p:nvPr>
        </p:nvSpPr>
        <p:spPr>
          <a:xfrm>
            <a:off x="533400" y="1295400"/>
            <a:ext cx="7543800" cy="1295400"/>
          </a:xfrm>
        </p:spPr>
        <p:txBody>
          <a:bodyPr/>
          <a:lstStyle/>
          <a:p>
            <a:pPr>
              <a:buFontTx/>
              <a:buNone/>
            </a:pPr>
            <a:r>
              <a:rPr lang="en-US" sz="2400">
                <a:solidFill>
                  <a:srgbClr val="FF0000"/>
                </a:solidFill>
              </a:rPr>
              <a:t>mkdir </a:t>
            </a:r>
            <a:r>
              <a:rPr lang="en-US" sz="2400"/>
              <a:t>(</a:t>
            </a:r>
            <a:r>
              <a:rPr lang="tr-TR" sz="2400" b="1">
                <a:solidFill>
                  <a:srgbClr val="FF0000"/>
                </a:solidFill>
              </a:rPr>
              <a:t>m</a:t>
            </a:r>
            <a:r>
              <a:rPr lang="tr-TR" sz="2400"/>
              <a:t>a</a:t>
            </a:r>
            <a:r>
              <a:rPr lang="tr-TR" sz="2400" b="1">
                <a:solidFill>
                  <a:srgbClr val="FF0000"/>
                </a:solidFill>
              </a:rPr>
              <a:t>k</a:t>
            </a:r>
            <a:r>
              <a:rPr lang="tr-TR" sz="2400"/>
              <a:t>e </a:t>
            </a:r>
            <a:r>
              <a:rPr lang="tr-TR" sz="2400" b="1">
                <a:solidFill>
                  <a:srgbClr val="FF0000"/>
                </a:solidFill>
              </a:rPr>
              <a:t>dir</a:t>
            </a:r>
            <a:r>
              <a:rPr lang="tr-TR" sz="2400"/>
              <a:t>ectory</a:t>
            </a:r>
            <a:r>
              <a:rPr lang="en-US" sz="2400"/>
              <a:t>) is used t</a:t>
            </a:r>
            <a:r>
              <a:rPr lang="tr-TR" sz="2400"/>
              <a:t>o create a new directory, </a:t>
            </a:r>
            <a:endParaRPr lang="en-US" sz="2400"/>
          </a:p>
          <a:p>
            <a:pPr>
              <a:buClr>
                <a:schemeClr val="accent2"/>
              </a:buClr>
            </a:pPr>
            <a:r>
              <a:rPr lang="en-US" sz="2400"/>
              <a:t>It</a:t>
            </a:r>
            <a:r>
              <a:rPr lang="tr-TR" sz="2400"/>
              <a:t> can take more than one</a:t>
            </a:r>
            <a:r>
              <a:rPr lang="en-US" sz="2400"/>
              <a:t> </a:t>
            </a:r>
            <a:r>
              <a:rPr lang="tr-TR" sz="2400"/>
              <a:t>parameter, interpreting each </a:t>
            </a:r>
            <a:r>
              <a:rPr lang="en-US" sz="2400"/>
              <a:t>p</a:t>
            </a:r>
            <a:r>
              <a:rPr lang="tr-TR" sz="2400"/>
              <a:t>arameter as another directory to create.</a:t>
            </a:r>
          </a:p>
        </p:txBody>
      </p:sp>
      <p:sp>
        <p:nvSpPr>
          <p:cNvPr id="110596" name="Rectangle 4"/>
          <p:cNvSpPr>
            <a:spLocks noChangeArrowheads="1"/>
          </p:cNvSpPr>
          <p:nvPr/>
        </p:nvSpPr>
        <p:spPr bwMode="auto">
          <a:xfrm>
            <a:off x="381000" y="457200"/>
            <a:ext cx="1905000" cy="533400"/>
          </a:xfrm>
          <a:prstGeom prst="rect">
            <a:avLst/>
          </a:prstGeom>
          <a:noFill/>
          <a:ln w="9525">
            <a:noFill/>
            <a:miter lim="800000"/>
            <a:headEnd/>
            <a:tailEnd/>
          </a:ln>
          <a:effectLst/>
        </p:spPr>
        <p:txBody>
          <a:bodyPr anchor="ctr"/>
          <a:lstStyle/>
          <a:p>
            <a:pPr>
              <a:buClr>
                <a:schemeClr val="accent2"/>
              </a:buClr>
              <a:buFontTx/>
              <a:buChar char="•"/>
            </a:pPr>
            <a:r>
              <a:rPr lang="en-US" sz="3600">
                <a:solidFill>
                  <a:srgbClr val="FF0000"/>
                </a:solidFill>
                <a:effectLst>
                  <a:outerShdw blurRad="38100" dist="38100" dir="2700000" algn="tl">
                    <a:srgbClr val="C0C0C0"/>
                  </a:outerShdw>
                </a:effectLst>
              </a:rPr>
              <a:t> mkdir</a:t>
            </a:r>
            <a:endParaRPr lang="en-US" sz="3600">
              <a:solidFill>
                <a:schemeClr val="accent2"/>
              </a:solidFill>
              <a:effectLst>
                <a:outerShdw blurRad="38100" dist="38100" dir="2700000" algn="tl">
                  <a:srgbClr val="C0C0C0"/>
                </a:outerShdw>
              </a:effectLst>
            </a:endParaRPr>
          </a:p>
        </p:txBody>
      </p:sp>
      <p:sp>
        <p:nvSpPr>
          <p:cNvPr id="110597" name="Line 5"/>
          <p:cNvSpPr>
            <a:spLocks noChangeShapeType="1"/>
          </p:cNvSpPr>
          <p:nvPr/>
        </p:nvSpPr>
        <p:spPr bwMode="auto">
          <a:xfrm>
            <a:off x="762000" y="1066800"/>
            <a:ext cx="14478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10598" name="Rectangle 6"/>
          <p:cNvSpPr>
            <a:spLocks noChangeArrowheads="1"/>
          </p:cNvSpPr>
          <p:nvPr/>
        </p:nvSpPr>
        <p:spPr bwMode="auto">
          <a:xfrm>
            <a:off x="533400" y="2971800"/>
            <a:ext cx="1905000" cy="533400"/>
          </a:xfrm>
          <a:prstGeom prst="rect">
            <a:avLst/>
          </a:prstGeom>
          <a:noFill/>
          <a:ln w="9525">
            <a:noFill/>
            <a:miter lim="800000"/>
            <a:headEnd/>
            <a:tailEnd/>
          </a:ln>
          <a:effectLst/>
        </p:spPr>
        <p:txBody>
          <a:bodyPr anchor="ctr"/>
          <a:lstStyle/>
          <a:p>
            <a:pPr>
              <a:buClr>
                <a:schemeClr val="accent2"/>
              </a:buClr>
              <a:buFontTx/>
              <a:buChar char="•"/>
            </a:pPr>
            <a:r>
              <a:rPr lang="en-US" sz="3600">
                <a:solidFill>
                  <a:srgbClr val="FF0000"/>
                </a:solidFill>
                <a:effectLst>
                  <a:outerShdw blurRad="38100" dist="38100" dir="2700000" algn="tl">
                    <a:srgbClr val="C0C0C0"/>
                  </a:outerShdw>
                </a:effectLst>
              </a:rPr>
              <a:t> rmdir</a:t>
            </a:r>
            <a:endParaRPr lang="en-US" sz="3600">
              <a:solidFill>
                <a:schemeClr val="accent2"/>
              </a:solidFill>
              <a:effectLst>
                <a:outerShdw blurRad="38100" dist="38100" dir="2700000" algn="tl">
                  <a:srgbClr val="C0C0C0"/>
                </a:outerShdw>
              </a:effectLst>
            </a:endParaRPr>
          </a:p>
        </p:txBody>
      </p:sp>
      <p:sp>
        <p:nvSpPr>
          <p:cNvPr id="110599" name="Line 7"/>
          <p:cNvSpPr>
            <a:spLocks noChangeShapeType="1"/>
          </p:cNvSpPr>
          <p:nvPr/>
        </p:nvSpPr>
        <p:spPr bwMode="auto">
          <a:xfrm>
            <a:off x="914400" y="3581400"/>
            <a:ext cx="14478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10600" name="Text Box 8"/>
          <p:cNvSpPr txBox="1">
            <a:spLocks noChangeArrowheads="1"/>
          </p:cNvSpPr>
          <p:nvPr/>
        </p:nvSpPr>
        <p:spPr bwMode="auto">
          <a:xfrm>
            <a:off x="533400" y="3733800"/>
            <a:ext cx="7467600" cy="1552575"/>
          </a:xfrm>
          <a:prstGeom prst="rect">
            <a:avLst/>
          </a:prstGeom>
          <a:noFill/>
          <a:ln w="12700">
            <a:noFill/>
            <a:miter lim="800000"/>
            <a:headEnd type="none" w="sm" len="sm"/>
            <a:tailEnd type="none" w="sm" len="sm"/>
          </a:ln>
          <a:effectLst/>
        </p:spPr>
        <p:txBody>
          <a:bodyPr>
            <a:spAutoFit/>
          </a:bodyPr>
          <a:lstStyle/>
          <a:p>
            <a:r>
              <a:rPr lang="en-US">
                <a:solidFill>
                  <a:srgbClr val="FF0000"/>
                </a:solidFill>
              </a:rPr>
              <a:t>rmdir </a:t>
            </a:r>
            <a:r>
              <a:rPr lang="en-US"/>
              <a:t>(</a:t>
            </a:r>
            <a:r>
              <a:rPr lang="en-US" b="1">
                <a:solidFill>
                  <a:srgbClr val="FF0000"/>
                </a:solidFill>
              </a:rPr>
              <a:t>r</a:t>
            </a:r>
            <a:r>
              <a:rPr lang="en-US"/>
              <a:t>e</a:t>
            </a:r>
            <a:r>
              <a:rPr lang="en-US" b="1">
                <a:solidFill>
                  <a:srgbClr val="FF0000"/>
                </a:solidFill>
              </a:rPr>
              <a:t>m</a:t>
            </a:r>
            <a:r>
              <a:rPr lang="en-US"/>
              <a:t>ove</a:t>
            </a:r>
            <a:r>
              <a:rPr lang="tr-TR"/>
              <a:t> </a:t>
            </a:r>
            <a:r>
              <a:rPr lang="tr-TR" b="1">
                <a:solidFill>
                  <a:srgbClr val="FF0000"/>
                </a:solidFill>
              </a:rPr>
              <a:t>dir</a:t>
            </a:r>
            <a:r>
              <a:rPr lang="tr-TR"/>
              <a:t>ectory</a:t>
            </a:r>
            <a:r>
              <a:rPr lang="en-US"/>
              <a:t>) is used t</a:t>
            </a:r>
            <a:r>
              <a:rPr lang="tr-TR"/>
              <a:t>o </a:t>
            </a:r>
            <a:r>
              <a:rPr lang="en-US"/>
              <a:t>remove</a:t>
            </a:r>
            <a:r>
              <a:rPr lang="tr-TR"/>
              <a:t> a directory, </a:t>
            </a:r>
            <a:endParaRPr lang="en-US"/>
          </a:p>
          <a:p>
            <a:pPr>
              <a:buClr>
                <a:schemeClr val="accent2"/>
              </a:buClr>
              <a:buFontTx/>
              <a:buChar char="•"/>
            </a:pPr>
            <a:r>
              <a:rPr lang="en-US">
                <a:solidFill>
                  <a:srgbClr val="FF0000"/>
                </a:solidFill>
              </a:rPr>
              <a:t>  </a:t>
            </a:r>
            <a:r>
              <a:rPr lang="tr-TR">
                <a:solidFill>
                  <a:srgbClr val="FF0000"/>
                </a:solidFill>
              </a:rPr>
              <a:t>rmdir</a:t>
            </a:r>
            <a:r>
              <a:rPr lang="tr-TR"/>
              <a:t> will refuse to remove a </a:t>
            </a:r>
            <a:r>
              <a:rPr lang="tr-TR">
                <a:solidFill>
                  <a:schemeClr val="accent1"/>
                </a:solidFill>
              </a:rPr>
              <a:t>non-existant</a:t>
            </a:r>
            <a:r>
              <a:rPr lang="tr-TR"/>
              <a:t> </a:t>
            </a:r>
            <a:r>
              <a:rPr lang="en-US">
                <a:solidFill>
                  <a:schemeClr val="accent1"/>
                </a:solidFill>
              </a:rPr>
              <a:t>	</a:t>
            </a:r>
            <a:r>
              <a:rPr lang="tr-TR">
                <a:solidFill>
                  <a:schemeClr val="accent1"/>
                </a:solidFill>
              </a:rPr>
              <a:t>directory</a:t>
            </a:r>
            <a:r>
              <a:rPr lang="tr-TR"/>
              <a:t>, </a:t>
            </a:r>
            <a:endParaRPr lang="en-US"/>
          </a:p>
          <a:p>
            <a:r>
              <a:rPr lang="en-US"/>
              <a:t>    </a:t>
            </a:r>
            <a:r>
              <a:rPr lang="tr-TR"/>
              <a:t>as well as a </a:t>
            </a:r>
            <a:r>
              <a:rPr lang="tr-TR" b="1">
                <a:solidFill>
                  <a:schemeClr val="accent1"/>
                </a:solidFill>
              </a:rPr>
              <a:t>directory that has anything in it</a:t>
            </a:r>
            <a:r>
              <a:rPr lang="tr-TR"/>
              <a:t>.</a:t>
            </a:r>
          </a:p>
          <a:p>
            <a:endParaRPr lang="en-US"/>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54A42DC-AD33-4E45-8193-F04D550BE81B}" type="slidenum">
              <a:rPr lang="en-US"/>
              <a:pPr/>
              <a:t>24</a:t>
            </a:fld>
            <a:endParaRPr lang="en-US"/>
          </a:p>
        </p:txBody>
      </p:sp>
      <p:sp>
        <p:nvSpPr>
          <p:cNvPr id="113666" name="Rectangle 2"/>
          <p:cNvSpPr>
            <a:spLocks noGrp="1" noChangeArrowheads="1"/>
          </p:cNvSpPr>
          <p:nvPr>
            <p:ph type="body" idx="1"/>
          </p:nvPr>
        </p:nvSpPr>
        <p:spPr>
          <a:xfrm>
            <a:off x="304800" y="1143000"/>
            <a:ext cx="8077200" cy="1295400"/>
          </a:xfrm>
        </p:spPr>
        <p:txBody>
          <a:bodyPr/>
          <a:lstStyle/>
          <a:p>
            <a:pPr>
              <a:buClr>
                <a:schemeClr val="accent2"/>
              </a:buClr>
            </a:pPr>
            <a:r>
              <a:rPr lang="tr-TR" sz="2400"/>
              <a:t>The primary commands for manipulating files under unix are </a:t>
            </a:r>
            <a:r>
              <a:rPr lang="tr-TR" sz="2400">
                <a:solidFill>
                  <a:srgbClr val="FF0000"/>
                </a:solidFill>
              </a:rPr>
              <a:t>cp</a:t>
            </a:r>
            <a:r>
              <a:rPr lang="tr-TR" sz="2400"/>
              <a:t>,</a:t>
            </a:r>
            <a:r>
              <a:rPr lang="tr-TR" sz="2400">
                <a:solidFill>
                  <a:srgbClr val="800000"/>
                </a:solidFill>
              </a:rPr>
              <a:t> </a:t>
            </a:r>
            <a:r>
              <a:rPr lang="tr-TR" sz="2400">
                <a:solidFill>
                  <a:srgbClr val="FF0000"/>
                </a:solidFill>
              </a:rPr>
              <a:t>mv</a:t>
            </a:r>
            <a:r>
              <a:rPr lang="tr-TR" sz="2400"/>
              <a:t>, and </a:t>
            </a:r>
            <a:r>
              <a:rPr lang="tr-TR" sz="2400">
                <a:solidFill>
                  <a:srgbClr val="FF0000"/>
                </a:solidFill>
              </a:rPr>
              <a:t>rm</a:t>
            </a:r>
            <a:r>
              <a:rPr lang="tr-TR" sz="2400"/>
              <a:t>.  They stand for </a:t>
            </a:r>
            <a:r>
              <a:rPr lang="tr-TR" sz="2400" b="1">
                <a:solidFill>
                  <a:srgbClr val="FF0000"/>
                </a:solidFill>
              </a:rPr>
              <a:t>c</a:t>
            </a:r>
            <a:r>
              <a:rPr lang="tr-TR" sz="2400">
                <a:solidFill>
                  <a:schemeClr val="tx2"/>
                </a:solidFill>
              </a:rPr>
              <a:t>o</a:t>
            </a:r>
            <a:r>
              <a:rPr lang="tr-TR" sz="2400" b="1">
                <a:solidFill>
                  <a:srgbClr val="FF0000"/>
                </a:solidFill>
              </a:rPr>
              <a:t>p</a:t>
            </a:r>
            <a:r>
              <a:rPr lang="tr-TR" sz="2400">
                <a:solidFill>
                  <a:schemeClr val="tx2"/>
                </a:solidFill>
              </a:rPr>
              <a:t>y, </a:t>
            </a:r>
            <a:r>
              <a:rPr lang="tr-TR" sz="2400" b="1">
                <a:solidFill>
                  <a:srgbClr val="FF0000"/>
                </a:solidFill>
              </a:rPr>
              <a:t>m</a:t>
            </a:r>
            <a:r>
              <a:rPr lang="tr-TR" sz="2400">
                <a:solidFill>
                  <a:schemeClr val="tx2"/>
                </a:solidFill>
              </a:rPr>
              <a:t>o</a:t>
            </a:r>
            <a:r>
              <a:rPr lang="tr-TR" sz="2400" b="1">
                <a:solidFill>
                  <a:srgbClr val="FF0000"/>
                </a:solidFill>
              </a:rPr>
              <a:t>v</a:t>
            </a:r>
            <a:r>
              <a:rPr lang="tr-TR" sz="2400">
                <a:solidFill>
                  <a:schemeClr val="tx2"/>
                </a:solidFill>
              </a:rPr>
              <a:t>e, and </a:t>
            </a:r>
            <a:r>
              <a:rPr lang="tr-TR" sz="2400" b="1">
                <a:solidFill>
                  <a:srgbClr val="FF0000"/>
                </a:solidFill>
              </a:rPr>
              <a:t>r</a:t>
            </a:r>
            <a:r>
              <a:rPr lang="tr-TR" sz="2400">
                <a:solidFill>
                  <a:schemeClr val="tx2"/>
                </a:solidFill>
              </a:rPr>
              <a:t>e</a:t>
            </a:r>
            <a:r>
              <a:rPr lang="tr-TR" sz="2400" b="1">
                <a:solidFill>
                  <a:srgbClr val="FF0000"/>
                </a:solidFill>
              </a:rPr>
              <a:t>m</a:t>
            </a:r>
            <a:r>
              <a:rPr lang="tr-TR" sz="2400">
                <a:solidFill>
                  <a:schemeClr val="tx2"/>
                </a:solidFill>
              </a:rPr>
              <a:t>ove, respectively</a:t>
            </a:r>
            <a:r>
              <a:rPr lang="tr-TR" sz="2800">
                <a:solidFill>
                  <a:schemeClr val="tx2"/>
                </a:solidFill>
              </a:rPr>
              <a:t>.</a:t>
            </a:r>
          </a:p>
        </p:txBody>
      </p:sp>
      <p:sp>
        <p:nvSpPr>
          <p:cNvPr id="113668" name="Rectangle 4"/>
          <p:cNvSpPr>
            <a:spLocks noChangeArrowheads="1"/>
          </p:cNvSpPr>
          <p:nvPr/>
        </p:nvSpPr>
        <p:spPr bwMode="auto">
          <a:xfrm>
            <a:off x="290513" y="273050"/>
            <a:ext cx="4205287" cy="641350"/>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600">
                <a:solidFill>
                  <a:srgbClr val="FF0000"/>
                </a:solidFill>
                <a:effectLst>
                  <a:outerShdw blurRad="38100" dist="38100" dir="2700000" algn="tl">
                    <a:srgbClr val="C0C0C0"/>
                  </a:outerShdw>
                </a:effectLst>
              </a:rPr>
              <a:t> </a:t>
            </a:r>
            <a:r>
              <a:rPr lang="tr-TR" sz="3600">
                <a:solidFill>
                  <a:srgbClr val="FF0000"/>
                </a:solidFill>
                <a:effectLst>
                  <a:outerShdw blurRad="38100" dist="38100" dir="2700000" algn="tl">
                    <a:srgbClr val="C0C0C0"/>
                  </a:outerShdw>
                </a:effectLst>
              </a:rPr>
              <a:t>Moving Information</a:t>
            </a:r>
            <a:endParaRPr lang="en-US" sz="3200" b="1" u="sng">
              <a:solidFill>
                <a:srgbClr val="FF3300"/>
              </a:solidFill>
            </a:endParaRPr>
          </a:p>
        </p:txBody>
      </p:sp>
      <p:sp>
        <p:nvSpPr>
          <p:cNvPr id="113669" name="Line 5"/>
          <p:cNvSpPr>
            <a:spLocks noChangeShapeType="1"/>
          </p:cNvSpPr>
          <p:nvPr/>
        </p:nvSpPr>
        <p:spPr bwMode="auto">
          <a:xfrm>
            <a:off x="685800" y="914400"/>
            <a:ext cx="43434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13670" name="Rectangle 6"/>
          <p:cNvSpPr>
            <a:spLocks noChangeArrowheads="1"/>
          </p:cNvSpPr>
          <p:nvPr/>
        </p:nvSpPr>
        <p:spPr bwMode="auto">
          <a:xfrm>
            <a:off x="457200" y="3429000"/>
            <a:ext cx="8077200" cy="1857375"/>
          </a:xfrm>
          <a:prstGeom prst="rect">
            <a:avLst/>
          </a:prstGeom>
          <a:noFill/>
          <a:ln w="12700">
            <a:noFill/>
            <a:miter lim="800000"/>
            <a:headEnd type="none" w="sm" len="sm"/>
            <a:tailEnd type="none" w="sm" len="sm"/>
          </a:ln>
          <a:effectLst/>
        </p:spPr>
        <p:txBody>
          <a:bodyPr>
            <a:spAutoFit/>
          </a:bodyPr>
          <a:lstStyle/>
          <a:p>
            <a:pPr>
              <a:spcBef>
                <a:spcPct val="50000"/>
              </a:spcBef>
              <a:buClr>
                <a:schemeClr val="accent2"/>
              </a:buClr>
              <a:buFontTx/>
              <a:buChar char="•"/>
            </a:pPr>
            <a:r>
              <a:rPr lang="en-US" b="1">
                <a:solidFill>
                  <a:srgbClr val="FF0000"/>
                </a:solidFill>
              </a:rPr>
              <a:t> </a:t>
            </a:r>
            <a:r>
              <a:rPr lang="en-US">
                <a:solidFill>
                  <a:srgbClr val="FF0000"/>
                </a:solidFill>
              </a:rPr>
              <a:t>cp</a:t>
            </a:r>
            <a:r>
              <a:rPr lang="en-US"/>
              <a:t> is used </a:t>
            </a:r>
            <a:r>
              <a:rPr lang="tr-TR"/>
              <a:t>to copy contents of file1 to file2</a:t>
            </a:r>
            <a:endParaRPr lang="en-US"/>
          </a:p>
          <a:p>
            <a:pPr lvl="1">
              <a:spcBef>
                <a:spcPct val="50000"/>
              </a:spcBef>
              <a:buClr>
                <a:schemeClr val="accent2"/>
              </a:buClr>
            </a:pPr>
            <a:r>
              <a:rPr lang="tr-TR" b="1">
                <a:solidFill>
                  <a:schemeClr val="accent2"/>
                </a:solidFill>
              </a:rPr>
              <a:t>cp file1 file2</a:t>
            </a:r>
            <a:r>
              <a:rPr lang="en-US">
                <a:solidFill>
                  <a:srgbClr val="800080"/>
                </a:solidFill>
              </a:rPr>
              <a:t> </a:t>
            </a:r>
            <a:r>
              <a:rPr lang="tr-TR" sz="2000"/>
              <a:t>(</a:t>
            </a:r>
            <a:r>
              <a:rPr lang="en-US" sz="2000" i="1"/>
              <a:t>contents</a:t>
            </a:r>
            <a:r>
              <a:rPr lang="tr-TR" sz="2000" i="1"/>
              <a:t> of file1</a:t>
            </a:r>
            <a:r>
              <a:rPr lang="en-US" sz="2000" i="1"/>
              <a:t> is</a:t>
            </a:r>
            <a:r>
              <a:rPr lang="tr-TR" sz="2000" i="1"/>
              <a:t> copied to file2 in the same directory</a:t>
            </a:r>
            <a:r>
              <a:rPr lang="tr-TR" sz="2000"/>
              <a:t>)</a:t>
            </a:r>
            <a:endParaRPr lang="en-US" sz="2000"/>
          </a:p>
          <a:p>
            <a:pPr lvl="1">
              <a:spcBef>
                <a:spcPct val="50000"/>
              </a:spcBef>
              <a:buClr>
                <a:schemeClr val="accent2"/>
              </a:buClr>
            </a:pPr>
            <a:r>
              <a:rPr lang="tr-TR" b="1">
                <a:solidFill>
                  <a:schemeClr val="accent2"/>
                </a:solidFill>
              </a:rPr>
              <a:t>cp folder1/file1 folder2</a:t>
            </a:r>
            <a:r>
              <a:rPr lang="en-US" b="1">
                <a:solidFill>
                  <a:schemeClr val="accent2"/>
                </a:solidFill>
              </a:rPr>
              <a:t> </a:t>
            </a:r>
            <a:r>
              <a:rPr lang="tr-TR" sz="2000"/>
              <a:t>(</a:t>
            </a:r>
            <a:r>
              <a:rPr lang="en-US" sz="2000" i="1"/>
              <a:t>contents</a:t>
            </a:r>
            <a:r>
              <a:rPr lang="tr-TR" sz="2000" i="1"/>
              <a:t> of file1</a:t>
            </a:r>
            <a:r>
              <a:rPr lang="en-US" sz="2000" i="1"/>
              <a:t> is</a:t>
            </a:r>
            <a:r>
              <a:rPr lang="tr-TR" sz="2000" i="1"/>
              <a:t> copied to file</a:t>
            </a:r>
            <a:r>
              <a:rPr lang="en-US" sz="2000" i="1"/>
              <a:t>1</a:t>
            </a:r>
            <a:r>
              <a:rPr lang="tr-TR" sz="2000" i="1"/>
              <a:t> in the inside of folder2 directory</a:t>
            </a:r>
            <a:r>
              <a:rPr lang="tr-TR" sz="2000"/>
              <a:t>)</a:t>
            </a:r>
          </a:p>
        </p:txBody>
      </p:sp>
      <p:sp>
        <p:nvSpPr>
          <p:cNvPr id="113671" name="Rectangle 7"/>
          <p:cNvSpPr>
            <a:spLocks noChangeArrowheads="1"/>
          </p:cNvSpPr>
          <p:nvPr/>
        </p:nvSpPr>
        <p:spPr bwMode="auto">
          <a:xfrm>
            <a:off x="685800" y="2514600"/>
            <a:ext cx="990600" cy="533400"/>
          </a:xfrm>
          <a:prstGeom prst="rect">
            <a:avLst/>
          </a:prstGeom>
          <a:noFill/>
          <a:ln w="9525">
            <a:noFill/>
            <a:miter lim="800000"/>
            <a:headEnd/>
            <a:tailEnd/>
          </a:ln>
          <a:effectLst/>
        </p:spPr>
        <p:txBody>
          <a:bodyPr anchor="ctr"/>
          <a:lstStyle/>
          <a:p>
            <a:pPr>
              <a:buClr>
                <a:schemeClr val="accent2"/>
              </a:buClr>
              <a:buFontTx/>
              <a:buChar char="•"/>
            </a:pPr>
            <a:r>
              <a:rPr lang="en-US" sz="3600">
                <a:solidFill>
                  <a:srgbClr val="FF0000"/>
                </a:solidFill>
                <a:effectLst>
                  <a:outerShdw blurRad="38100" dist="38100" dir="2700000" algn="tl">
                    <a:srgbClr val="C0C0C0"/>
                  </a:outerShdw>
                </a:effectLst>
              </a:rPr>
              <a:t> cp</a:t>
            </a:r>
            <a:endParaRPr lang="en-US" sz="3600">
              <a:solidFill>
                <a:schemeClr val="accent2"/>
              </a:solidFill>
              <a:effectLst>
                <a:outerShdw blurRad="38100" dist="38100" dir="2700000" algn="tl">
                  <a:srgbClr val="C0C0C0"/>
                </a:outerShdw>
              </a:effectLst>
            </a:endParaRPr>
          </a:p>
        </p:txBody>
      </p:sp>
      <p:sp>
        <p:nvSpPr>
          <p:cNvPr id="113672" name="Line 8"/>
          <p:cNvSpPr>
            <a:spLocks noChangeShapeType="1"/>
          </p:cNvSpPr>
          <p:nvPr/>
        </p:nvSpPr>
        <p:spPr bwMode="auto">
          <a:xfrm>
            <a:off x="1066800" y="3124200"/>
            <a:ext cx="76200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8E6A965-4D96-4C10-AD2A-DBE78A441A76}" type="slidenum">
              <a:rPr lang="en-US"/>
              <a:pPr/>
              <a:t>25</a:t>
            </a:fld>
            <a:endParaRPr lang="en-US"/>
          </a:p>
        </p:txBody>
      </p:sp>
      <p:sp>
        <p:nvSpPr>
          <p:cNvPr id="115714" name="Rectangle 2"/>
          <p:cNvSpPr>
            <a:spLocks noGrp="1" noChangeArrowheads="1"/>
          </p:cNvSpPr>
          <p:nvPr>
            <p:ph type="body" idx="1"/>
          </p:nvPr>
        </p:nvSpPr>
        <p:spPr>
          <a:xfrm>
            <a:off x="381000" y="1295400"/>
            <a:ext cx="8229600" cy="990600"/>
          </a:xfrm>
        </p:spPr>
        <p:txBody>
          <a:bodyPr/>
          <a:lstStyle/>
          <a:p>
            <a:pPr>
              <a:buClr>
                <a:schemeClr val="accent2"/>
              </a:buClr>
            </a:pPr>
            <a:r>
              <a:rPr lang="en-US" sz="2400">
                <a:solidFill>
                  <a:srgbClr val="FF0000"/>
                </a:solidFill>
              </a:rPr>
              <a:t>rm</a:t>
            </a:r>
            <a:r>
              <a:rPr lang="en-US" sz="2400"/>
              <a:t> is used </a:t>
            </a:r>
            <a:r>
              <a:rPr lang="tr-TR" sz="2400"/>
              <a:t>to </a:t>
            </a:r>
            <a:r>
              <a:rPr lang="en-US" sz="2400">
                <a:solidFill>
                  <a:srgbClr val="FF0000"/>
                </a:solidFill>
              </a:rPr>
              <a:t>r</a:t>
            </a:r>
            <a:r>
              <a:rPr lang="en-US" sz="2400"/>
              <a:t>e</a:t>
            </a:r>
            <a:r>
              <a:rPr lang="en-US" sz="2400">
                <a:solidFill>
                  <a:srgbClr val="FF0000"/>
                </a:solidFill>
              </a:rPr>
              <a:t>m</a:t>
            </a:r>
            <a:r>
              <a:rPr lang="en-US" sz="2400"/>
              <a:t>ove</a:t>
            </a:r>
            <a:r>
              <a:rPr lang="tr-TR" sz="2400"/>
              <a:t> </a:t>
            </a:r>
            <a:r>
              <a:rPr lang="en-US" sz="2400"/>
              <a:t>a file</a:t>
            </a:r>
            <a:r>
              <a:rPr lang="tr-TR" sz="2400"/>
              <a:t>.</a:t>
            </a:r>
            <a:endParaRPr lang="en-US" sz="2400"/>
          </a:p>
          <a:p>
            <a:pPr lvl="1">
              <a:buClr>
                <a:srgbClr val="FFCC00"/>
              </a:buClr>
            </a:pPr>
            <a:r>
              <a:rPr lang="tr-TR" sz="2400">
                <a:solidFill>
                  <a:schemeClr val="accent2"/>
                </a:solidFill>
                <a:latin typeface="Verdana" pitchFamily="34" charset="0"/>
              </a:rPr>
              <a:t>rm </a:t>
            </a:r>
            <a:r>
              <a:rPr lang="tr-TR" sz="2400" i="1">
                <a:solidFill>
                  <a:schemeClr val="accent2"/>
                </a:solidFill>
                <a:latin typeface="Verdana" pitchFamily="34" charset="0"/>
              </a:rPr>
              <a:t>filename</a:t>
            </a:r>
            <a:r>
              <a:rPr lang="tr-TR" sz="2400" i="1">
                <a:latin typeface="Verdana" pitchFamily="34" charset="0"/>
              </a:rPr>
              <a:t> </a:t>
            </a:r>
            <a:r>
              <a:rPr lang="tr-TR" sz="2400">
                <a:solidFill>
                  <a:srgbClr val="008000"/>
                </a:solidFill>
                <a:latin typeface="Verdana" pitchFamily="34" charset="0"/>
              </a:rPr>
              <a:t>---&gt;</a:t>
            </a:r>
            <a:r>
              <a:rPr lang="en-US" sz="2400">
                <a:solidFill>
                  <a:srgbClr val="FFCC00"/>
                </a:solidFill>
                <a:latin typeface="Verdana" pitchFamily="34" charset="0"/>
              </a:rPr>
              <a:t> </a:t>
            </a:r>
            <a:r>
              <a:rPr lang="tr-TR" sz="2400"/>
              <a:t>removes a file named</a:t>
            </a:r>
            <a:r>
              <a:rPr lang="tr-TR" sz="2400">
                <a:latin typeface="Verdana" pitchFamily="34" charset="0"/>
              </a:rPr>
              <a:t> </a:t>
            </a:r>
            <a:r>
              <a:rPr lang="tr-TR" sz="2400" i="1">
                <a:solidFill>
                  <a:srgbClr val="008000"/>
                </a:solidFill>
              </a:rPr>
              <a:t>filename</a:t>
            </a:r>
            <a:endParaRPr lang="tr-TR" sz="2000"/>
          </a:p>
        </p:txBody>
      </p:sp>
      <p:sp>
        <p:nvSpPr>
          <p:cNvPr id="115716" name="Rectangle 4"/>
          <p:cNvSpPr>
            <a:spLocks noChangeArrowheads="1"/>
          </p:cNvSpPr>
          <p:nvPr/>
        </p:nvSpPr>
        <p:spPr bwMode="auto">
          <a:xfrm>
            <a:off x="533400" y="457200"/>
            <a:ext cx="990600" cy="533400"/>
          </a:xfrm>
          <a:prstGeom prst="rect">
            <a:avLst/>
          </a:prstGeom>
          <a:noFill/>
          <a:ln w="9525">
            <a:noFill/>
            <a:miter lim="800000"/>
            <a:headEnd/>
            <a:tailEnd/>
          </a:ln>
          <a:effectLst/>
        </p:spPr>
        <p:txBody>
          <a:bodyPr anchor="ctr"/>
          <a:lstStyle/>
          <a:p>
            <a:pPr>
              <a:buClr>
                <a:schemeClr val="accent2"/>
              </a:buClr>
              <a:buFontTx/>
              <a:buChar char="•"/>
            </a:pPr>
            <a:r>
              <a:rPr lang="en-US" sz="3600">
                <a:solidFill>
                  <a:srgbClr val="FF0000"/>
                </a:solidFill>
                <a:effectLst>
                  <a:outerShdw blurRad="38100" dist="38100" dir="2700000" algn="tl">
                    <a:srgbClr val="C0C0C0"/>
                  </a:outerShdw>
                </a:effectLst>
              </a:rPr>
              <a:t> rm</a:t>
            </a:r>
            <a:endParaRPr lang="en-US" sz="3600">
              <a:solidFill>
                <a:schemeClr val="accent2"/>
              </a:solidFill>
              <a:effectLst>
                <a:outerShdw blurRad="38100" dist="38100" dir="2700000" algn="tl">
                  <a:srgbClr val="C0C0C0"/>
                </a:outerShdw>
              </a:effectLst>
            </a:endParaRPr>
          </a:p>
        </p:txBody>
      </p:sp>
      <p:sp>
        <p:nvSpPr>
          <p:cNvPr id="115717" name="Line 5"/>
          <p:cNvSpPr>
            <a:spLocks noChangeShapeType="1"/>
          </p:cNvSpPr>
          <p:nvPr/>
        </p:nvSpPr>
        <p:spPr bwMode="auto">
          <a:xfrm>
            <a:off x="914400" y="1066800"/>
            <a:ext cx="7620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15718" name="Rectangle 6"/>
          <p:cNvSpPr>
            <a:spLocks noChangeArrowheads="1"/>
          </p:cNvSpPr>
          <p:nvPr/>
        </p:nvSpPr>
        <p:spPr bwMode="auto">
          <a:xfrm>
            <a:off x="457200" y="3200400"/>
            <a:ext cx="8305800" cy="2895600"/>
          </a:xfrm>
          <a:prstGeom prst="rect">
            <a:avLst/>
          </a:prstGeom>
          <a:noFill/>
          <a:ln w="9525">
            <a:noFill/>
            <a:miter lim="800000"/>
            <a:headEnd/>
            <a:tailEnd/>
          </a:ln>
          <a:effectLst/>
        </p:spPr>
        <p:txBody>
          <a:bodyPr/>
          <a:lstStyle/>
          <a:p>
            <a:pPr marL="342900" indent="-342900">
              <a:spcBef>
                <a:spcPct val="20000"/>
              </a:spcBef>
              <a:buClr>
                <a:schemeClr val="accent2"/>
              </a:buClr>
              <a:buFontTx/>
              <a:buChar char="•"/>
            </a:pPr>
            <a:r>
              <a:rPr lang="en-US">
                <a:solidFill>
                  <a:srgbClr val="FF0000"/>
                </a:solidFill>
              </a:rPr>
              <a:t>mv</a:t>
            </a:r>
            <a:r>
              <a:rPr lang="en-US"/>
              <a:t> is used </a:t>
            </a:r>
            <a:r>
              <a:rPr lang="tr-TR"/>
              <a:t>to </a:t>
            </a:r>
            <a:r>
              <a:rPr lang="en-US">
                <a:solidFill>
                  <a:srgbClr val="FF0000"/>
                </a:solidFill>
              </a:rPr>
              <a:t>m</a:t>
            </a:r>
            <a:r>
              <a:rPr lang="en-US"/>
              <a:t>o</a:t>
            </a:r>
            <a:r>
              <a:rPr lang="en-US">
                <a:solidFill>
                  <a:srgbClr val="FF0000"/>
                </a:solidFill>
              </a:rPr>
              <a:t>v</a:t>
            </a:r>
            <a:r>
              <a:rPr lang="en-US"/>
              <a:t>e</a:t>
            </a:r>
            <a:r>
              <a:rPr lang="tr-TR"/>
              <a:t> </a:t>
            </a:r>
            <a:r>
              <a:rPr lang="en-US"/>
              <a:t>a file</a:t>
            </a:r>
            <a:r>
              <a:rPr lang="tr-TR"/>
              <a:t>.</a:t>
            </a:r>
            <a:endParaRPr lang="en-US"/>
          </a:p>
          <a:p>
            <a:pPr marL="742950" lvl="1" indent="-285750">
              <a:spcBef>
                <a:spcPct val="20000"/>
              </a:spcBef>
              <a:buClr>
                <a:srgbClr val="FFCC00"/>
              </a:buClr>
              <a:buFontTx/>
              <a:buChar char="–"/>
            </a:pPr>
            <a:r>
              <a:rPr lang="tr-TR">
                <a:solidFill>
                  <a:schemeClr val="accent2"/>
                </a:solidFill>
                <a:latin typeface="Verdana" pitchFamily="34" charset="0"/>
              </a:rPr>
              <a:t>rm </a:t>
            </a:r>
            <a:r>
              <a:rPr lang="tr-TR" i="1">
                <a:solidFill>
                  <a:schemeClr val="accent2"/>
                </a:solidFill>
                <a:latin typeface="Verdana" pitchFamily="34" charset="0"/>
              </a:rPr>
              <a:t>filename</a:t>
            </a:r>
            <a:r>
              <a:rPr lang="tr-TR" i="1">
                <a:latin typeface="Verdana" pitchFamily="34" charset="0"/>
              </a:rPr>
              <a:t> </a:t>
            </a:r>
            <a:r>
              <a:rPr lang="tr-TR">
                <a:solidFill>
                  <a:srgbClr val="008000"/>
                </a:solidFill>
                <a:latin typeface="Verdana" pitchFamily="34" charset="0"/>
              </a:rPr>
              <a:t>---&gt;</a:t>
            </a:r>
            <a:r>
              <a:rPr lang="en-US">
                <a:solidFill>
                  <a:srgbClr val="FFCC00"/>
                </a:solidFill>
                <a:latin typeface="Verdana" pitchFamily="34" charset="0"/>
              </a:rPr>
              <a:t> </a:t>
            </a:r>
            <a:r>
              <a:rPr lang="tr-TR"/>
              <a:t>removes a file named</a:t>
            </a:r>
            <a:r>
              <a:rPr lang="tr-TR">
                <a:latin typeface="Verdana" pitchFamily="34" charset="0"/>
              </a:rPr>
              <a:t> </a:t>
            </a:r>
            <a:r>
              <a:rPr lang="tr-TR" i="1">
                <a:solidFill>
                  <a:srgbClr val="008000"/>
                </a:solidFill>
              </a:rPr>
              <a:t>filename</a:t>
            </a:r>
          </a:p>
          <a:p>
            <a:pPr marL="342900" indent="-342900">
              <a:spcBef>
                <a:spcPct val="20000"/>
              </a:spcBef>
              <a:buClr>
                <a:schemeClr val="accent2"/>
              </a:buClr>
              <a:buFontTx/>
              <a:buChar char="•"/>
            </a:pPr>
            <a:r>
              <a:rPr lang="tr-TR"/>
              <a:t>looks like </a:t>
            </a:r>
            <a:r>
              <a:rPr lang="tr-TR">
                <a:solidFill>
                  <a:srgbClr val="FF0000"/>
                </a:solidFill>
              </a:rPr>
              <a:t>cp</a:t>
            </a:r>
            <a:r>
              <a:rPr lang="tr-TR"/>
              <a:t>, except that it </a:t>
            </a:r>
            <a:r>
              <a:rPr lang="tr-TR">
                <a:solidFill>
                  <a:schemeClr val="accent2"/>
                </a:solidFill>
              </a:rPr>
              <a:t>deletes the original file</a:t>
            </a:r>
            <a:r>
              <a:rPr lang="tr-TR"/>
              <a:t> after copying it.</a:t>
            </a:r>
            <a:endParaRPr lang="en-US"/>
          </a:p>
          <a:p>
            <a:pPr marL="342900" indent="-342900">
              <a:spcBef>
                <a:spcPct val="20000"/>
              </a:spcBef>
              <a:buFontTx/>
              <a:buChar char="•"/>
            </a:pPr>
            <a:r>
              <a:rPr lang="tr-TR">
                <a:solidFill>
                  <a:srgbClr val="FF0000"/>
                </a:solidFill>
              </a:rPr>
              <a:t>mv</a:t>
            </a:r>
            <a:r>
              <a:rPr lang="tr-TR"/>
              <a:t> will </a:t>
            </a:r>
            <a:r>
              <a:rPr lang="tr-TR">
                <a:solidFill>
                  <a:schemeClr val="accent1"/>
                </a:solidFill>
              </a:rPr>
              <a:t>rename</a:t>
            </a:r>
            <a:r>
              <a:rPr lang="tr-TR"/>
              <a:t> a file if the second parameter is </a:t>
            </a:r>
            <a:r>
              <a:rPr lang="tr-TR">
                <a:solidFill>
                  <a:srgbClr val="008000"/>
                </a:solidFill>
              </a:rPr>
              <a:t>a file</a:t>
            </a:r>
            <a:r>
              <a:rPr lang="tr-TR"/>
              <a:t>.  If the second parameter is a </a:t>
            </a:r>
            <a:r>
              <a:rPr lang="tr-TR">
                <a:solidFill>
                  <a:srgbClr val="008000"/>
                </a:solidFill>
              </a:rPr>
              <a:t>directory</a:t>
            </a:r>
            <a:r>
              <a:rPr lang="tr-TR"/>
              <a:t>, </a:t>
            </a:r>
            <a:r>
              <a:rPr lang="tr-TR">
                <a:solidFill>
                  <a:srgbClr val="FF0000"/>
                </a:solidFill>
              </a:rPr>
              <a:t>mv</a:t>
            </a:r>
            <a:r>
              <a:rPr lang="tr-TR"/>
              <a:t> will </a:t>
            </a:r>
            <a:r>
              <a:rPr lang="tr-TR">
                <a:solidFill>
                  <a:schemeClr val="accent2"/>
                </a:solidFill>
              </a:rPr>
              <a:t>move</a:t>
            </a:r>
            <a:r>
              <a:rPr lang="tr-TR"/>
              <a:t> the file to the </a:t>
            </a:r>
            <a:r>
              <a:rPr lang="tr-TR">
                <a:solidFill>
                  <a:schemeClr val="accent1"/>
                </a:solidFill>
              </a:rPr>
              <a:t>new directory</a:t>
            </a:r>
            <a:r>
              <a:rPr lang="tr-TR"/>
              <a:t>, keeping it’s shortname the same.</a:t>
            </a:r>
          </a:p>
        </p:txBody>
      </p:sp>
      <p:sp>
        <p:nvSpPr>
          <p:cNvPr id="115719" name="Rectangle 7"/>
          <p:cNvSpPr>
            <a:spLocks noChangeArrowheads="1"/>
          </p:cNvSpPr>
          <p:nvPr/>
        </p:nvSpPr>
        <p:spPr bwMode="auto">
          <a:xfrm>
            <a:off x="609600" y="2362200"/>
            <a:ext cx="1143000" cy="533400"/>
          </a:xfrm>
          <a:prstGeom prst="rect">
            <a:avLst/>
          </a:prstGeom>
          <a:noFill/>
          <a:ln w="9525">
            <a:noFill/>
            <a:miter lim="800000"/>
            <a:headEnd/>
            <a:tailEnd/>
          </a:ln>
          <a:effectLst/>
        </p:spPr>
        <p:txBody>
          <a:bodyPr anchor="ctr"/>
          <a:lstStyle/>
          <a:p>
            <a:pPr>
              <a:buClr>
                <a:schemeClr val="accent2"/>
              </a:buClr>
              <a:buFontTx/>
              <a:buChar char="•"/>
            </a:pPr>
            <a:r>
              <a:rPr lang="en-US" sz="3600">
                <a:solidFill>
                  <a:srgbClr val="FF0000"/>
                </a:solidFill>
                <a:effectLst>
                  <a:outerShdw blurRad="38100" dist="38100" dir="2700000" algn="tl">
                    <a:srgbClr val="C0C0C0"/>
                  </a:outerShdw>
                </a:effectLst>
              </a:rPr>
              <a:t> mv</a:t>
            </a:r>
            <a:endParaRPr lang="en-US" sz="3600">
              <a:solidFill>
                <a:schemeClr val="accent2"/>
              </a:solidFill>
              <a:effectLst>
                <a:outerShdw blurRad="38100" dist="38100" dir="2700000" algn="tl">
                  <a:srgbClr val="C0C0C0"/>
                </a:outerShdw>
              </a:effectLst>
            </a:endParaRPr>
          </a:p>
        </p:txBody>
      </p:sp>
      <p:sp>
        <p:nvSpPr>
          <p:cNvPr id="115720" name="Line 8"/>
          <p:cNvSpPr>
            <a:spLocks noChangeShapeType="1"/>
          </p:cNvSpPr>
          <p:nvPr/>
        </p:nvSpPr>
        <p:spPr bwMode="auto">
          <a:xfrm>
            <a:off x="990600" y="2971800"/>
            <a:ext cx="83820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615A4DA-C5F8-4A27-A16C-363F6FF2C8FB}" type="slidenum">
              <a:rPr lang="en-US"/>
              <a:pPr/>
              <a:t>26</a:t>
            </a:fld>
            <a:endParaRPr lang="en-US"/>
          </a:p>
        </p:txBody>
      </p:sp>
      <p:sp>
        <p:nvSpPr>
          <p:cNvPr id="117762" name="Rectangle 2"/>
          <p:cNvSpPr>
            <a:spLocks noGrp="1" noChangeArrowheads="1"/>
          </p:cNvSpPr>
          <p:nvPr>
            <p:ph type="title"/>
          </p:nvPr>
        </p:nvSpPr>
        <p:spPr>
          <a:xfrm>
            <a:off x="457200" y="457200"/>
            <a:ext cx="7086600" cy="533400"/>
          </a:xfrm>
        </p:spPr>
        <p:txBody>
          <a:bodyPr/>
          <a:lstStyle/>
          <a:p>
            <a:pPr algn="l">
              <a:buClr>
                <a:schemeClr val="accent2"/>
              </a:buClr>
              <a:buFontTx/>
              <a:buChar char="•"/>
            </a:pPr>
            <a:r>
              <a:rPr lang="en-US" sz="3200">
                <a:solidFill>
                  <a:srgbClr val="FF3300"/>
                </a:solidFill>
              </a:rPr>
              <a:t> </a:t>
            </a:r>
            <a:r>
              <a:rPr lang="tr-TR" sz="3200">
                <a:solidFill>
                  <a:srgbClr val="FF3300"/>
                </a:solidFill>
                <a:effectLst>
                  <a:outerShdw blurRad="38100" dist="38100" dir="2700000" algn="tl">
                    <a:srgbClr val="C0C0C0"/>
                  </a:outerShdw>
                </a:effectLst>
              </a:rPr>
              <a:t>Some Other UNIX Commands</a:t>
            </a:r>
          </a:p>
        </p:txBody>
      </p:sp>
      <p:sp>
        <p:nvSpPr>
          <p:cNvPr id="117763" name="Rectangle 3"/>
          <p:cNvSpPr>
            <a:spLocks noGrp="1" noChangeArrowheads="1"/>
          </p:cNvSpPr>
          <p:nvPr>
            <p:ph type="body" idx="1"/>
          </p:nvPr>
        </p:nvSpPr>
        <p:spPr>
          <a:xfrm>
            <a:off x="914400" y="2514600"/>
            <a:ext cx="7620000" cy="2895600"/>
          </a:xfrm>
        </p:spPr>
        <p:txBody>
          <a:bodyPr/>
          <a:lstStyle/>
          <a:p>
            <a:r>
              <a:rPr lang="tr-TR" sz="2400">
                <a:solidFill>
                  <a:schemeClr val="accent2"/>
                </a:solidFill>
              </a:rPr>
              <a:t>The power of unix</a:t>
            </a:r>
            <a:r>
              <a:rPr lang="tr-TR" sz="2400"/>
              <a:t> is hidden in small commands that don’t seem too useful when used alone, but when combined with other commands produce a system that’s much more powerful, and flexible than most other operating systems.  </a:t>
            </a:r>
          </a:p>
          <a:p>
            <a:r>
              <a:rPr lang="tr-TR" sz="2400"/>
              <a:t>The commands include </a:t>
            </a:r>
            <a:r>
              <a:rPr lang="tr-TR" sz="2400">
                <a:solidFill>
                  <a:srgbClr val="FF0000"/>
                </a:solidFill>
              </a:rPr>
              <a:t>sort</a:t>
            </a:r>
            <a:r>
              <a:rPr lang="tr-TR" sz="2400">
                <a:solidFill>
                  <a:srgbClr val="800000"/>
                </a:solidFill>
              </a:rPr>
              <a:t>, </a:t>
            </a:r>
            <a:r>
              <a:rPr lang="tr-TR" sz="2400">
                <a:solidFill>
                  <a:srgbClr val="FF0000"/>
                </a:solidFill>
              </a:rPr>
              <a:t>grep</a:t>
            </a:r>
            <a:r>
              <a:rPr lang="tr-TR" sz="2400">
                <a:solidFill>
                  <a:srgbClr val="800000"/>
                </a:solidFill>
              </a:rPr>
              <a:t>, </a:t>
            </a:r>
            <a:r>
              <a:rPr lang="tr-TR" sz="2400">
                <a:solidFill>
                  <a:srgbClr val="FF0000"/>
                </a:solidFill>
              </a:rPr>
              <a:t>more</a:t>
            </a:r>
            <a:r>
              <a:rPr lang="tr-TR" sz="2400">
                <a:solidFill>
                  <a:srgbClr val="800000"/>
                </a:solidFill>
              </a:rPr>
              <a:t>, </a:t>
            </a:r>
            <a:r>
              <a:rPr lang="tr-TR" sz="2400">
                <a:solidFill>
                  <a:srgbClr val="FF0000"/>
                </a:solidFill>
              </a:rPr>
              <a:t>cat</a:t>
            </a:r>
            <a:r>
              <a:rPr lang="tr-TR" sz="2400">
                <a:solidFill>
                  <a:srgbClr val="800000"/>
                </a:solidFill>
              </a:rPr>
              <a:t>, </a:t>
            </a:r>
            <a:r>
              <a:rPr lang="tr-TR" sz="2400">
                <a:solidFill>
                  <a:srgbClr val="FF0000"/>
                </a:solidFill>
              </a:rPr>
              <a:t>wc</a:t>
            </a:r>
            <a:r>
              <a:rPr lang="tr-TR" sz="2400">
                <a:solidFill>
                  <a:srgbClr val="800000"/>
                </a:solidFill>
              </a:rPr>
              <a:t>, </a:t>
            </a:r>
            <a:r>
              <a:rPr lang="tr-TR" sz="2400">
                <a:solidFill>
                  <a:srgbClr val="FF0000"/>
                </a:solidFill>
              </a:rPr>
              <a:t>spell</a:t>
            </a:r>
            <a:r>
              <a:rPr lang="tr-TR" sz="2400">
                <a:solidFill>
                  <a:srgbClr val="800000"/>
                </a:solidFill>
              </a:rPr>
              <a:t>, </a:t>
            </a:r>
            <a:r>
              <a:rPr lang="tr-TR" sz="2400">
                <a:solidFill>
                  <a:srgbClr val="FF0000"/>
                </a:solidFill>
              </a:rPr>
              <a:t>diff</a:t>
            </a:r>
            <a:r>
              <a:rPr lang="tr-TR" sz="2400">
                <a:solidFill>
                  <a:srgbClr val="800000"/>
                </a:solidFill>
              </a:rPr>
              <a:t>, </a:t>
            </a:r>
            <a:r>
              <a:rPr lang="tr-TR" sz="2400">
                <a:solidFill>
                  <a:srgbClr val="FF0000"/>
                </a:solidFill>
              </a:rPr>
              <a:t>head</a:t>
            </a:r>
            <a:r>
              <a:rPr lang="tr-TR" sz="2400">
                <a:solidFill>
                  <a:srgbClr val="800000"/>
                </a:solidFill>
              </a:rPr>
              <a:t>,</a:t>
            </a:r>
            <a:r>
              <a:rPr lang="en-US" sz="2400">
                <a:solidFill>
                  <a:srgbClr val="800000"/>
                </a:solidFill>
              </a:rPr>
              <a:t> </a:t>
            </a:r>
            <a:r>
              <a:rPr lang="tr-TR" sz="2400"/>
              <a:t>and </a:t>
            </a:r>
            <a:r>
              <a:rPr lang="tr-TR" sz="2400">
                <a:solidFill>
                  <a:srgbClr val="FF0000"/>
                </a:solidFill>
              </a:rPr>
              <a:t>tail</a:t>
            </a:r>
            <a:r>
              <a:rPr lang="tr-TR" sz="2400"/>
              <a:t>. </a:t>
            </a:r>
          </a:p>
        </p:txBody>
      </p:sp>
      <p:sp>
        <p:nvSpPr>
          <p:cNvPr id="117765" name="Line 5"/>
          <p:cNvSpPr>
            <a:spLocks noChangeShapeType="1"/>
          </p:cNvSpPr>
          <p:nvPr/>
        </p:nvSpPr>
        <p:spPr bwMode="auto">
          <a:xfrm>
            <a:off x="838200" y="1066800"/>
            <a:ext cx="56388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17766" name="Text Box 6"/>
          <p:cNvSpPr txBox="1">
            <a:spLocks noChangeArrowheads="1"/>
          </p:cNvSpPr>
          <p:nvPr/>
        </p:nvSpPr>
        <p:spPr bwMode="auto">
          <a:xfrm>
            <a:off x="1676400" y="1295400"/>
            <a:ext cx="3133725" cy="519113"/>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2800">
                <a:solidFill>
                  <a:srgbClr val="FF0000"/>
                </a:solidFill>
              </a:rPr>
              <a:t> </a:t>
            </a:r>
            <a:r>
              <a:rPr lang="tr-TR" sz="2800">
                <a:solidFill>
                  <a:srgbClr val="FF0000"/>
                </a:solidFill>
              </a:rPr>
              <a:t>The Power of Unix</a:t>
            </a:r>
            <a:endParaRPr lang="en-US" sz="2800">
              <a:solidFill>
                <a:srgbClr val="FF0000"/>
              </a:solidFill>
            </a:endParaRPr>
          </a:p>
        </p:txBody>
      </p:sp>
      <p:sp>
        <p:nvSpPr>
          <p:cNvPr id="117767" name="Line 7"/>
          <p:cNvSpPr>
            <a:spLocks noChangeShapeType="1"/>
          </p:cNvSpPr>
          <p:nvPr/>
        </p:nvSpPr>
        <p:spPr bwMode="auto">
          <a:xfrm>
            <a:off x="2057400" y="1828800"/>
            <a:ext cx="342900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D936F8D-6943-448A-AFA4-9AD98358C02C}" type="slidenum">
              <a:rPr lang="en-US"/>
              <a:pPr/>
              <a:t>27</a:t>
            </a:fld>
            <a:endParaRPr lang="en-US"/>
          </a:p>
        </p:txBody>
      </p:sp>
      <p:sp>
        <p:nvSpPr>
          <p:cNvPr id="118786" name="Rectangle 2"/>
          <p:cNvSpPr>
            <a:spLocks noGrp="1" noChangeArrowheads="1"/>
          </p:cNvSpPr>
          <p:nvPr>
            <p:ph type="body" idx="1"/>
          </p:nvPr>
        </p:nvSpPr>
        <p:spPr>
          <a:xfrm>
            <a:off x="533400" y="1447800"/>
            <a:ext cx="8256588" cy="3160713"/>
          </a:xfrm>
        </p:spPr>
        <p:txBody>
          <a:bodyPr/>
          <a:lstStyle/>
          <a:p>
            <a:pPr>
              <a:buClr>
                <a:schemeClr val="accent2"/>
              </a:buClr>
            </a:pPr>
            <a:r>
              <a:rPr lang="tr-TR" sz="2400"/>
              <a:t>In addition to the commands like </a:t>
            </a:r>
            <a:r>
              <a:rPr lang="tr-TR" sz="2400">
                <a:solidFill>
                  <a:srgbClr val="FF0000"/>
                </a:solidFill>
              </a:rPr>
              <a:t>cd</a:t>
            </a:r>
            <a:r>
              <a:rPr lang="tr-TR" sz="2400">
                <a:solidFill>
                  <a:srgbClr val="800000"/>
                </a:solidFill>
              </a:rPr>
              <a:t>, </a:t>
            </a:r>
            <a:r>
              <a:rPr lang="tr-TR" sz="2400">
                <a:solidFill>
                  <a:srgbClr val="FF0000"/>
                </a:solidFill>
              </a:rPr>
              <a:t>mv</a:t>
            </a:r>
            <a:r>
              <a:rPr lang="tr-TR" sz="2400"/>
              <a:t>, and </a:t>
            </a:r>
            <a:r>
              <a:rPr lang="tr-TR" sz="2400">
                <a:solidFill>
                  <a:srgbClr val="FF0000"/>
                </a:solidFill>
              </a:rPr>
              <a:t>rm</a:t>
            </a:r>
            <a:r>
              <a:rPr lang="tr-TR" sz="2400">
                <a:solidFill>
                  <a:srgbClr val="800000"/>
                </a:solidFill>
              </a:rPr>
              <a:t>,</a:t>
            </a:r>
            <a:r>
              <a:rPr lang="tr-TR" sz="2400"/>
              <a:t> you learned in shell section, there are other commands that just operate on files, but not the data in them.  </a:t>
            </a:r>
          </a:p>
          <a:p>
            <a:pPr>
              <a:buClr>
                <a:schemeClr val="accent2"/>
              </a:buClr>
              <a:buFontTx/>
              <a:buNone/>
            </a:pPr>
            <a:endParaRPr lang="tr-TR" sz="2400"/>
          </a:p>
          <a:p>
            <a:pPr>
              <a:buClr>
                <a:schemeClr val="accent2"/>
              </a:buClr>
            </a:pPr>
            <a:r>
              <a:rPr lang="tr-TR" sz="2400"/>
              <a:t>These include </a:t>
            </a:r>
            <a:r>
              <a:rPr lang="tr-TR" sz="2400">
                <a:solidFill>
                  <a:srgbClr val="FF0000"/>
                </a:solidFill>
              </a:rPr>
              <a:t>touch</a:t>
            </a:r>
            <a:r>
              <a:rPr lang="tr-TR" sz="2400">
                <a:solidFill>
                  <a:srgbClr val="800000"/>
                </a:solidFill>
              </a:rPr>
              <a:t>, </a:t>
            </a:r>
            <a:r>
              <a:rPr lang="tr-TR" sz="2400">
                <a:solidFill>
                  <a:srgbClr val="FF0000"/>
                </a:solidFill>
              </a:rPr>
              <a:t>chmod</a:t>
            </a:r>
            <a:r>
              <a:rPr lang="tr-TR" sz="2400">
                <a:solidFill>
                  <a:srgbClr val="800000"/>
                </a:solidFill>
              </a:rPr>
              <a:t>, </a:t>
            </a:r>
            <a:r>
              <a:rPr lang="tr-TR" sz="2400">
                <a:solidFill>
                  <a:srgbClr val="FF0000"/>
                </a:solidFill>
              </a:rPr>
              <a:t>du</a:t>
            </a:r>
            <a:r>
              <a:rPr lang="tr-TR" sz="2400">
                <a:solidFill>
                  <a:srgbClr val="800000"/>
                </a:solidFill>
              </a:rPr>
              <a:t>,</a:t>
            </a:r>
            <a:r>
              <a:rPr lang="tr-TR" sz="2400"/>
              <a:t> and </a:t>
            </a:r>
            <a:r>
              <a:rPr lang="tr-TR" sz="2400">
                <a:solidFill>
                  <a:srgbClr val="800000"/>
                </a:solidFill>
              </a:rPr>
              <a:t>df</a:t>
            </a:r>
            <a:r>
              <a:rPr lang="tr-TR" sz="2400"/>
              <a:t>.       </a:t>
            </a:r>
            <a:endParaRPr lang="en-US" sz="2400"/>
          </a:p>
          <a:p>
            <a:pPr>
              <a:buClr>
                <a:schemeClr val="accent2"/>
              </a:buClr>
            </a:pPr>
            <a:r>
              <a:rPr lang="tr-TR" sz="2400"/>
              <a:t> All of these files don’t care what is in the file.</a:t>
            </a:r>
          </a:p>
        </p:txBody>
      </p:sp>
      <p:sp>
        <p:nvSpPr>
          <p:cNvPr id="118788" name="Rectangle 4"/>
          <p:cNvSpPr>
            <a:spLocks noChangeArrowheads="1"/>
          </p:cNvSpPr>
          <p:nvPr/>
        </p:nvSpPr>
        <p:spPr bwMode="auto">
          <a:xfrm>
            <a:off x="533400" y="457200"/>
            <a:ext cx="3454400"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a:solidFill>
                  <a:srgbClr val="FF0000"/>
                </a:solidFill>
              </a:rPr>
              <a:t> </a:t>
            </a:r>
            <a:r>
              <a:rPr lang="tr-TR" sz="3200">
                <a:solidFill>
                  <a:srgbClr val="FF0000"/>
                </a:solidFill>
              </a:rPr>
              <a:t>Operating on Files</a:t>
            </a:r>
            <a:endParaRPr lang="en-US" sz="3200">
              <a:solidFill>
                <a:srgbClr val="FF0000"/>
              </a:solidFill>
            </a:endParaRPr>
          </a:p>
        </p:txBody>
      </p:sp>
      <p:sp>
        <p:nvSpPr>
          <p:cNvPr id="118789" name="Line 5"/>
          <p:cNvSpPr>
            <a:spLocks noChangeShapeType="1"/>
          </p:cNvSpPr>
          <p:nvPr/>
        </p:nvSpPr>
        <p:spPr bwMode="auto">
          <a:xfrm>
            <a:off x="914400" y="1066800"/>
            <a:ext cx="342900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8FAA0EC-D925-4F74-A4F5-DFA79F8D5F08}" type="slidenum">
              <a:rPr lang="en-US"/>
              <a:pPr/>
              <a:t>28</a:t>
            </a:fld>
            <a:endParaRPr lang="en-US"/>
          </a:p>
        </p:txBody>
      </p:sp>
      <p:sp>
        <p:nvSpPr>
          <p:cNvPr id="119810" name="Rectangle 2"/>
          <p:cNvSpPr>
            <a:spLocks noGrp="1" noChangeArrowheads="1"/>
          </p:cNvSpPr>
          <p:nvPr>
            <p:ph type="body" idx="1"/>
          </p:nvPr>
        </p:nvSpPr>
        <p:spPr>
          <a:xfrm>
            <a:off x="457200" y="333375"/>
            <a:ext cx="8229600" cy="5832475"/>
          </a:xfrm>
        </p:spPr>
        <p:txBody>
          <a:bodyPr/>
          <a:lstStyle/>
          <a:p>
            <a:pPr>
              <a:buFontTx/>
              <a:buNone/>
            </a:pPr>
            <a:r>
              <a:rPr lang="tr-TR" sz="2400"/>
              <a:t>Some of the things these commands manipulate:</a:t>
            </a:r>
          </a:p>
          <a:p>
            <a:pPr>
              <a:buFontTx/>
              <a:buNone/>
            </a:pPr>
            <a:endParaRPr lang="tr-TR" sz="1400"/>
          </a:p>
          <a:p>
            <a:r>
              <a:rPr lang="tr-TR" sz="2400">
                <a:solidFill>
                  <a:schemeClr val="accent2"/>
                </a:solidFill>
              </a:rPr>
              <a:t>The time stamp:</a:t>
            </a:r>
            <a:r>
              <a:rPr lang="tr-TR" sz="2400"/>
              <a:t> </a:t>
            </a:r>
            <a:r>
              <a:rPr lang="en-US" sz="2400"/>
              <a:t>Each file has three dates associated with it. These are </a:t>
            </a:r>
            <a:r>
              <a:rPr lang="tr-TR" sz="2400">
                <a:solidFill>
                  <a:schemeClr val="accent1"/>
                </a:solidFill>
              </a:rPr>
              <a:t>creation time</a:t>
            </a:r>
            <a:r>
              <a:rPr lang="tr-TR" sz="2400"/>
              <a:t>, </a:t>
            </a:r>
            <a:r>
              <a:rPr lang="tr-TR" sz="2400">
                <a:solidFill>
                  <a:schemeClr val="accent1"/>
                </a:solidFill>
              </a:rPr>
              <a:t>last modification time</a:t>
            </a:r>
            <a:r>
              <a:rPr lang="tr-TR" sz="2400"/>
              <a:t> and </a:t>
            </a:r>
            <a:r>
              <a:rPr lang="tr-TR" sz="2400">
                <a:solidFill>
                  <a:schemeClr val="accent1"/>
                </a:solidFill>
              </a:rPr>
              <a:t>last access time</a:t>
            </a:r>
            <a:r>
              <a:rPr lang="tr-TR" sz="2400"/>
              <a:t>.</a:t>
            </a:r>
          </a:p>
          <a:p>
            <a:pPr>
              <a:buFontTx/>
              <a:buNone/>
            </a:pPr>
            <a:endParaRPr lang="tr-TR" sz="1400"/>
          </a:p>
          <a:p>
            <a:r>
              <a:rPr lang="tr-TR" sz="2400">
                <a:solidFill>
                  <a:schemeClr val="accent2"/>
                </a:solidFill>
              </a:rPr>
              <a:t>The owner:</a:t>
            </a:r>
            <a:r>
              <a:rPr lang="tr-TR" sz="2400"/>
              <a:t> the owner of files</a:t>
            </a:r>
          </a:p>
          <a:p>
            <a:endParaRPr lang="tr-TR" sz="1400"/>
          </a:p>
          <a:p>
            <a:r>
              <a:rPr lang="tr-TR" sz="2400">
                <a:solidFill>
                  <a:schemeClr val="accent2"/>
                </a:solidFill>
              </a:rPr>
              <a:t>The group:</a:t>
            </a:r>
            <a:r>
              <a:rPr lang="tr-TR" sz="2400"/>
              <a:t> the group of users</a:t>
            </a:r>
          </a:p>
          <a:p>
            <a:endParaRPr lang="tr-TR" sz="1400"/>
          </a:p>
          <a:p>
            <a:r>
              <a:rPr lang="tr-TR" sz="2400">
                <a:solidFill>
                  <a:schemeClr val="accent2"/>
                </a:solidFill>
              </a:rPr>
              <a:t>The permissions</a:t>
            </a:r>
            <a:r>
              <a:rPr lang="en-US" sz="2400">
                <a:solidFill>
                  <a:schemeClr val="accent2"/>
                </a:solidFill>
              </a:rPr>
              <a:t>: </a:t>
            </a:r>
            <a:r>
              <a:rPr lang="tr-TR" sz="2400">
                <a:solidFill>
                  <a:schemeClr val="tx2"/>
                </a:solidFill>
              </a:rPr>
              <a:t>read, write, execute permissions of files</a:t>
            </a:r>
            <a:r>
              <a:rPr lang="en-US" sz="2400">
                <a:solidFill>
                  <a:schemeClr val="tx2"/>
                </a:solidFill>
              </a:rPr>
              <a:t>. The permissions tell unix who can access what file, or change it, or, in the case of programs, execute it. Each of these permissions can be toggled separately for the owner, the group, and all the other users.</a:t>
            </a:r>
            <a:endParaRPr lang="tr-TR" sz="2400">
              <a:solidFill>
                <a:schemeClr val="tx2"/>
              </a:solidFill>
            </a:endParaRPr>
          </a:p>
          <a:p>
            <a:endParaRPr lang="tr-TR" sz="2400" b="1">
              <a:solidFill>
                <a:schemeClr val="tx2"/>
              </a:solidFill>
            </a:endParaRPr>
          </a:p>
        </p:txBody>
      </p:sp>
      <p:sp>
        <p:nvSpPr>
          <p:cNvPr id="119811" name="Text Box 3"/>
          <p:cNvSpPr txBox="1">
            <a:spLocks noChangeArrowheads="1"/>
          </p:cNvSpPr>
          <p:nvPr/>
        </p:nvSpPr>
        <p:spPr bwMode="auto">
          <a:xfrm>
            <a:off x="441325" y="6335713"/>
            <a:ext cx="184150" cy="304800"/>
          </a:xfrm>
          <a:prstGeom prst="rect">
            <a:avLst/>
          </a:prstGeom>
          <a:noFill/>
          <a:ln w="12700">
            <a:noFill/>
            <a:miter lim="800000"/>
            <a:headEnd type="none" w="sm" len="sm"/>
            <a:tailEnd type="none" w="sm" len="sm"/>
          </a:ln>
          <a:effectLst/>
        </p:spPr>
        <p:txBody>
          <a:bodyPr wrap="none">
            <a:spAutoFit/>
          </a:bodyPr>
          <a:lstStyle/>
          <a:p>
            <a:endParaRPr lang="en-AU" sz="1400" b="1" i="1">
              <a:solidFill>
                <a:schemeClr val="accent2"/>
              </a:solidFill>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FEA909F7-02EC-4917-AE72-310CE2DD4436}" type="slidenum">
              <a:rPr lang="en-US"/>
              <a:pPr/>
              <a:t>29</a:t>
            </a:fld>
            <a:endParaRPr lang="en-US"/>
          </a:p>
        </p:txBody>
      </p:sp>
      <p:sp>
        <p:nvSpPr>
          <p:cNvPr id="120834" name="Rectangle 2"/>
          <p:cNvSpPr>
            <a:spLocks noGrp="1" noChangeArrowheads="1"/>
          </p:cNvSpPr>
          <p:nvPr>
            <p:ph type="body" idx="1"/>
          </p:nvPr>
        </p:nvSpPr>
        <p:spPr>
          <a:xfrm>
            <a:off x="781050" y="3973513"/>
            <a:ext cx="7380288" cy="1862137"/>
          </a:xfrm>
        </p:spPr>
        <p:txBody>
          <a:bodyPr/>
          <a:lstStyle/>
          <a:p>
            <a:pPr>
              <a:buClr>
                <a:schemeClr val="accent2"/>
              </a:buClr>
            </a:pPr>
            <a:r>
              <a:rPr lang="tr-TR" sz="2400">
                <a:solidFill>
                  <a:srgbClr val="FF0000"/>
                </a:solidFill>
              </a:rPr>
              <a:t>touch</a:t>
            </a:r>
            <a:r>
              <a:rPr lang="tr-TR" sz="2400"/>
              <a:t> will update the time stamps of the files listed on the command line to the current time.</a:t>
            </a:r>
            <a:endParaRPr lang="en-US" sz="2400"/>
          </a:p>
          <a:p>
            <a:pPr>
              <a:buClr>
                <a:schemeClr val="accent2"/>
              </a:buClr>
            </a:pPr>
            <a:r>
              <a:rPr lang="tr-TR" sz="2400"/>
              <a:t>If a file doesn’t exist, </a:t>
            </a:r>
            <a:r>
              <a:rPr lang="tr-TR" sz="2400">
                <a:solidFill>
                  <a:srgbClr val="FF0000"/>
                </a:solidFill>
              </a:rPr>
              <a:t>touch </a:t>
            </a:r>
            <a:r>
              <a:rPr lang="tr-TR" sz="2400"/>
              <a:t>will create it.</a:t>
            </a:r>
            <a:endParaRPr lang="tr-TR"/>
          </a:p>
        </p:txBody>
      </p:sp>
      <p:sp>
        <p:nvSpPr>
          <p:cNvPr id="120835" name="Text Box 3"/>
          <p:cNvSpPr txBox="1">
            <a:spLocks noChangeArrowheads="1"/>
          </p:cNvSpPr>
          <p:nvPr/>
        </p:nvSpPr>
        <p:spPr bwMode="auto">
          <a:xfrm>
            <a:off x="441325" y="6335713"/>
            <a:ext cx="184150" cy="304800"/>
          </a:xfrm>
          <a:prstGeom prst="rect">
            <a:avLst/>
          </a:prstGeom>
          <a:noFill/>
          <a:ln w="12700">
            <a:noFill/>
            <a:miter lim="800000"/>
            <a:headEnd type="none" w="sm" len="sm"/>
            <a:tailEnd type="none" w="sm" len="sm"/>
          </a:ln>
          <a:effectLst/>
        </p:spPr>
        <p:txBody>
          <a:bodyPr wrap="none">
            <a:spAutoFit/>
          </a:bodyPr>
          <a:lstStyle/>
          <a:p>
            <a:endParaRPr lang="en-AU" sz="1400" b="1" i="1">
              <a:solidFill>
                <a:schemeClr val="accent2"/>
              </a:solidFill>
            </a:endParaRPr>
          </a:p>
        </p:txBody>
      </p:sp>
      <p:sp>
        <p:nvSpPr>
          <p:cNvPr id="120836" name="Rectangle 4"/>
          <p:cNvSpPr>
            <a:spLocks noChangeArrowheads="1"/>
          </p:cNvSpPr>
          <p:nvPr/>
        </p:nvSpPr>
        <p:spPr bwMode="auto">
          <a:xfrm>
            <a:off x="781050" y="3017838"/>
            <a:ext cx="1331913" cy="579437"/>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a:solidFill>
                  <a:srgbClr val="FF0000"/>
                </a:solidFill>
              </a:rPr>
              <a:t> </a:t>
            </a:r>
            <a:r>
              <a:rPr lang="tr-TR" sz="3200">
                <a:solidFill>
                  <a:srgbClr val="FF0000"/>
                </a:solidFill>
              </a:rPr>
              <a:t>touch</a:t>
            </a:r>
            <a:endParaRPr lang="en-US" sz="3200">
              <a:solidFill>
                <a:srgbClr val="FF0000"/>
              </a:solidFill>
            </a:endParaRPr>
          </a:p>
        </p:txBody>
      </p:sp>
      <p:sp>
        <p:nvSpPr>
          <p:cNvPr id="120837" name="Line 5"/>
          <p:cNvSpPr>
            <a:spLocks noChangeShapeType="1"/>
          </p:cNvSpPr>
          <p:nvPr/>
        </p:nvSpPr>
        <p:spPr bwMode="auto">
          <a:xfrm>
            <a:off x="1162050" y="3627438"/>
            <a:ext cx="1295400" cy="0"/>
          </a:xfrm>
          <a:prstGeom prst="line">
            <a:avLst/>
          </a:prstGeom>
          <a:noFill/>
          <a:ln w="95250">
            <a:solidFill>
              <a:srgbClr val="0000FF"/>
            </a:solidFill>
            <a:round/>
            <a:headEnd type="none" w="sm" len="sm"/>
            <a:tailEnd type="none" w="sm" len="sm"/>
          </a:ln>
          <a:effectLst/>
        </p:spPr>
        <p:txBody>
          <a:bodyPr wrap="none"/>
          <a:lstStyle/>
          <a:p>
            <a:endParaRPr lang="en-IN"/>
          </a:p>
        </p:txBody>
      </p:sp>
      <p:grpSp>
        <p:nvGrpSpPr>
          <p:cNvPr id="120854" name="Group 22"/>
          <p:cNvGrpSpPr>
            <a:grpSpLocks/>
          </p:cNvGrpSpPr>
          <p:nvPr/>
        </p:nvGrpSpPr>
        <p:grpSpPr bwMode="auto">
          <a:xfrm>
            <a:off x="990600" y="693738"/>
            <a:ext cx="6569075" cy="1308100"/>
            <a:chOff x="480" y="288"/>
            <a:chExt cx="4138" cy="824"/>
          </a:xfrm>
        </p:grpSpPr>
        <p:sp>
          <p:nvSpPr>
            <p:cNvPr id="120844" name="Text Box 12"/>
            <p:cNvSpPr txBox="1">
              <a:spLocks noChangeArrowheads="1"/>
            </p:cNvSpPr>
            <p:nvPr/>
          </p:nvSpPr>
          <p:spPr bwMode="auto">
            <a:xfrm>
              <a:off x="480" y="288"/>
              <a:ext cx="3656" cy="288"/>
            </a:xfrm>
            <a:prstGeom prst="rect">
              <a:avLst/>
            </a:prstGeom>
            <a:noFill/>
            <a:ln w="12700">
              <a:noFill/>
              <a:miter lim="800000"/>
              <a:headEnd type="none" w="sm" len="sm"/>
              <a:tailEnd type="none" w="sm" len="sm"/>
            </a:ln>
            <a:effectLst/>
          </p:spPr>
          <p:txBody>
            <a:bodyPr wrap="none">
              <a:spAutoFit/>
            </a:bodyPr>
            <a:lstStyle/>
            <a:p>
              <a:r>
                <a:rPr lang="en-US"/>
                <a:t>drwxr-xr-x 2 dag users 6 Dec 6 2000 netscape</a:t>
              </a:r>
            </a:p>
          </p:txBody>
        </p:sp>
        <p:sp>
          <p:nvSpPr>
            <p:cNvPr id="120846" name="AutoShape 14"/>
            <p:cNvSpPr>
              <a:spLocks/>
            </p:cNvSpPr>
            <p:nvPr/>
          </p:nvSpPr>
          <p:spPr bwMode="auto">
            <a:xfrm rot="-5400000">
              <a:off x="720" y="450"/>
              <a:ext cx="96" cy="240"/>
            </a:xfrm>
            <a:prstGeom prst="leftBrace">
              <a:avLst>
                <a:gd name="adj1" fmla="val 20833"/>
                <a:gd name="adj2" fmla="val 55000"/>
              </a:avLst>
            </a:prstGeom>
            <a:noFill/>
            <a:ln w="38100">
              <a:solidFill>
                <a:srgbClr val="FF0000"/>
              </a:solidFill>
              <a:round/>
              <a:headEnd type="none" w="sm" len="sm"/>
              <a:tailEnd type="none" w="sm" len="sm"/>
            </a:ln>
            <a:effectLst/>
          </p:spPr>
          <p:txBody>
            <a:bodyPr wrap="none" anchor="ctr"/>
            <a:lstStyle/>
            <a:p>
              <a:endParaRPr lang="en-IN"/>
            </a:p>
          </p:txBody>
        </p:sp>
        <p:sp>
          <p:nvSpPr>
            <p:cNvPr id="120847" name="AutoShape 15"/>
            <p:cNvSpPr>
              <a:spLocks/>
            </p:cNvSpPr>
            <p:nvPr/>
          </p:nvSpPr>
          <p:spPr bwMode="auto">
            <a:xfrm rot="-5400000">
              <a:off x="990" y="456"/>
              <a:ext cx="96" cy="216"/>
            </a:xfrm>
            <a:prstGeom prst="leftBrace">
              <a:avLst>
                <a:gd name="adj1" fmla="val 18750"/>
                <a:gd name="adj2" fmla="val 55000"/>
              </a:avLst>
            </a:prstGeom>
            <a:noFill/>
            <a:ln w="38100">
              <a:solidFill>
                <a:srgbClr val="008000"/>
              </a:solidFill>
              <a:round/>
              <a:headEnd type="none" w="sm" len="sm"/>
              <a:tailEnd type="none" w="sm" len="sm"/>
            </a:ln>
            <a:effectLst/>
          </p:spPr>
          <p:txBody>
            <a:bodyPr wrap="none" anchor="ctr"/>
            <a:lstStyle/>
            <a:p>
              <a:endParaRPr lang="en-IN"/>
            </a:p>
          </p:txBody>
        </p:sp>
        <p:sp>
          <p:nvSpPr>
            <p:cNvPr id="120848" name="AutoShape 16"/>
            <p:cNvSpPr>
              <a:spLocks/>
            </p:cNvSpPr>
            <p:nvPr/>
          </p:nvSpPr>
          <p:spPr bwMode="auto">
            <a:xfrm rot="-5400000">
              <a:off x="1218" y="444"/>
              <a:ext cx="96" cy="240"/>
            </a:xfrm>
            <a:prstGeom prst="leftBrace">
              <a:avLst>
                <a:gd name="adj1" fmla="val 20833"/>
                <a:gd name="adj2" fmla="val 55000"/>
              </a:avLst>
            </a:prstGeom>
            <a:noFill/>
            <a:ln w="38100">
              <a:solidFill>
                <a:srgbClr val="0000FF"/>
              </a:solidFill>
              <a:round/>
              <a:headEnd type="none" w="sm" len="sm"/>
              <a:tailEnd type="none" w="sm" len="sm"/>
            </a:ln>
            <a:effectLst/>
          </p:spPr>
          <p:txBody>
            <a:bodyPr wrap="none" anchor="ctr"/>
            <a:lstStyle/>
            <a:p>
              <a:endParaRPr lang="en-IN"/>
            </a:p>
          </p:txBody>
        </p:sp>
        <p:sp>
          <p:nvSpPr>
            <p:cNvPr id="120849" name="Text Box 17"/>
            <p:cNvSpPr txBox="1">
              <a:spLocks noChangeArrowheads="1"/>
            </p:cNvSpPr>
            <p:nvPr/>
          </p:nvSpPr>
          <p:spPr bwMode="auto">
            <a:xfrm rot="-5400000">
              <a:off x="594" y="811"/>
              <a:ext cx="368" cy="173"/>
            </a:xfrm>
            <a:prstGeom prst="rect">
              <a:avLst/>
            </a:prstGeom>
            <a:noFill/>
            <a:ln w="12700">
              <a:noFill/>
              <a:miter lim="800000"/>
              <a:headEnd type="none" w="sm" len="sm"/>
              <a:tailEnd type="none" w="sm" len="sm"/>
            </a:ln>
            <a:effectLst/>
          </p:spPr>
          <p:txBody>
            <a:bodyPr lIns="0" tIns="0" rIns="0" bIns="0">
              <a:spAutoFit/>
            </a:bodyPr>
            <a:lstStyle/>
            <a:p>
              <a:pPr algn="r"/>
              <a:r>
                <a:rPr lang="en-US" sz="1800">
                  <a:solidFill>
                    <a:srgbClr val="FF0000"/>
                  </a:solidFill>
                </a:rPr>
                <a:t>owner</a:t>
              </a:r>
            </a:p>
          </p:txBody>
        </p:sp>
        <p:sp>
          <p:nvSpPr>
            <p:cNvPr id="120850" name="Text Box 18"/>
            <p:cNvSpPr txBox="1">
              <a:spLocks noChangeArrowheads="1"/>
            </p:cNvSpPr>
            <p:nvPr/>
          </p:nvSpPr>
          <p:spPr bwMode="auto">
            <a:xfrm rot="-5400000">
              <a:off x="848" y="811"/>
              <a:ext cx="368" cy="173"/>
            </a:xfrm>
            <a:prstGeom prst="rect">
              <a:avLst/>
            </a:prstGeom>
            <a:noFill/>
            <a:ln w="12700">
              <a:noFill/>
              <a:miter lim="800000"/>
              <a:headEnd type="none" w="sm" len="sm"/>
              <a:tailEnd type="none" w="sm" len="sm"/>
            </a:ln>
            <a:effectLst/>
          </p:spPr>
          <p:txBody>
            <a:bodyPr lIns="0" tIns="0" rIns="0" bIns="0">
              <a:spAutoFit/>
            </a:bodyPr>
            <a:lstStyle/>
            <a:p>
              <a:pPr algn="r"/>
              <a:r>
                <a:rPr lang="en-US" sz="1800">
                  <a:solidFill>
                    <a:srgbClr val="008000"/>
                  </a:solidFill>
                </a:rPr>
                <a:t>group</a:t>
              </a:r>
            </a:p>
          </p:txBody>
        </p:sp>
        <p:sp>
          <p:nvSpPr>
            <p:cNvPr id="120851" name="Text Box 19"/>
            <p:cNvSpPr txBox="1">
              <a:spLocks noChangeArrowheads="1"/>
            </p:cNvSpPr>
            <p:nvPr/>
          </p:nvSpPr>
          <p:spPr bwMode="auto">
            <a:xfrm rot="-5400000">
              <a:off x="1090" y="841"/>
              <a:ext cx="368" cy="173"/>
            </a:xfrm>
            <a:prstGeom prst="rect">
              <a:avLst/>
            </a:prstGeom>
            <a:noFill/>
            <a:ln w="12700">
              <a:noFill/>
              <a:miter lim="800000"/>
              <a:headEnd type="none" w="sm" len="sm"/>
              <a:tailEnd type="none" w="sm" len="sm"/>
            </a:ln>
            <a:effectLst/>
          </p:spPr>
          <p:txBody>
            <a:bodyPr lIns="0" tIns="0" rIns="0" bIns="0">
              <a:spAutoFit/>
            </a:bodyPr>
            <a:lstStyle/>
            <a:p>
              <a:pPr algn="r"/>
              <a:r>
                <a:rPr lang="en-US" sz="1800">
                  <a:solidFill>
                    <a:schemeClr val="accent2"/>
                  </a:solidFill>
                </a:rPr>
                <a:t>others</a:t>
              </a:r>
            </a:p>
          </p:txBody>
        </p:sp>
        <p:sp>
          <p:nvSpPr>
            <p:cNvPr id="120852" name="Text Box 20"/>
            <p:cNvSpPr txBox="1">
              <a:spLocks noChangeArrowheads="1"/>
            </p:cNvSpPr>
            <p:nvPr/>
          </p:nvSpPr>
          <p:spPr bwMode="auto">
            <a:xfrm>
              <a:off x="3962" y="618"/>
              <a:ext cx="656" cy="231"/>
            </a:xfrm>
            <a:prstGeom prst="rect">
              <a:avLst/>
            </a:prstGeom>
            <a:noFill/>
            <a:ln w="12700">
              <a:noFill/>
              <a:miter lim="800000"/>
              <a:headEnd type="none" w="sm" len="sm"/>
              <a:tailEnd type="none" w="sm" len="sm"/>
            </a:ln>
            <a:effectLst/>
          </p:spPr>
          <p:txBody>
            <a:bodyPr wrap="none">
              <a:spAutoFit/>
            </a:bodyPr>
            <a:lstStyle/>
            <a:p>
              <a:r>
                <a:rPr lang="en-US" sz="1800">
                  <a:solidFill>
                    <a:srgbClr val="FFCC00"/>
                  </a:solidFill>
                </a:rPr>
                <a:t>file name</a:t>
              </a:r>
            </a:p>
          </p:txBody>
        </p:sp>
        <p:sp>
          <p:nvSpPr>
            <p:cNvPr id="120853" name="AutoShape 21"/>
            <p:cNvSpPr>
              <a:spLocks/>
            </p:cNvSpPr>
            <p:nvPr/>
          </p:nvSpPr>
          <p:spPr bwMode="auto">
            <a:xfrm rot="-5400000">
              <a:off x="4192" y="334"/>
              <a:ext cx="96" cy="556"/>
            </a:xfrm>
            <a:prstGeom prst="leftBrace">
              <a:avLst>
                <a:gd name="adj1" fmla="val 48264"/>
                <a:gd name="adj2" fmla="val 55000"/>
              </a:avLst>
            </a:prstGeom>
            <a:noFill/>
            <a:ln w="38100">
              <a:solidFill>
                <a:srgbClr val="FFCC00"/>
              </a:solidFill>
              <a:round/>
              <a:headEnd type="none" w="sm" len="sm"/>
              <a:tailEnd type="none" w="sm" len="sm"/>
            </a:ln>
            <a:effectLst/>
          </p:spPr>
          <p:txBody>
            <a:bodyPr wrap="none" anchor="ctr"/>
            <a:lstStyle/>
            <a:p>
              <a:endParaRPr lang="en-IN"/>
            </a:p>
          </p:txBody>
        </p:sp>
      </p:grpSp>
      <p:sp>
        <p:nvSpPr>
          <p:cNvPr id="120855" name="Text Box 23"/>
          <p:cNvSpPr txBox="1">
            <a:spLocks noChangeArrowheads="1"/>
          </p:cNvSpPr>
          <p:nvPr/>
        </p:nvSpPr>
        <p:spPr bwMode="auto">
          <a:xfrm>
            <a:off x="781050" y="2001838"/>
            <a:ext cx="2614613" cy="835025"/>
          </a:xfrm>
          <a:prstGeom prst="rect">
            <a:avLst/>
          </a:prstGeom>
          <a:noFill/>
          <a:ln w="12700">
            <a:solidFill>
              <a:srgbClr val="008000"/>
            </a:solidFill>
            <a:miter lim="800000"/>
            <a:headEnd type="none" w="sm" len="sm"/>
            <a:tailEnd type="none" w="sm" len="sm"/>
          </a:ln>
          <a:effectLst/>
        </p:spPr>
        <p:txBody>
          <a:bodyPr>
            <a:spAutoFit/>
          </a:bodyPr>
          <a:lstStyle/>
          <a:p>
            <a:r>
              <a:rPr lang="tr-TR">
                <a:solidFill>
                  <a:srgbClr val="FF0000"/>
                </a:solidFill>
              </a:rPr>
              <a:t>r</a:t>
            </a:r>
            <a:r>
              <a:rPr lang="tr-TR">
                <a:solidFill>
                  <a:schemeClr val="tx2"/>
                </a:solidFill>
              </a:rPr>
              <a:t>ead, </a:t>
            </a:r>
            <a:r>
              <a:rPr lang="tr-TR">
                <a:solidFill>
                  <a:srgbClr val="FF0000"/>
                </a:solidFill>
              </a:rPr>
              <a:t>w</a:t>
            </a:r>
            <a:r>
              <a:rPr lang="tr-TR">
                <a:solidFill>
                  <a:schemeClr val="tx2"/>
                </a:solidFill>
              </a:rPr>
              <a:t>rite, e</a:t>
            </a:r>
            <a:r>
              <a:rPr lang="tr-TR">
                <a:solidFill>
                  <a:srgbClr val="FF0000"/>
                </a:solidFill>
              </a:rPr>
              <a:t>x</a:t>
            </a:r>
            <a:r>
              <a:rPr lang="tr-TR">
                <a:solidFill>
                  <a:schemeClr val="tx2"/>
                </a:solidFill>
              </a:rPr>
              <a:t>ecute permissions of files</a:t>
            </a:r>
            <a:endParaRPr lang="en-US">
              <a:solidFill>
                <a:schemeClr val="tx2"/>
              </a:solidFill>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AB46D13-E18B-4E6E-8A4B-3547DE269155}" type="slidenum">
              <a:rPr lang="en-US"/>
              <a:pPr/>
              <a:t>3</a:t>
            </a:fld>
            <a:endParaRPr lang="en-US"/>
          </a:p>
        </p:txBody>
      </p:sp>
      <p:sp>
        <p:nvSpPr>
          <p:cNvPr id="138242" name="Rectangle 2"/>
          <p:cNvSpPr>
            <a:spLocks noGrp="1" noChangeArrowheads="1"/>
          </p:cNvSpPr>
          <p:nvPr>
            <p:ph type="title"/>
          </p:nvPr>
        </p:nvSpPr>
        <p:spPr>
          <a:xfrm>
            <a:off x="685800" y="609600"/>
            <a:ext cx="3429000" cy="609600"/>
          </a:xfrm>
        </p:spPr>
        <p:txBody>
          <a:bodyPr/>
          <a:lstStyle/>
          <a:p>
            <a:pPr algn="l">
              <a:buFontTx/>
              <a:buChar char="•"/>
            </a:pPr>
            <a:r>
              <a:rPr lang="en-US" sz="2800" b="1">
                <a:solidFill>
                  <a:srgbClr val="800000"/>
                </a:solidFill>
                <a:latin typeface="Arial" pitchFamily="34" charset="0"/>
              </a:rPr>
              <a:t> </a:t>
            </a:r>
            <a:r>
              <a:rPr lang="en-US" sz="2800" b="1">
                <a:solidFill>
                  <a:srgbClr val="FF0000"/>
                </a:solidFill>
                <a:latin typeface="Arial" pitchFamily="34" charset="0"/>
              </a:rPr>
              <a:t>What Is UNIX?</a:t>
            </a:r>
          </a:p>
        </p:txBody>
      </p:sp>
      <p:sp>
        <p:nvSpPr>
          <p:cNvPr id="138243" name="Rectangle 3"/>
          <p:cNvSpPr>
            <a:spLocks noGrp="1" noChangeArrowheads="1"/>
          </p:cNvSpPr>
          <p:nvPr>
            <p:ph type="body" idx="1"/>
          </p:nvPr>
        </p:nvSpPr>
        <p:spPr>
          <a:xfrm>
            <a:off x="609600" y="1600200"/>
            <a:ext cx="7772400" cy="4114800"/>
          </a:xfrm>
        </p:spPr>
        <p:txBody>
          <a:bodyPr/>
          <a:lstStyle/>
          <a:p>
            <a:pPr>
              <a:lnSpc>
                <a:spcPct val="90000"/>
              </a:lnSpc>
              <a:buClr>
                <a:srgbClr val="FFCC00"/>
              </a:buClr>
            </a:pPr>
            <a:r>
              <a:rPr lang="en-US" sz="2800">
                <a:solidFill>
                  <a:schemeClr val="accent2"/>
                </a:solidFill>
              </a:rPr>
              <a:t>UNIX</a:t>
            </a:r>
            <a:r>
              <a:rPr lang="en-US" sz="2800"/>
              <a:t> is a computer operating system, a control program that works with users to </a:t>
            </a:r>
          </a:p>
          <a:p>
            <a:pPr lvl="1">
              <a:lnSpc>
                <a:spcPct val="90000"/>
              </a:lnSpc>
            </a:pPr>
            <a:r>
              <a:rPr lang="en-US" sz="2400">
                <a:solidFill>
                  <a:schemeClr val="accent1"/>
                </a:solidFill>
              </a:rPr>
              <a:t>run programs, </a:t>
            </a:r>
          </a:p>
          <a:p>
            <a:pPr lvl="1">
              <a:lnSpc>
                <a:spcPct val="90000"/>
              </a:lnSpc>
            </a:pPr>
            <a:r>
              <a:rPr lang="en-US" sz="2400">
                <a:solidFill>
                  <a:schemeClr val="accent1"/>
                </a:solidFill>
              </a:rPr>
              <a:t>manage resources, and </a:t>
            </a:r>
          </a:p>
          <a:p>
            <a:pPr lvl="1">
              <a:lnSpc>
                <a:spcPct val="90000"/>
              </a:lnSpc>
            </a:pPr>
            <a:r>
              <a:rPr lang="en-US" sz="2400">
                <a:solidFill>
                  <a:schemeClr val="accent1"/>
                </a:solidFill>
              </a:rPr>
              <a:t>communicate with other computer systems</a:t>
            </a:r>
            <a:r>
              <a:rPr lang="en-US" sz="2400"/>
              <a:t>. </a:t>
            </a:r>
          </a:p>
          <a:p>
            <a:pPr>
              <a:lnSpc>
                <a:spcPct val="90000"/>
              </a:lnSpc>
            </a:pPr>
            <a:r>
              <a:rPr lang="en-US" sz="2800"/>
              <a:t>Several people can use a UNIX computer at the same time; hence UNIX is called a </a:t>
            </a:r>
            <a:r>
              <a:rPr lang="en-US" sz="2800">
                <a:solidFill>
                  <a:srgbClr val="FF0000"/>
                </a:solidFill>
              </a:rPr>
              <a:t>multiuser</a:t>
            </a:r>
            <a:r>
              <a:rPr lang="en-US" sz="2800"/>
              <a:t> system. Any of these users can also run multiple programs at the same time; hence UNIX is called </a:t>
            </a:r>
            <a:r>
              <a:rPr lang="en-US" sz="2800">
                <a:solidFill>
                  <a:srgbClr val="FF0000"/>
                </a:solidFill>
              </a:rPr>
              <a:t>multitasking</a:t>
            </a:r>
            <a:r>
              <a:rPr lang="en-US" sz="2800"/>
              <a:t>. </a:t>
            </a:r>
          </a:p>
        </p:txBody>
      </p:sp>
      <p:sp>
        <p:nvSpPr>
          <p:cNvPr id="138244" name="Line 4"/>
          <p:cNvSpPr>
            <a:spLocks noChangeShapeType="1"/>
          </p:cNvSpPr>
          <p:nvPr/>
        </p:nvSpPr>
        <p:spPr bwMode="auto">
          <a:xfrm>
            <a:off x="1066800" y="1295400"/>
            <a:ext cx="2895600" cy="0"/>
          </a:xfrm>
          <a:prstGeom prst="line">
            <a:avLst/>
          </a:prstGeom>
          <a:noFill/>
          <a:ln w="127000">
            <a:solidFill>
              <a:srgbClr val="0000FF"/>
            </a:solidFill>
            <a:round/>
            <a:headEnd type="none" w="sm" len="sm"/>
            <a:tailEnd type="none" w="sm" len="sm"/>
          </a:ln>
          <a:effectLst/>
        </p:spPr>
        <p:txBody>
          <a:bodyPr wrap="none"/>
          <a:lstStyle/>
          <a:p>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71D307-94B6-4A25-BAF7-74C9BF300D10}" type="slidenum">
              <a:rPr lang="en-US"/>
              <a:pPr/>
              <a:t>30</a:t>
            </a:fld>
            <a:endParaRPr lang="en-US"/>
          </a:p>
        </p:txBody>
      </p:sp>
      <p:sp>
        <p:nvSpPr>
          <p:cNvPr id="121858" name="Rectangle 2"/>
          <p:cNvSpPr>
            <a:spLocks noGrp="1" noChangeArrowheads="1"/>
          </p:cNvSpPr>
          <p:nvPr>
            <p:ph type="body" idx="1"/>
          </p:nvPr>
        </p:nvSpPr>
        <p:spPr>
          <a:xfrm>
            <a:off x="1365250" y="2155825"/>
            <a:ext cx="7467600" cy="3998913"/>
          </a:xfrm>
        </p:spPr>
        <p:txBody>
          <a:bodyPr/>
          <a:lstStyle/>
          <a:p>
            <a:pPr>
              <a:buFontTx/>
              <a:buNone/>
            </a:pPr>
            <a:r>
              <a:rPr lang="tr-TR" sz="2400"/>
              <a:t>                (owner)  (group)  (others)</a:t>
            </a:r>
          </a:p>
          <a:p>
            <a:pPr>
              <a:buFontTx/>
              <a:buNone/>
            </a:pPr>
            <a:r>
              <a:rPr lang="tr-TR" sz="2400"/>
              <a:t>  </a:t>
            </a:r>
            <a:r>
              <a:rPr lang="tr-TR" sz="2400">
                <a:solidFill>
                  <a:srgbClr val="FF0000"/>
                </a:solidFill>
              </a:rPr>
              <a:t>chmod [number][number][number] file1</a:t>
            </a:r>
          </a:p>
          <a:p>
            <a:pPr>
              <a:buFontTx/>
              <a:buNone/>
            </a:pPr>
            <a:endParaRPr lang="tr-TR" sz="1400">
              <a:solidFill>
                <a:srgbClr val="800080"/>
              </a:solidFill>
            </a:endParaRPr>
          </a:p>
          <a:p>
            <a:pPr>
              <a:buFontTx/>
              <a:buNone/>
            </a:pPr>
            <a:r>
              <a:rPr lang="tr-TR" sz="2400">
                <a:solidFill>
                  <a:schemeClr val="accent2"/>
                </a:solidFill>
              </a:rPr>
              <a:t>  Number = (read)4 + (write)2 + (execute)1</a:t>
            </a:r>
          </a:p>
          <a:p>
            <a:pPr>
              <a:buFontTx/>
              <a:buNone/>
            </a:pPr>
            <a:endParaRPr lang="tr-TR" sz="1400">
              <a:solidFill>
                <a:schemeClr val="accent2"/>
              </a:solidFill>
            </a:endParaRPr>
          </a:p>
          <a:p>
            <a:pPr>
              <a:buClr>
                <a:schemeClr val="accent2"/>
              </a:buClr>
            </a:pPr>
            <a:r>
              <a:rPr lang="tr-TR" sz="2400"/>
              <a:t>Example:       </a:t>
            </a:r>
            <a:r>
              <a:rPr lang="tr-TR" sz="2400">
                <a:solidFill>
                  <a:srgbClr val="FF0000"/>
                </a:solidFill>
              </a:rPr>
              <a:t>Chmod 754 file1</a:t>
            </a:r>
          </a:p>
          <a:p>
            <a:pPr>
              <a:buFontTx/>
              <a:buNone/>
            </a:pPr>
            <a:endParaRPr lang="tr-TR" sz="1400">
              <a:solidFill>
                <a:srgbClr val="800000"/>
              </a:solidFill>
            </a:endParaRPr>
          </a:p>
          <a:p>
            <a:pPr>
              <a:buFontTx/>
              <a:buNone/>
            </a:pPr>
            <a:r>
              <a:rPr lang="tr-TR" sz="2400"/>
              <a:t>   </a:t>
            </a:r>
            <a:r>
              <a:rPr lang="tr-TR" sz="2400" u="sng"/>
              <a:t>for owner</a:t>
            </a:r>
            <a:r>
              <a:rPr lang="tr-TR" sz="2400"/>
              <a:t>: </a:t>
            </a:r>
            <a:r>
              <a:rPr lang="tr-TR" sz="2400" i="1"/>
              <a:t>read</a:t>
            </a:r>
            <a:r>
              <a:rPr lang="tr-TR" sz="2400"/>
              <a:t>, </a:t>
            </a:r>
            <a:r>
              <a:rPr lang="tr-TR" sz="2400" i="1"/>
              <a:t>write</a:t>
            </a:r>
            <a:r>
              <a:rPr lang="tr-TR" sz="2400"/>
              <a:t> and </a:t>
            </a:r>
            <a:r>
              <a:rPr lang="tr-TR" sz="2400" i="1"/>
              <a:t>execute</a:t>
            </a:r>
            <a:r>
              <a:rPr lang="tr-TR" sz="2400"/>
              <a:t> permissions</a:t>
            </a:r>
            <a:r>
              <a:rPr lang="en-US" sz="2400"/>
              <a:t> (</a:t>
            </a:r>
            <a:r>
              <a:rPr lang="en-US" sz="2400">
                <a:solidFill>
                  <a:schemeClr val="accent1"/>
                </a:solidFill>
              </a:rPr>
              <a:t>4+2+1</a:t>
            </a:r>
            <a:r>
              <a:rPr lang="en-US" sz="2400"/>
              <a:t>)</a:t>
            </a:r>
            <a:endParaRPr lang="tr-TR" sz="2400"/>
          </a:p>
          <a:p>
            <a:pPr>
              <a:buFontTx/>
              <a:buNone/>
            </a:pPr>
            <a:r>
              <a:rPr lang="tr-TR" sz="2400"/>
              <a:t>   </a:t>
            </a:r>
            <a:r>
              <a:rPr lang="tr-TR" sz="2400" u="sng"/>
              <a:t>for group</a:t>
            </a:r>
            <a:r>
              <a:rPr lang="tr-TR" sz="2400"/>
              <a:t>: </a:t>
            </a:r>
            <a:r>
              <a:rPr lang="tr-TR" sz="2400" i="1"/>
              <a:t>read</a:t>
            </a:r>
            <a:r>
              <a:rPr lang="tr-TR" sz="2400"/>
              <a:t> and </a:t>
            </a:r>
            <a:r>
              <a:rPr lang="tr-TR" sz="2400" i="1"/>
              <a:t>execute</a:t>
            </a:r>
            <a:r>
              <a:rPr lang="tr-TR" sz="2400"/>
              <a:t> permissions</a:t>
            </a:r>
            <a:r>
              <a:rPr lang="en-US" sz="2400"/>
              <a:t> (</a:t>
            </a:r>
            <a:r>
              <a:rPr lang="en-US" sz="2400">
                <a:solidFill>
                  <a:schemeClr val="accent1"/>
                </a:solidFill>
              </a:rPr>
              <a:t>4+0+1</a:t>
            </a:r>
            <a:r>
              <a:rPr lang="en-US" sz="2400"/>
              <a:t>)</a:t>
            </a:r>
            <a:endParaRPr lang="tr-TR" sz="2400"/>
          </a:p>
          <a:p>
            <a:pPr>
              <a:buFontTx/>
              <a:buNone/>
            </a:pPr>
            <a:r>
              <a:rPr lang="tr-TR" sz="2400"/>
              <a:t>   </a:t>
            </a:r>
            <a:r>
              <a:rPr lang="tr-TR" sz="2400" u="sng"/>
              <a:t>for others</a:t>
            </a:r>
            <a:r>
              <a:rPr lang="tr-TR" sz="2400"/>
              <a:t>: only </a:t>
            </a:r>
            <a:r>
              <a:rPr lang="tr-TR" sz="2400" i="1"/>
              <a:t>read</a:t>
            </a:r>
            <a:r>
              <a:rPr lang="tr-TR" sz="2400"/>
              <a:t> permission</a:t>
            </a:r>
            <a:r>
              <a:rPr lang="en-US" sz="2400"/>
              <a:t> (</a:t>
            </a:r>
            <a:r>
              <a:rPr lang="en-US" sz="2400">
                <a:solidFill>
                  <a:schemeClr val="accent1"/>
                </a:solidFill>
              </a:rPr>
              <a:t>4+0+0</a:t>
            </a:r>
            <a:r>
              <a:rPr lang="en-US" sz="2400"/>
              <a:t>)</a:t>
            </a:r>
            <a:endParaRPr lang="tr-TR" sz="2400"/>
          </a:p>
        </p:txBody>
      </p:sp>
      <p:sp>
        <p:nvSpPr>
          <p:cNvPr id="121861" name="Rectangle 5"/>
          <p:cNvSpPr>
            <a:spLocks noChangeArrowheads="1"/>
          </p:cNvSpPr>
          <p:nvPr/>
        </p:nvSpPr>
        <p:spPr bwMode="auto">
          <a:xfrm>
            <a:off x="441325" y="392113"/>
            <a:ext cx="1473200" cy="579437"/>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a:solidFill>
                  <a:srgbClr val="FF0000"/>
                </a:solidFill>
              </a:rPr>
              <a:t> </a:t>
            </a:r>
            <a:r>
              <a:rPr lang="tr-TR" sz="3200">
                <a:solidFill>
                  <a:srgbClr val="FF0000"/>
                </a:solidFill>
              </a:rPr>
              <a:t>chmod</a:t>
            </a:r>
            <a:endParaRPr lang="en-US" sz="3200">
              <a:solidFill>
                <a:srgbClr val="FF0000"/>
              </a:solidFill>
            </a:endParaRPr>
          </a:p>
        </p:txBody>
      </p:sp>
      <p:sp>
        <p:nvSpPr>
          <p:cNvPr id="121862" name="Line 6"/>
          <p:cNvSpPr>
            <a:spLocks noChangeShapeType="1"/>
          </p:cNvSpPr>
          <p:nvPr/>
        </p:nvSpPr>
        <p:spPr bwMode="auto">
          <a:xfrm>
            <a:off x="746125" y="1023938"/>
            <a:ext cx="12954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1863" name="Rectangle 7"/>
          <p:cNvSpPr>
            <a:spLocks noChangeArrowheads="1"/>
          </p:cNvSpPr>
          <p:nvPr/>
        </p:nvSpPr>
        <p:spPr bwMode="auto">
          <a:xfrm>
            <a:off x="603250" y="1274763"/>
            <a:ext cx="7772400" cy="838200"/>
          </a:xfrm>
          <a:prstGeom prst="rect">
            <a:avLst/>
          </a:prstGeom>
          <a:noFill/>
          <a:ln w="9525">
            <a:noFill/>
            <a:miter lim="800000"/>
            <a:headEnd/>
            <a:tailEnd/>
          </a:ln>
          <a:effectLst/>
        </p:spPr>
        <p:txBody>
          <a:bodyPr/>
          <a:lstStyle/>
          <a:p>
            <a:pPr marL="342900" indent="-342900">
              <a:spcBef>
                <a:spcPct val="20000"/>
              </a:spcBef>
              <a:buClr>
                <a:schemeClr val="accent2"/>
              </a:buClr>
              <a:buFontTx/>
              <a:buChar char="•"/>
            </a:pPr>
            <a:r>
              <a:rPr lang="en-US">
                <a:solidFill>
                  <a:srgbClr val="FF0000"/>
                </a:solidFill>
              </a:rPr>
              <a:t>Chmod </a:t>
            </a:r>
            <a:r>
              <a:rPr lang="en-US"/>
              <a:t>(</a:t>
            </a:r>
            <a:r>
              <a:rPr lang="tr-TR" b="1">
                <a:solidFill>
                  <a:srgbClr val="FF0000"/>
                </a:solidFill>
              </a:rPr>
              <a:t>ch</a:t>
            </a:r>
            <a:r>
              <a:rPr lang="tr-TR"/>
              <a:t>ange </a:t>
            </a:r>
            <a:r>
              <a:rPr lang="tr-TR" b="1">
                <a:solidFill>
                  <a:srgbClr val="FF0000"/>
                </a:solidFill>
              </a:rPr>
              <a:t>mod</a:t>
            </a:r>
            <a:r>
              <a:rPr lang="tr-TR"/>
              <a:t>e</a:t>
            </a:r>
            <a:r>
              <a:rPr lang="en-US"/>
              <a:t>)</a:t>
            </a:r>
            <a:r>
              <a:rPr lang="tr-TR"/>
              <a:t> </a:t>
            </a:r>
            <a:r>
              <a:rPr lang="en-US"/>
              <a:t>is </a:t>
            </a:r>
            <a:r>
              <a:rPr lang="tr-TR"/>
              <a:t>used to change the permissions on a file.</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3EDDE04D-73E4-4510-A64C-1DA1065B275D}" type="slidenum">
              <a:rPr lang="en-US"/>
              <a:pPr/>
              <a:t>31</a:t>
            </a:fld>
            <a:endParaRPr lang="en-US"/>
          </a:p>
        </p:txBody>
      </p:sp>
      <p:sp>
        <p:nvSpPr>
          <p:cNvPr id="122882" name="Rectangle 2"/>
          <p:cNvSpPr>
            <a:spLocks noGrp="1" noChangeArrowheads="1"/>
          </p:cNvSpPr>
          <p:nvPr>
            <p:ph type="body" idx="1"/>
          </p:nvPr>
        </p:nvSpPr>
        <p:spPr>
          <a:xfrm>
            <a:off x="784225" y="1303338"/>
            <a:ext cx="7605713" cy="889000"/>
          </a:xfrm>
        </p:spPr>
        <p:txBody>
          <a:bodyPr/>
          <a:lstStyle/>
          <a:p>
            <a:pPr>
              <a:buClr>
                <a:schemeClr val="accent2"/>
              </a:buClr>
            </a:pPr>
            <a:r>
              <a:rPr lang="tr-TR" sz="2400"/>
              <a:t>Commands in this section will display statistics about the operating system, or a part of the operating system.</a:t>
            </a:r>
          </a:p>
        </p:txBody>
      </p:sp>
      <p:sp>
        <p:nvSpPr>
          <p:cNvPr id="122884" name="Text Box 4"/>
          <p:cNvSpPr txBox="1">
            <a:spLocks noChangeArrowheads="1"/>
          </p:cNvSpPr>
          <p:nvPr/>
        </p:nvSpPr>
        <p:spPr bwMode="auto">
          <a:xfrm>
            <a:off x="692150" y="331788"/>
            <a:ext cx="3133725" cy="579437"/>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tr-TR">
                <a:solidFill>
                  <a:srgbClr val="FF0000"/>
                </a:solidFill>
              </a:rPr>
              <a:t> </a:t>
            </a:r>
            <a:r>
              <a:rPr lang="tr-TR" sz="3200">
                <a:solidFill>
                  <a:srgbClr val="FF0000"/>
                </a:solidFill>
              </a:rPr>
              <a:t>System Statistics</a:t>
            </a:r>
            <a:endParaRPr lang="tr-TR">
              <a:solidFill>
                <a:srgbClr val="FF0000"/>
              </a:solidFill>
            </a:endParaRPr>
          </a:p>
        </p:txBody>
      </p:sp>
      <p:sp>
        <p:nvSpPr>
          <p:cNvPr id="122885" name="Line 5"/>
          <p:cNvSpPr>
            <a:spLocks noChangeShapeType="1"/>
          </p:cNvSpPr>
          <p:nvPr/>
        </p:nvSpPr>
        <p:spPr bwMode="auto">
          <a:xfrm>
            <a:off x="1031875" y="1003300"/>
            <a:ext cx="3119438"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2886" name="Rectangle 6"/>
          <p:cNvSpPr>
            <a:spLocks noChangeArrowheads="1"/>
          </p:cNvSpPr>
          <p:nvPr/>
        </p:nvSpPr>
        <p:spPr bwMode="auto">
          <a:xfrm>
            <a:off x="692150" y="3051175"/>
            <a:ext cx="7900988" cy="822325"/>
          </a:xfrm>
          <a:prstGeom prst="rect">
            <a:avLst/>
          </a:prstGeom>
          <a:noFill/>
          <a:ln w="12700">
            <a:noFill/>
            <a:miter lim="800000"/>
            <a:headEnd type="none" w="sm" len="sm"/>
            <a:tailEnd type="none" w="sm" len="sm"/>
          </a:ln>
          <a:effectLst/>
        </p:spPr>
        <p:txBody>
          <a:bodyPr>
            <a:spAutoFit/>
          </a:bodyPr>
          <a:lstStyle/>
          <a:p>
            <a:r>
              <a:rPr lang="tr-TR">
                <a:solidFill>
                  <a:srgbClr val="FF0000"/>
                </a:solidFill>
              </a:rPr>
              <a:t>du</a:t>
            </a:r>
            <a:r>
              <a:rPr lang="tr-TR"/>
              <a:t> (</a:t>
            </a:r>
            <a:r>
              <a:rPr lang="tr-TR" b="1">
                <a:solidFill>
                  <a:srgbClr val="FF0000"/>
                </a:solidFill>
              </a:rPr>
              <a:t>d</a:t>
            </a:r>
            <a:r>
              <a:rPr lang="tr-TR"/>
              <a:t>isk </a:t>
            </a:r>
            <a:r>
              <a:rPr lang="tr-TR" b="1">
                <a:solidFill>
                  <a:srgbClr val="FF0000"/>
                </a:solidFill>
              </a:rPr>
              <a:t>u</a:t>
            </a:r>
            <a:r>
              <a:rPr lang="tr-TR"/>
              <a:t>sage) will count the amount of disk space for a given directory, and all its subdirectories take up on the disk.</a:t>
            </a:r>
          </a:p>
        </p:txBody>
      </p:sp>
      <p:sp>
        <p:nvSpPr>
          <p:cNvPr id="122887" name="Rectangle 7"/>
          <p:cNvSpPr>
            <a:spLocks noChangeArrowheads="1"/>
          </p:cNvSpPr>
          <p:nvPr/>
        </p:nvSpPr>
        <p:spPr bwMode="auto">
          <a:xfrm>
            <a:off x="739775" y="2235200"/>
            <a:ext cx="773113"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a:solidFill>
                  <a:srgbClr val="FF0000"/>
                </a:solidFill>
              </a:rPr>
              <a:t> </a:t>
            </a:r>
            <a:r>
              <a:rPr lang="tr-TR" sz="3200">
                <a:solidFill>
                  <a:srgbClr val="FF0000"/>
                </a:solidFill>
              </a:rPr>
              <a:t>du</a:t>
            </a:r>
            <a:endParaRPr lang="en-US" sz="3200">
              <a:solidFill>
                <a:srgbClr val="FF0000"/>
              </a:solidFill>
            </a:endParaRPr>
          </a:p>
        </p:txBody>
      </p:sp>
      <p:sp>
        <p:nvSpPr>
          <p:cNvPr id="122888" name="Line 8"/>
          <p:cNvSpPr>
            <a:spLocks noChangeShapeType="1"/>
          </p:cNvSpPr>
          <p:nvPr/>
        </p:nvSpPr>
        <p:spPr bwMode="auto">
          <a:xfrm>
            <a:off x="1044575" y="2867025"/>
            <a:ext cx="784225"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2889" name="Rectangle 9"/>
          <p:cNvSpPr>
            <a:spLocks noChangeArrowheads="1"/>
          </p:cNvSpPr>
          <p:nvPr/>
        </p:nvSpPr>
        <p:spPr bwMode="auto">
          <a:xfrm>
            <a:off x="892175" y="3887788"/>
            <a:ext cx="704850" cy="579437"/>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a:solidFill>
                  <a:srgbClr val="FF0000"/>
                </a:solidFill>
              </a:rPr>
              <a:t> </a:t>
            </a:r>
            <a:r>
              <a:rPr lang="tr-TR" sz="3200">
                <a:solidFill>
                  <a:srgbClr val="FF0000"/>
                </a:solidFill>
              </a:rPr>
              <a:t>df</a:t>
            </a:r>
            <a:endParaRPr lang="en-US" sz="3200">
              <a:solidFill>
                <a:srgbClr val="FF0000"/>
              </a:solidFill>
            </a:endParaRPr>
          </a:p>
        </p:txBody>
      </p:sp>
      <p:sp>
        <p:nvSpPr>
          <p:cNvPr id="122890" name="Line 10"/>
          <p:cNvSpPr>
            <a:spLocks noChangeShapeType="1"/>
          </p:cNvSpPr>
          <p:nvPr/>
        </p:nvSpPr>
        <p:spPr bwMode="auto">
          <a:xfrm>
            <a:off x="1196975" y="4519613"/>
            <a:ext cx="784225"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2891" name="Rectangle 11"/>
          <p:cNvSpPr>
            <a:spLocks noChangeArrowheads="1"/>
          </p:cNvSpPr>
          <p:nvPr/>
        </p:nvSpPr>
        <p:spPr bwMode="auto">
          <a:xfrm>
            <a:off x="587375" y="4749800"/>
            <a:ext cx="8048625" cy="1552575"/>
          </a:xfrm>
          <a:prstGeom prst="rect">
            <a:avLst/>
          </a:prstGeom>
          <a:noFill/>
          <a:ln w="12700">
            <a:noFill/>
            <a:miter lim="800000"/>
            <a:headEnd type="none" w="sm" len="sm"/>
            <a:tailEnd type="none" w="sm" len="sm"/>
          </a:ln>
          <a:effectLst/>
        </p:spPr>
        <p:txBody>
          <a:bodyPr>
            <a:spAutoFit/>
          </a:bodyPr>
          <a:lstStyle/>
          <a:p>
            <a:r>
              <a:rPr lang="tr-TR">
                <a:solidFill>
                  <a:srgbClr val="FF0000"/>
                </a:solidFill>
              </a:rPr>
              <a:t>df</a:t>
            </a:r>
            <a:r>
              <a:rPr lang="tr-TR"/>
              <a:t> (</a:t>
            </a:r>
            <a:r>
              <a:rPr lang="tr-TR" b="1">
                <a:solidFill>
                  <a:srgbClr val="FF0000"/>
                </a:solidFill>
              </a:rPr>
              <a:t>d</a:t>
            </a:r>
            <a:r>
              <a:rPr lang="tr-TR"/>
              <a:t>isk </a:t>
            </a:r>
            <a:r>
              <a:rPr lang="tr-TR" b="1">
                <a:solidFill>
                  <a:srgbClr val="FF0000"/>
                </a:solidFill>
              </a:rPr>
              <a:t>f</a:t>
            </a:r>
            <a:r>
              <a:rPr lang="tr-TR"/>
              <a:t>illing) summarizes the amount of disk space in use. </a:t>
            </a:r>
          </a:p>
          <a:p>
            <a:r>
              <a:rPr lang="tr-TR"/>
              <a:t>For each file system, it shows the total amount of disk space, the amount used, the amount available, and the total capacity of the file system that’s used.</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F4FB7EE-2528-4A9A-B1F5-799F03997C93}" type="slidenum">
              <a:rPr lang="en-US"/>
              <a:pPr/>
              <a:t>32</a:t>
            </a:fld>
            <a:endParaRPr lang="en-US"/>
          </a:p>
        </p:txBody>
      </p:sp>
      <p:sp>
        <p:nvSpPr>
          <p:cNvPr id="124930" name="Rectangle 2"/>
          <p:cNvSpPr>
            <a:spLocks noGrp="1" noChangeArrowheads="1"/>
          </p:cNvSpPr>
          <p:nvPr>
            <p:ph type="body" idx="1"/>
          </p:nvPr>
        </p:nvSpPr>
        <p:spPr>
          <a:xfrm>
            <a:off x="441325" y="1247775"/>
            <a:ext cx="8107363" cy="1625600"/>
          </a:xfrm>
          <a:noFill/>
        </p:spPr>
        <p:txBody>
          <a:bodyPr/>
          <a:lstStyle/>
          <a:p>
            <a:pPr>
              <a:lnSpc>
                <a:spcPct val="80000"/>
              </a:lnSpc>
              <a:buClr>
                <a:schemeClr val="accent2"/>
              </a:buClr>
            </a:pPr>
            <a:r>
              <a:rPr lang="tr-TR" sz="2400"/>
              <a:t>It prints the amount of </a:t>
            </a:r>
            <a:r>
              <a:rPr lang="tr-TR" sz="2400">
                <a:solidFill>
                  <a:srgbClr val="FF0000"/>
                </a:solidFill>
              </a:rPr>
              <a:t>time</a:t>
            </a:r>
            <a:r>
              <a:rPr lang="tr-TR" sz="2400"/>
              <a:t> the system has been “</a:t>
            </a:r>
            <a:r>
              <a:rPr lang="tr-TR" sz="2400">
                <a:solidFill>
                  <a:srgbClr val="FF0000"/>
                </a:solidFill>
              </a:rPr>
              <a:t>up</a:t>
            </a:r>
            <a:r>
              <a:rPr lang="tr-TR" sz="2400"/>
              <a:t>”—the amount of time from the last unix boot </a:t>
            </a:r>
          </a:p>
          <a:p>
            <a:pPr>
              <a:lnSpc>
                <a:spcPct val="80000"/>
              </a:lnSpc>
              <a:buClr>
                <a:schemeClr val="accent2"/>
              </a:buClr>
            </a:pPr>
            <a:r>
              <a:rPr lang="tr-TR" sz="2400">
                <a:solidFill>
                  <a:srgbClr val="FF0000"/>
                </a:solidFill>
              </a:rPr>
              <a:t>uptime</a:t>
            </a:r>
            <a:r>
              <a:rPr lang="tr-TR" sz="2400"/>
              <a:t>  also gives the </a:t>
            </a:r>
            <a:r>
              <a:rPr lang="tr-TR" sz="2400">
                <a:solidFill>
                  <a:srgbClr val="008000"/>
                </a:solidFill>
              </a:rPr>
              <a:t>current time</a:t>
            </a:r>
            <a:r>
              <a:rPr lang="tr-TR" sz="2400"/>
              <a:t> and the </a:t>
            </a:r>
            <a:r>
              <a:rPr lang="tr-TR" sz="2400">
                <a:solidFill>
                  <a:schemeClr val="accent1"/>
                </a:solidFill>
              </a:rPr>
              <a:t>load average</a:t>
            </a:r>
            <a:r>
              <a:rPr lang="tr-TR" sz="2400"/>
              <a:t>. The </a:t>
            </a:r>
            <a:r>
              <a:rPr lang="tr-TR" sz="2400">
                <a:solidFill>
                  <a:schemeClr val="accent1"/>
                </a:solidFill>
              </a:rPr>
              <a:t>load average</a:t>
            </a:r>
            <a:r>
              <a:rPr lang="tr-TR" sz="2400"/>
              <a:t> is the average number of jobs waiting to run in a certain time period.  </a:t>
            </a:r>
          </a:p>
        </p:txBody>
      </p:sp>
      <p:sp>
        <p:nvSpPr>
          <p:cNvPr id="124932" name="Rectangle 4"/>
          <p:cNvSpPr>
            <a:spLocks noChangeArrowheads="1"/>
          </p:cNvSpPr>
          <p:nvPr/>
        </p:nvSpPr>
        <p:spPr bwMode="auto">
          <a:xfrm>
            <a:off x="492125" y="377825"/>
            <a:ext cx="1495425"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a:solidFill>
                  <a:srgbClr val="FF0000"/>
                </a:solidFill>
              </a:rPr>
              <a:t> </a:t>
            </a:r>
            <a:r>
              <a:rPr lang="tr-TR" sz="3200">
                <a:solidFill>
                  <a:srgbClr val="FF0000"/>
                </a:solidFill>
              </a:rPr>
              <a:t>uptime</a:t>
            </a:r>
            <a:endParaRPr lang="en-US" sz="3200">
              <a:solidFill>
                <a:srgbClr val="FF0000"/>
              </a:solidFill>
            </a:endParaRPr>
          </a:p>
        </p:txBody>
      </p:sp>
      <p:sp>
        <p:nvSpPr>
          <p:cNvPr id="124933" name="Line 5"/>
          <p:cNvSpPr>
            <a:spLocks noChangeShapeType="1"/>
          </p:cNvSpPr>
          <p:nvPr/>
        </p:nvSpPr>
        <p:spPr bwMode="auto">
          <a:xfrm>
            <a:off x="796925" y="1009650"/>
            <a:ext cx="146685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4934" name="Rectangle 6"/>
          <p:cNvSpPr>
            <a:spLocks noChangeArrowheads="1"/>
          </p:cNvSpPr>
          <p:nvPr/>
        </p:nvSpPr>
        <p:spPr bwMode="auto">
          <a:xfrm>
            <a:off x="796925" y="3848100"/>
            <a:ext cx="7486650" cy="1552575"/>
          </a:xfrm>
          <a:prstGeom prst="rect">
            <a:avLst/>
          </a:prstGeom>
          <a:noFill/>
          <a:ln w="12700">
            <a:noFill/>
            <a:miter lim="800000"/>
            <a:headEnd type="none" w="sm" len="sm"/>
            <a:tailEnd type="none" w="sm" len="sm"/>
          </a:ln>
          <a:effectLst/>
        </p:spPr>
        <p:txBody>
          <a:bodyPr>
            <a:spAutoFit/>
          </a:bodyPr>
          <a:lstStyle/>
          <a:p>
            <a:pPr>
              <a:buClr>
                <a:schemeClr val="accent2"/>
              </a:buClr>
              <a:buFontTx/>
              <a:buChar char="•"/>
            </a:pPr>
            <a:r>
              <a:rPr lang="tr-TR"/>
              <a:t> Displays  the </a:t>
            </a:r>
            <a:r>
              <a:rPr lang="tr-TR">
                <a:solidFill>
                  <a:schemeClr val="accent1"/>
                </a:solidFill>
              </a:rPr>
              <a:t>current users</a:t>
            </a:r>
            <a:r>
              <a:rPr lang="tr-TR"/>
              <a:t> of the system and when they logged in.</a:t>
            </a:r>
          </a:p>
          <a:p>
            <a:pPr>
              <a:buClr>
                <a:schemeClr val="accent2"/>
              </a:buClr>
              <a:buFontTx/>
              <a:buChar char="•"/>
            </a:pPr>
            <a:r>
              <a:rPr lang="tr-TR"/>
              <a:t> If given the parameters  </a:t>
            </a:r>
            <a:r>
              <a:rPr lang="tr-TR">
                <a:solidFill>
                  <a:schemeClr val="accent1"/>
                </a:solidFill>
              </a:rPr>
              <a:t>am i</a:t>
            </a:r>
            <a:r>
              <a:rPr lang="tr-TR"/>
              <a:t> (as in:  </a:t>
            </a:r>
            <a:r>
              <a:rPr lang="tr-TR">
                <a:solidFill>
                  <a:srgbClr val="FF0000"/>
                </a:solidFill>
              </a:rPr>
              <a:t>who am i</a:t>
            </a:r>
            <a:r>
              <a:rPr lang="tr-TR"/>
              <a:t>), it displays the current user. </a:t>
            </a:r>
          </a:p>
        </p:txBody>
      </p:sp>
      <p:sp>
        <p:nvSpPr>
          <p:cNvPr id="124935" name="Rectangle 7"/>
          <p:cNvSpPr>
            <a:spLocks noChangeArrowheads="1"/>
          </p:cNvSpPr>
          <p:nvPr/>
        </p:nvSpPr>
        <p:spPr bwMode="auto">
          <a:xfrm>
            <a:off x="568325" y="2901950"/>
            <a:ext cx="1066800"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a:solidFill>
                  <a:srgbClr val="FF0000"/>
                </a:solidFill>
              </a:rPr>
              <a:t> </a:t>
            </a:r>
            <a:r>
              <a:rPr lang="tr-TR" sz="3200">
                <a:solidFill>
                  <a:srgbClr val="FF0000"/>
                </a:solidFill>
              </a:rPr>
              <a:t>who</a:t>
            </a:r>
            <a:endParaRPr lang="en-US" sz="3200">
              <a:solidFill>
                <a:srgbClr val="FF0000"/>
              </a:solidFill>
            </a:endParaRPr>
          </a:p>
        </p:txBody>
      </p:sp>
      <p:sp>
        <p:nvSpPr>
          <p:cNvPr id="124936" name="Line 8"/>
          <p:cNvSpPr>
            <a:spLocks noChangeShapeType="1"/>
          </p:cNvSpPr>
          <p:nvPr/>
        </p:nvSpPr>
        <p:spPr bwMode="auto">
          <a:xfrm>
            <a:off x="873125" y="3533775"/>
            <a:ext cx="1114425"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6DD92F2-B194-4A75-BBEC-6C3002019E04}" type="slidenum">
              <a:rPr lang="en-US"/>
              <a:pPr/>
              <a:t>33</a:t>
            </a:fld>
            <a:endParaRPr lang="en-US"/>
          </a:p>
        </p:txBody>
      </p:sp>
      <p:sp>
        <p:nvSpPr>
          <p:cNvPr id="125954" name="Rectangle 2"/>
          <p:cNvSpPr>
            <a:spLocks noGrp="1" noChangeArrowheads="1"/>
          </p:cNvSpPr>
          <p:nvPr>
            <p:ph type="body" idx="1"/>
          </p:nvPr>
        </p:nvSpPr>
        <p:spPr>
          <a:xfrm>
            <a:off x="441325" y="1277938"/>
            <a:ext cx="8229600" cy="855662"/>
          </a:xfrm>
        </p:spPr>
        <p:txBody>
          <a:bodyPr/>
          <a:lstStyle/>
          <a:p>
            <a:pPr>
              <a:buClr>
                <a:schemeClr val="accent2"/>
              </a:buClr>
            </a:pPr>
            <a:r>
              <a:rPr lang="tr-TR" sz="2400"/>
              <a:t>There are two major commands used in unix for listing files, </a:t>
            </a:r>
            <a:r>
              <a:rPr lang="tr-TR" sz="2400">
                <a:solidFill>
                  <a:srgbClr val="FF0000"/>
                </a:solidFill>
              </a:rPr>
              <a:t>cat</a:t>
            </a:r>
            <a:r>
              <a:rPr lang="tr-TR" sz="2400"/>
              <a:t>, and </a:t>
            </a:r>
            <a:r>
              <a:rPr lang="tr-TR" sz="2400">
                <a:solidFill>
                  <a:srgbClr val="FF0000"/>
                </a:solidFill>
              </a:rPr>
              <a:t>more</a:t>
            </a:r>
            <a:r>
              <a:rPr lang="tr-TR" sz="2400"/>
              <a:t>. </a:t>
            </a:r>
          </a:p>
        </p:txBody>
      </p:sp>
      <p:sp>
        <p:nvSpPr>
          <p:cNvPr id="125955" name="Text Box 3"/>
          <p:cNvSpPr txBox="1">
            <a:spLocks noChangeArrowheads="1"/>
          </p:cNvSpPr>
          <p:nvPr/>
        </p:nvSpPr>
        <p:spPr bwMode="auto">
          <a:xfrm>
            <a:off x="441325" y="6335713"/>
            <a:ext cx="184150" cy="304800"/>
          </a:xfrm>
          <a:prstGeom prst="rect">
            <a:avLst/>
          </a:prstGeom>
          <a:noFill/>
          <a:ln w="12700">
            <a:noFill/>
            <a:miter lim="800000"/>
            <a:headEnd type="none" w="sm" len="sm"/>
            <a:tailEnd type="none" w="sm" len="sm"/>
          </a:ln>
          <a:effectLst/>
        </p:spPr>
        <p:txBody>
          <a:bodyPr wrap="none">
            <a:spAutoFit/>
          </a:bodyPr>
          <a:lstStyle/>
          <a:p>
            <a:endParaRPr lang="en-AU" sz="1400" b="1" i="1">
              <a:solidFill>
                <a:schemeClr val="accent2"/>
              </a:solidFill>
            </a:endParaRPr>
          </a:p>
        </p:txBody>
      </p:sp>
      <p:sp>
        <p:nvSpPr>
          <p:cNvPr id="125956" name="Rectangle 4"/>
          <p:cNvSpPr>
            <a:spLocks noChangeArrowheads="1"/>
          </p:cNvSpPr>
          <p:nvPr/>
        </p:nvSpPr>
        <p:spPr bwMode="auto">
          <a:xfrm>
            <a:off x="457200" y="373063"/>
            <a:ext cx="3471863" cy="579437"/>
          </a:xfrm>
          <a:prstGeom prst="rect">
            <a:avLst/>
          </a:prstGeom>
          <a:noFill/>
          <a:ln w="12700">
            <a:noFill/>
            <a:miter lim="800000"/>
            <a:headEnd type="none" w="sm" len="sm"/>
            <a:tailEnd type="none" w="sm" len="sm"/>
          </a:ln>
          <a:effectLst/>
        </p:spPr>
        <p:txBody>
          <a:bodyPr wrap="none">
            <a:spAutoFit/>
          </a:bodyPr>
          <a:lstStyle/>
          <a:p>
            <a:pPr>
              <a:buFontTx/>
              <a:buChar char="•"/>
            </a:pPr>
            <a:r>
              <a:rPr lang="tr-TR" b="1">
                <a:solidFill>
                  <a:srgbClr val="FF3300"/>
                </a:solidFill>
              </a:rPr>
              <a:t> </a:t>
            </a:r>
            <a:r>
              <a:rPr lang="tr-TR" sz="3200">
                <a:solidFill>
                  <a:srgbClr val="FF0000"/>
                </a:solidFill>
              </a:rPr>
              <a:t>What’s in the File?</a:t>
            </a:r>
          </a:p>
        </p:txBody>
      </p:sp>
      <p:sp>
        <p:nvSpPr>
          <p:cNvPr id="125957" name="Line 5"/>
          <p:cNvSpPr>
            <a:spLocks noChangeShapeType="1"/>
          </p:cNvSpPr>
          <p:nvPr/>
        </p:nvSpPr>
        <p:spPr bwMode="auto">
          <a:xfrm>
            <a:off x="796925" y="1009650"/>
            <a:ext cx="3571875"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5958" name="Text Box 6"/>
          <p:cNvSpPr txBox="1">
            <a:spLocks noChangeArrowheads="1"/>
          </p:cNvSpPr>
          <p:nvPr/>
        </p:nvSpPr>
        <p:spPr bwMode="auto">
          <a:xfrm>
            <a:off x="796925" y="2362200"/>
            <a:ext cx="981075"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en-US" sz="3200">
                <a:solidFill>
                  <a:srgbClr val="FF0000"/>
                </a:solidFill>
                <a:latin typeface="Arial" pitchFamily="34" charset="0"/>
              </a:rPr>
              <a:t>cat</a:t>
            </a:r>
          </a:p>
        </p:txBody>
      </p:sp>
      <p:sp>
        <p:nvSpPr>
          <p:cNvPr id="125959" name="Line 7"/>
          <p:cNvSpPr>
            <a:spLocks noChangeShapeType="1"/>
          </p:cNvSpPr>
          <p:nvPr/>
        </p:nvSpPr>
        <p:spPr bwMode="auto">
          <a:xfrm>
            <a:off x="1177925" y="2971800"/>
            <a:ext cx="9144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5960" name="Rectangle 8"/>
          <p:cNvSpPr>
            <a:spLocks noChangeArrowheads="1"/>
          </p:cNvSpPr>
          <p:nvPr/>
        </p:nvSpPr>
        <p:spPr bwMode="auto">
          <a:xfrm>
            <a:off x="684213" y="3243263"/>
            <a:ext cx="8148637" cy="2895600"/>
          </a:xfrm>
          <a:prstGeom prst="rect">
            <a:avLst/>
          </a:prstGeom>
          <a:noFill/>
          <a:ln w="9525">
            <a:noFill/>
            <a:miter lim="800000"/>
            <a:headEnd/>
            <a:tailEnd/>
          </a:ln>
          <a:effectLst/>
        </p:spPr>
        <p:txBody>
          <a:bodyPr/>
          <a:lstStyle/>
          <a:p>
            <a:pPr marL="342900" indent="-342900">
              <a:spcBef>
                <a:spcPct val="20000"/>
              </a:spcBef>
              <a:buFontTx/>
              <a:buChar char="•"/>
            </a:pPr>
            <a:r>
              <a:rPr lang="tr-TR" b="1" u="sng">
                <a:solidFill>
                  <a:srgbClr val="FF0000"/>
                </a:solidFill>
              </a:rPr>
              <a:t>cat</a:t>
            </a:r>
            <a:r>
              <a:rPr lang="tr-TR" b="1"/>
              <a:t> </a:t>
            </a:r>
            <a:r>
              <a:rPr lang="tr-TR"/>
              <a:t>shows the contents of the file.</a:t>
            </a:r>
          </a:p>
          <a:p>
            <a:pPr marL="342900" indent="-342900">
              <a:spcBef>
                <a:spcPct val="20000"/>
              </a:spcBef>
            </a:pPr>
            <a:r>
              <a:rPr lang="tr-TR"/>
              <a:t> </a:t>
            </a:r>
            <a:r>
              <a:rPr lang="tr-TR">
                <a:solidFill>
                  <a:srgbClr val="800080"/>
                </a:solidFill>
              </a:rPr>
              <a:t>  		</a:t>
            </a:r>
            <a:r>
              <a:rPr lang="tr-TR">
                <a:solidFill>
                  <a:srgbClr val="FF0000"/>
                </a:solidFill>
              </a:rPr>
              <a:t>cat [-nA] [file1 file2 . . . fileN]</a:t>
            </a:r>
            <a:r>
              <a:rPr lang="tr-TR">
                <a:solidFill>
                  <a:srgbClr val="800080"/>
                </a:solidFill>
              </a:rPr>
              <a:t>                                                             </a:t>
            </a:r>
            <a:endParaRPr lang="tr-TR"/>
          </a:p>
          <a:p>
            <a:pPr marL="342900" indent="-342900">
              <a:spcBef>
                <a:spcPct val="20000"/>
              </a:spcBef>
              <a:buFontTx/>
              <a:buChar char="•"/>
            </a:pPr>
            <a:r>
              <a:rPr lang="tr-TR">
                <a:solidFill>
                  <a:srgbClr val="FF0000"/>
                </a:solidFill>
              </a:rPr>
              <a:t>cat</a:t>
            </a:r>
            <a:r>
              <a:rPr lang="tr-TR"/>
              <a:t> is not a user friendly command-it doesn’t wait for you to read the file, and is mostly used in conjuction with pipes.</a:t>
            </a:r>
          </a:p>
          <a:p>
            <a:pPr marL="342900" indent="-342900">
              <a:spcBef>
                <a:spcPct val="20000"/>
              </a:spcBef>
              <a:buFontTx/>
              <a:buChar char="•"/>
            </a:pPr>
            <a:r>
              <a:rPr lang="tr-TR"/>
              <a:t>However, </a:t>
            </a:r>
            <a:r>
              <a:rPr lang="tr-TR">
                <a:solidFill>
                  <a:srgbClr val="FF0000"/>
                </a:solidFill>
              </a:rPr>
              <a:t>cat</a:t>
            </a:r>
            <a:r>
              <a:rPr lang="tr-TR"/>
              <a:t> does have some useful command-line options. For instance,</a:t>
            </a:r>
            <a:r>
              <a:rPr lang="tr-TR">
                <a:solidFill>
                  <a:schemeClr val="accent1"/>
                </a:solidFill>
              </a:rPr>
              <a:t> </a:t>
            </a:r>
            <a:r>
              <a:rPr lang="tr-TR">
                <a:solidFill>
                  <a:schemeClr val="accent2"/>
                </a:solidFill>
              </a:rPr>
              <a:t>n </a:t>
            </a:r>
            <a:r>
              <a:rPr lang="tr-TR"/>
              <a:t>will number all the lines in the file, and </a:t>
            </a:r>
            <a:r>
              <a:rPr lang="tr-TR">
                <a:solidFill>
                  <a:schemeClr val="accent2"/>
                </a:solidFill>
              </a:rPr>
              <a:t>A</a:t>
            </a:r>
            <a:r>
              <a:rPr lang="tr-TR"/>
              <a:t> will show control characters.</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DC9297F-5245-466F-9344-C7073CCEF45E}" type="slidenum">
              <a:rPr lang="en-US"/>
              <a:pPr/>
              <a:t>34</a:t>
            </a:fld>
            <a:endParaRPr lang="en-US"/>
          </a:p>
        </p:txBody>
      </p:sp>
      <p:sp>
        <p:nvSpPr>
          <p:cNvPr id="128002" name="Rectangle 2"/>
          <p:cNvSpPr>
            <a:spLocks noGrp="1" noChangeArrowheads="1"/>
          </p:cNvSpPr>
          <p:nvPr>
            <p:ph type="body" idx="1"/>
          </p:nvPr>
        </p:nvSpPr>
        <p:spPr>
          <a:xfrm>
            <a:off x="593725" y="4289425"/>
            <a:ext cx="7867650" cy="2046288"/>
          </a:xfrm>
        </p:spPr>
        <p:txBody>
          <a:bodyPr/>
          <a:lstStyle/>
          <a:p>
            <a:pPr>
              <a:lnSpc>
                <a:spcPct val="80000"/>
              </a:lnSpc>
              <a:buFontTx/>
              <a:buNone/>
            </a:pPr>
            <a:r>
              <a:rPr lang="tr-TR" sz="2800"/>
              <a:t> </a:t>
            </a:r>
            <a:r>
              <a:rPr lang="tr-TR" sz="2400">
                <a:solidFill>
                  <a:srgbClr val="FF0000"/>
                </a:solidFill>
              </a:rPr>
              <a:t>head</a:t>
            </a:r>
            <a:r>
              <a:rPr lang="tr-TR" sz="2400"/>
              <a:t> will display the first ten lines in the listed files.</a:t>
            </a:r>
            <a:endParaRPr lang="tr-TR" sz="2400" b="1"/>
          </a:p>
          <a:p>
            <a:pPr>
              <a:lnSpc>
                <a:spcPct val="80000"/>
              </a:lnSpc>
              <a:buFontTx/>
              <a:buNone/>
            </a:pPr>
            <a:r>
              <a:rPr lang="tr-TR" sz="2400" b="1"/>
              <a:t>    		</a:t>
            </a:r>
            <a:r>
              <a:rPr lang="tr-TR" sz="2400" b="1">
                <a:solidFill>
                  <a:srgbClr val="FF0000"/>
                </a:solidFill>
              </a:rPr>
              <a:t>head [- </a:t>
            </a:r>
            <a:r>
              <a:rPr lang="tr-TR" sz="2400" b="1" i="1">
                <a:solidFill>
                  <a:srgbClr val="FF0000"/>
                </a:solidFill>
              </a:rPr>
              <a:t>lines</a:t>
            </a:r>
            <a:r>
              <a:rPr lang="tr-TR" sz="2400" b="1">
                <a:solidFill>
                  <a:srgbClr val="FF0000"/>
                </a:solidFill>
              </a:rPr>
              <a:t>}] [l </a:t>
            </a:r>
            <a:r>
              <a:rPr lang="tr-TR" sz="2400" b="1" i="1">
                <a:solidFill>
                  <a:srgbClr val="FF0000"/>
                </a:solidFill>
              </a:rPr>
              <a:t>file1 file2 ... fileN</a:t>
            </a:r>
            <a:r>
              <a:rPr lang="tr-TR" sz="2400" b="1">
                <a:solidFill>
                  <a:srgbClr val="FF0000"/>
                </a:solidFill>
              </a:rPr>
              <a:t>]</a:t>
            </a:r>
          </a:p>
          <a:p>
            <a:pPr>
              <a:lnSpc>
                <a:spcPct val="80000"/>
              </a:lnSpc>
              <a:buClr>
                <a:schemeClr val="accent2"/>
              </a:buClr>
            </a:pPr>
            <a:r>
              <a:rPr lang="tr-TR" sz="2400"/>
              <a:t>Any numeric option will be taken as the number of lines to print, so  head -15 frog will print the first fifteen lines of the file  frog </a:t>
            </a:r>
          </a:p>
        </p:txBody>
      </p:sp>
      <p:sp>
        <p:nvSpPr>
          <p:cNvPr id="128005" name="Text Box 5"/>
          <p:cNvSpPr txBox="1">
            <a:spLocks noChangeArrowheads="1"/>
          </p:cNvSpPr>
          <p:nvPr/>
        </p:nvSpPr>
        <p:spPr bwMode="auto">
          <a:xfrm>
            <a:off x="441325" y="330200"/>
            <a:ext cx="1363663"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more</a:t>
            </a:r>
            <a:endParaRPr lang="en-US" sz="3200">
              <a:solidFill>
                <a:srgbClr val="FF0000"/>
              </a:solidFill>
              <a:latin typeface="Arial" pitchFamily="34" charset="0"/>
            </a:endParaRPr>
          </a:p>
        </p:txBody>
      </p:sp>
      <p:sp>
        <p:nvSpPr>
          <p:cNvPr id="128006" name="Line 6"/>
          <p:cNvSpPr>
            <a:spLocks noChangeShapeType="1"/>
          </p:cNvSpPr>
          <p:nvPr/>
        </p:nvSpPr>
        <p:spPr bwMode="auto">
          <a:xfrm>
            <a:off x="822325" y="939800"/>
            <a:ext cx="13843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8007" name="Rectangle 7"/>
          <p:cNvSpPr>
            <a:spLocks noChangeArrowheads="1"/>
          </p:cNvSpPr>
          <p:nvPr/>
        </p:nvSpPr>
        <p:spPr bwMode="auto">
          <a:xfrm>
            <a:off x="584200" y="1052513"/>
            <a:ext cx="8051800" cy="2282825"/>
          </a:xfrm>
          <a:prstGeom prst="rect">
            <a:avLst/>
          </a:prstGeom>
          <a:noFill/>
          <a:ln w="12700">
            <a:noFill/>
            <a:miter lim="800000"/>
            <a:headEnd type="none" w="sm" len="sm"/>
            <a:tailEnd type="none" w="sm" len="sm"/>
          </a:ln>
          <a:effectLst/>
        </p:spPr>
        <p:txBody>
          <a:bodyPr>
            <a:spAutoFit/>
          </a:bodyPr>
          <a:lstStyle/>
          <a:p>
            <a:pPr>
              <a:buClr>
                <a:schemeClr val="accent2"/>
              </a:buClr>
              <a:buFontTx/>
              <a:buChar char="•"/>
            </a:pPr>
            <a:r>
              <a:rPr lang="tr-TR">
                <a:solidFill>
                  <a:srgbClr val="FF0000"/>
                </a:solidFill>
              </a:rPr>
              <a:t> more</a:t>
            </a:r>
            <a:r>
              <a:rPr lang="tr-TR"/>
              <a:t> is much more useful, and is the command that you’ll want to use when browsing ASCII text files</a:t>
            </a:r>
          </a:p>
          <a:p>
            <a:r>
              <a:rPr lang="tr-TR"/>
              <a:t>	</a:t>
            </a:r>
            <a:r>
              <a:rPr lang="tr-TR">
                <a:solidFill>
                  <a:srgbClr val="FF0000"/>
                </a:solidFill>
              </a:rPr>
              <a:t>more [-l] [+</a:t>
            </a:r>
            <a:r>
              <a:rPr lang="tr-TR" i="1">
                <a:solidFill>
                  <a:srgbClr val="FF0000"/>
                </a:solidFill>
              </a:rPr>
              <a:t>linenumber</a:t>
            </a:r>
            <a:r>
              <a:rPr lang="tr-TR">
                <a:solidFill>
                  <a:srgbClr val="FF0000"/>
                </a:solidFill>
              </a:rPr>
              <a:t>}] [</a:t>
            </a:r>
            <a:r>
              <a:rPr lang="tr-TR" i="1">
                <a:solidFill>
                  <a:srgbClr val="FF0000"/>
                </a:solidFill>
              </a:rPr>
              <a:t>file1 file2 ... fileN</a:t>
            </a:r>
            <a:r>
              <a:rPr lang="tr-TR">
                <a:solidFill>
                  <a:srgbClr val="FF0000"/>
                </a:solidFill>
              </a:rPr>
              <a:t>]</a:t>
            </a:r>
            <a:r>
              <a:rPr lang="tr-TR"/>
              <a:t>  </a:t>
            </a:r>
          </a:p>
          <a:p>
            <a:pPr>
              <a:buClr>
                <a:schemeClr val="accent2"/>
              </a:buClr>
              <a:buFontTx/>
              <a:buChar char="•"/>
            </a:pPr>
            <a:r>
              <a:rPr lang="tr-TR"/>
              <a:t> The only interesting option is  </a:t>
            </a:r>
            <a:r>
              <a:rPr lang="tr-TR">
                <a:solidFill>
                  <a:schemeClr val="accent2"/>
                </a:solidFill>
              </a:rPr>
              <a:t>l</a:t>
            </a:r>
            <a:r>
              <a:rPr lang="tr-TR"/>
              <a:t>, which will tell  more that you aren't interested in treating the character  Ctrl-L} as a ``</a:t>
            </a:r>
            <a:r>
              <a:rPr lang="tr-TR">
                <a:solidFill>
                  <a:schemeClr val="accent1"/>
                </a:solidFill>
              </a:rPr>
              <a:t>new page</a:t>
            </a:r>
            <a:r>
              <a:rPr lang="tr-TR"/>
              <a:t>'' character.  more will start on a specified linenumber. </a:t>
            </a:r>
          </a:p>
        </p:txBody>
      </p:sp>
      <p:sp>
        <p:nvSpPr>
          <p:cNvPr id="128008" name="Text Box 8"/>
          <p:cNvSpPr txBox="1">
            <a:spLocks noChangeArrowheads="1"/>
          </p:cNvSpPr>
          <p:nvPr/>
        </p:nvSpPr>
        <p:spPr bwMode="auto">
          <a:xfrm>
            <a:off x="593725" y="3406775"/>
            <a:ext cx="1341438"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head</a:t>
            </a:r>
            <a:endParaRPr lang="en-US" sz="3200">
              <a:solidFill>
                <a:srgbClr val="FF0000"/>
              </a:solidFill>
              <a:latin typeface="Arial" pitchFamily="34" charset="0"/>
            </a:endParaRPr>
          </a:p>
        </p:txBody>
      </p:sp>
      <p:sp>
        <p:nvSpPr>
          <p:cNvPr id="128009" name="Line 9"/>
          <p:cNvSpPr>
            <a:spLocks noChangeShapeType="1"/>
          </p:cNvSpPr>
          <p:nvPr/>
        </p:nvSpPr>
        <p:spPr bwMode="auto">
          <a:xfrm>
            <a:off x="974725" y="4016375"/>
            <a:ext cx="138430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736D4C6-D4E4-486F-994D-B782785F7934}" type="slidenum">
              <a:rPr lang="en-US"/>
              <a:pPr/>
              <a:t>35</a:t>
            </a:fld>
            <a:endParaRPr lang="en-US"/>
          </a:p>
        </p:txBody>
      </p:sp>
      <p:sp>
        <p:nvSpPr>
          <p:cNvPr id="129026" name="Rectangle 2"/>
          <p:cNvSpPr>
            <a:spLocks noGrp="1" noChangeArrowheads="1"/>
          </p:cNvSpPr>
          <p:nvPr>
            <p:ph type="body" idx="1"/>
          </p:nvPr>
        </p:nvSpPr>
        <p:spPr>
          <a:xfrm>
            <a:off x="762000" y="3279775"/>
            <a:ext cx="7772400" cy="2468563"/>
          </a:xfrm>
        </p:spPr>
        <p:txBody>
          <a:bodyPr/>
          <a:lstStyle/>
          <a:p>
            <a:pPr>
              <a:buClr>
                <a:schemeClr val="accent2"/>
              </a:buClr>
            </a:pPr>
            <a:r>
              <a:rPr lang="tr-TR" sz="2400">
                <a:solidFill>
                  <a:srgbClr val="FF0000"/>
                </a:solidFill>
              </a:rPr>
              <a:t>file</a:t>
            </a:r>
            <a:r>
              <a:rPr lang="tr-TR" sz="2400"/>
              <a:t> command attempts to identify what format a particular file is written in.</a:t>
            </a:r>
          </a:p>
          <a:p>
            <a:pPr>
              <a:buClr>
                <a:schemeClr val="accent2"/>
              </a:buClr>
              <a:buFontTx/>
              <a:buNone/>
            </a:pPr>
            <a:r>
              <a:rPr lang="tr-TR" sz="2400"/>
              <a:t>		</a:t>
            </a:r>
            <a:r>
              <a:rPr lang="tr-TR" sz="2400">
                <a:solidFill>
                  <a:srgbClr val="FF0000"/>
                </a:solidFill>
              </a:rPr>
              <a:t>file [</a:t>
            </a:r>
            <a:r>
              <a:rPr lang="tr-TR" sz="2400" i="1">
                <a:solidFill>
                  <a:srgbClr val="FF0000"/>
                </a:solidFill>
              </a:rPr>
              <a:t>file1 file2 ... fileN</a:t>
            </a:r>
            <a:r>
              <a:rPr lang="tr-TR" sz="2400">
                <a:solidFill>
                  <a:srgbClr val="FF0000"/>
                </a:solidFill>
              </a:rPr>
              <a:t>]</a:t>
            </a:r>
          </a:p>
          <a:p>
            <a:pPr>
              <a:buClr>
                <a:schemeClr val="accent2"/>
              </a:buClr>
            </a:pPr>
            <a:r>
              <a:rPr lang="tr-TR" sz="2400"/>
              <a:t>Since not all files have extentions or other easy to identify marks, the  file command performs some rudimentary checks to try and figure out exactly what it contains. </a:t>
            </a:r>
          </a:p>
        </p:txBody>
      </p:sp>
      <p:sp>
        <p:nvSpPr>
          <p:cNvPr id="129028" name="Text Box 4"/>
          <p:cNvSpPr txBox="1">
            <a:spLocks noChangeArrowheads="1"/>
          </p:cNvSpPr>
          <p:nvPr/>
        </p:nvSpPr>
        <p:spPr bwMode="auto">
          <a:xfrm>
            <a:off x="593725" y="328613"/>
            <a:ext cx="958850" cy="579437"/>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tail</a:t>
            </a:r>
            <a:endParaRPr lang="en-US" sz="3200">
              <a:solidFill>
                <a:srgbClr val="FF0000"/>
              </a:solidFill>
              <a:latin typeface="Arial" pitchFamily="34" charset="0"/>
            </a:endParaRPr>
          </a:p>
        </p:txBody>
      </p:sp>
      <p:sp>
        <p:nvSpPr>
          <p:cNvPr id="129029" name="Line 5"/>
          <p:cNvSpPr>
            <a:spLocks noChangeShapeType="1"/>
          </p:cNvSpPr>
          <p:nvPr/>
        </p:nvSpPr>
        <p:spPr bwMode="auto">
          <a:xfrm>
            <a:off x="974725" y="938213"/>
            <a:ext cx="98425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29030" name="Rectangle 6"/>
          <p:cNvSpPr>
            <a:spLocks noChangeArrowheads="1"/>
          </p:cNvSpPr>
          <p:nvPr/>
        </p:nvSpPr>
        <p:spPr bwMode="auto">
          <a:xfrm>
            <a:off x="762000" y="1204913"/>
            <a:ext cx="7772400" cy="1187450"/>
          </a:xfrm>
          <a:prstGeom prst="rect">
            <a:avLst/>
          </a:prstGeom>
          <a:noFill/>
          <a:ln w="12700">
            <a:noFill/>
            <a:miter lim="800000"/>
            <a:headEnd type="none" w="sm" len="sm"/>
            <a:tailEnd type="none" w="sm" len="sm"/>
          </a:ln>
          <a:effectLst/>
        </p:spPr>
        <p:txBody>
          <a:bodyPr>
            <a:spAutoFit/>
          </a:bodyPr>
          <a:lstStyle/>
          <a:p>
            <a:pPr>
              <a:buClr>
                <a:schemeClr val="accent2"/>
              </a:buClr>
              <a:buFontTx/>
              <a:buChar char="•"/>
            </a:pPr>
            <a:r>
              <a:rPr lang="tr-TR"/>
              <a:t> Like </a:t>
            </a:r>
            <a:r>
              <a:rPr lang="tr-TR">
                <a:solidFill>
                  <a:schemeClr val="accent1"/>
                </a:solidFill>
              </a:rPr>
              <a:t>head</a:t>
            </a:r>
            <a:r>
              <a:rPr lang="tr-TR"/>
              <a:t>, </a:t>
            </a:r>
            <a:r>
              <a:rPr lang="tr-TR">
                <a:solidFill>
                  <a:srgbClr val="FF0000"/>
                </a:solidFill>
              </a:rPr>
              <a:t>tail</a:t>
            </a:r>
            <a:r>
              <a:rPr lang="tr-TR"/>
              <a:t> display only a fraction of the file. </a:t>
            </a:r>
          </a:p>
          <a:p>
            <a:pPr>
              <a:buClr>
                <a:schemeClr val="accent2"/>
              </a:buClr>
              <a:buFontTx/>
              <a:buChar char="•"/>
            </a:pPr>
            <a:r>
              <a:rPr lang="tr-TR"/>
              <a:t> tail also accepts an option specifying the number of lines.</a:t>
            </a:r>
          </a:p>
          <a:p>
            <a:pPr>
              <a:buClr>
                <a:schemeClr val="accent2"/>
              </a:buClr>
            </a:pPr>
            <a:r>
              <a:rPr lang="tr-TR"/>
              <a:t>	</a:t>
            </a:r>
            <a:r>
              <a:rPr lang="tr-TR">
                <a:solidFill>
                  <a:srgbClr val="FF0000"/>
                </a:solidFill>
              </a:rPr>
              <a:t>tail [-</a:t>
            </a:r>
            <a:r>
              <a:rPr lang="tr-TR" i="1">
                <a:solidFill>
                  <a:srgbClr val="FF0000"/>
                </a:solidFill>
              </a:rPr>
              <a:t>lines</a:t>
            </a:r>
            <a:r>
              <a:rPr lang="tr-TR">
                <a:solidFill>
                  <a:srgbClr val="FF0000"/>
                </a:solidFill>
              </a:rPr>
              <a:t>] [l </a:t>
            </a:r>
            <a:r>
              <a:rPr lang="tr-TR" i="1">
                <a:solidFill>
                  <a:srgbClr val="FF0000"/>
                </a:solidFill>
              </a:rPr>
              <a:t>file1 file2 ... fileN</a:t>
            </a:r>
            <a:r>
              <a:rPr lang="tr-TR">
                <a:solidFill>
                  <a:srgbClr val="FF0000"/>
                </a:solidFill>
              </a:rPr>
              <a:t>]</a:t>
            </a:r>
          </a:p>
        </p:txBody>
      </p:sp>
      <p:sp>
        <p:nvSpPr>
          <p:cNvPr id="129031" name="Text Box 7"/>
          <p:cNvSpPr txBox="1">
            <a:spLocks noChangeArrowheads="1"/>
          </p:cNvSpPr>
          <p:nvPr/>
        </p:nvSpPr>
        <p:spPr bwMode="auto">
          <a:xfrm>
            <a:off x="704850" y="2486025"/>
            <a:ext cx="958850"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file</a:t>
            </a:r>
            <a:endParaRPr lang="en-US" sz="3200">
              <a:solidFill>
                <a:srgbClr val="FF0000"/>
              </a:solidFill>
              <a:latin typeface="Arial" pitchFamily="34" charset="0"/>
            </a:endParaRPr>
          </a:p>
        </p:txBody>
      </p:sp>
      <p:sp>
        <p:nvSpPr>
          <p:cNvPr id="129032" name="Line 8"/>
          <p:cNvSpPr>
            <a:spLocks noChangeShapeType="1"/>
          </p:cNvSpPr>
          <p:nvPr/>
        </p:nvSpPr>
        <p:spPr bwMode="auto">
          <a:xfrm>
            <a:off x="1085850" y="3095625"/>
            <a:ext cx="98425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E0B5723-40C8-4E7E-89D2-8E8492EB61A3}" type="slidenum">
              <a:rPr lang="en-US"/>
              <a:pPr/>
              <a:t>36</a:t>
            </a:fld>
            <a:endParaRPr lang="en-US"/>
          </a:p>
        </p:txBody>
      </p:sp>
      <p:sp>
        <p:nvSpPr>
          <p:cNvPr id="130050" name="Rectangle 2"/>
          <p:cNvSpPr>
            <a:spLocks noGrp="1" noChangeArrowheads="1"/>
          </p:cNvSpPr>
          <p:nvPr>
            <p:ph type="body" idx="1"/>
          </p:nvPr>
        </p:nvSpPr>
        <p:spPr>
          <a:xfrm>
            <a:off x="441325" y="1074738"/>
            <a:ext cx="7927975" cy="898525"/>
          </a:xfrm>
        </p:spPr>
        <p:txBody>
          <a:bodyPr/>
          <a:lstStyle/>
          <a:p>
            <a:pPr>
              <a:lnSpc>
                <a:spcPct val="90000"/>
              </a:lnSpc>
              <a:buClr>
                <a:schemeClr val="accent2"/>
              </a:buClr>
            </a:pPr>
            <a:r>
              <a:rPr lang="tr-TR" sz="2400"/>
              <a:t>The commands that will alter a file, perform a certain operation on the file, or display statistics on the file.</a:t>
            </a:r>
          </a:p>
        </p:txBody>
      </p:sp>
      <p:sp>
        <p:nvSpPr>
          <p:cNvPr id="130052" name="Rectangle 4"/>
          <p:cNvSpPr>
            <a:spLocks noChangeArrowheads="1"/>
          </p:cNvSpPr>
          <p:nvPr/>
        </p:nvSpPr>
        <p:spPr bwMode="auto">
          <a:xfrm>
            <a:off x="441325" y="242888"/>
            <a:ext cx="4322763" cy="579437"/>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tr-TR" sz="3200">
                <a:solidFill>
                  <a:srgbClr val="FF0000"/>
                </a:solidFill>
              </a:rPr>
              <a:t> Information Commands</a:t>
            </a:r>
          </a:p>
        </p:txBody>
      </p:sp>
      <p:sp>
        <p:nvSpPr>
          <p:cNvPr id="130053" name="Line 5"/>
          <p:cNvSpPr>
            <a:spLocks noChangeShapeType="1"/>
          </p:cNvSpPr>
          <p:nvPr/>
        </p:nvSpPr>
        <p:spPr bwMode="auto">
          <a:xfrm>
            <a:off x="739775" y="831850"/>
            <a:ext cx="421005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30054" name="Rectangle 6"/>
          <p:cNvSpPr>
            <a:spLocks noChangeArrowheads="1"/>
          </p:cNvSpPr>
          <p:nvPr/>
        </p:nvSpPr>
        <p:spPr bwMode="auto">
          <a:xfrm>
            <a:off x="611188" y="2847975"/>
            <a:ext cx="7996237" cy="1552575"/>
          </a:xfrm>
          <a:prstGeom prst="rect">
            <a:avLst/>
          </a:prstGeom>
          <a:noFill/>
          <a:ln w="12700">
            <a:noFill/>
            <a:miter lim="800000"/>
            <a:headEnd type="none" w="sm" len="sm"/>
            <a:tailEnd type="none" w="sm" len="sm"/>
          </a:ln>
          <a:effectLst/>
        </p:spPr>
        <p:txBody>
          <a:bodyPr>
            <a:spAutoFit/>
          </a:bodyPr>
          <a:lstStyle/>
          <a:p>
            <a:pPr>
              <a:buClr>
                <a:schemeClr val="accent2"/>
              </a:buClr>
              <a:buFontTx/>
              <a:buChar char="•"/>
            </a:pPr>
            <a:r>
              <a:rPr lang="tr-TR">
                <a:solidFill>
                  <a:srgbClr val="800000"/>
                </a:solidFill>
              </a:rPr>
              <a:t> </a:t>
            </a:r>
            <a:r>
              <a:rPr lang="tr-TR">
                <a:solidFill>
                  <a:srgbClr val="FF0000"/>
                </a:solidFill>
              </a:rPr>
              <a:t>grep</a:t>
            </a:r>
            <a:r>
              <a:rPr lang="tr-TR"/>
              <a:t> is the </a:t>
            </a:r>
            <a:r>
              <a:rPr lang="tr-TR" b="1">
                <a:solidFill>
                  <a:srgbClr val="FF0000"/>
                </a:solidFill>
              </a:rPr>
              <a:t>g</a:t>
            </a:r>
            <a:r>
              <a:rPr lang="tr-TR"/>
              <a:t>eneralized </a:t>
            </a:r>
            <a:r>
              <a:rPr lang="tr-TR" b="1">
                <a:solidFill>
                  <a:srgbClr val="FF0000"/>
                </a:solidFill>
              </a:rPr>
              <a:t>r</a:t>
            </a:r>
            <a:r>
              <a:rPr lang="tr-TR"/>
              <a:t>egular </a:t>
            </a:r>
            <a:r>
              <a:rPr lang="tr-TR" b="1">
                <a:solidFill>
                  <a:srgbClr val="FF0000"/>
                </a:solidFill>
              </a:rPr>
              <a:t>e</a:t>
            </a:r>
            <a:r>
              <a:rPr lang="tr-TR"/>
              <a:t>xpression </a:t>
            </a:r>
            <a:r>
              <a:rPr lang="tr-TR" b="1">
                <a:solidFill>
                  <a:srgbClr val="FF0000"/>
                </a:solidFill>
              </a:rPr>
              <a:t>p</a:t>
            </a:r>
            <a:r>
              <a:rPr lang="tr-TR"/>
              <a:t>arser. </a:t>
            </a:r>
          </a:p>
          <a:p>
            <a:pPr>
              <a:buClr>
                <a:schemeClr val="accent2"/>
              </a:buClr>
              <a:buFontTx/>
              <a:buChar char="•"/>
            </a:pPr>
            <a:r>
              <a:rPr lang="tr-TR"/>
              <a:t> This is a fancy name for a utility which can only search a text file.   </a:t>
            </a:r>
          </a:p>
          <a:p>
            <a:pPr>
              <a:buClr>
                <a:schemeClr val="accent2"/>
              </a:buClr>
            </a:pPr>
            <a:r>
              <a:rPr lang="tr-TR">
                <a:solidFill>
                  <a:srgbClr val="FF0000"/>
                </a:solidFill>
              </a:rPr>
              <a:t>grep [-nvwx] [-number] { </a:t>
            </a:r>
            <a:r>
              <a:rPr lang="tr-TR" i="1">
                <a:solidFill>
                  <a:srgbClr val="FF0000"/>
                </a:solidFill>
              </a:rPr>
              <a:t>expression</a:t>
            </a:r>
            <a:r>
              <a:rPr lang="tr-TR">
                <a:solidFill>
                  <a:srgbClr val="FF0000"/>
                </a:solidFill>
              </a:rPr>
              <a:t>} [</a:t>
            </a:r>
            <a:r>
              <a:rPr lang="tr-TR" i="1">
                <a:solidFill>
                  <a:srgbClr val="FF0000"/>
                </a:solidFill>
              </a:rPr>
              <a:t>file1 file2 ... fileN</a:t>
            </a:r>
            <a:r>
              <a:rPr lang="tr-TR">
                <a:solidFill>
                  <a:srgbClr val="FF0000"/>
                </a:solidFill>
              </a:rPr>
              <a:t>] </a:t>
            </a:r>
          </a:p>
        </p:txBody>
      </p:sp>
      <p:sp>
        <p:nvSpPr>
          <p:cNvPr id="130055" name="Text Box 7"/>
          <p:cNvSpPr txBox="1">
            <a:spLocks noChangeArrowheads="1"/>
          </p:cNvSpPr>
          <p:nvPr/>
        </p:nvSpPr>
        <p:spPr bwMode="auto">
          <a:xfrm>
            <a:off x="504825" y="2011363"/>
            <a:ext cx="1250950" cy="579437"/>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grep</a:t>
            </a:r>
            <a:endParaRPr lang="en-US" sz="3200">
              <a:solidFill>
                <a:srgbClr val="FF0000"/>
              </a:solidFill>
              <a:latin typeface="Arial" pitchFamily="34" charset="0"/>
            </a:endParaRPr>
          </a:p>
        </p:txBody>
      </p:sp>
      <p:sp>
        <p:nvSpPr>
          <p:cNvPr id="130056" name="Line 8"/>
          <p:cNvSpPr>
            <a:spLocks noChangeShapeType="1"/>
          </p:cNvSpPr>
          <p:nvPr/>
        </p:nvSpPr>
        <p:spPr bwMode="auto">
          <a:xfrm>
            <a:off x="885825" y="2620963"/>
            <a:ext cx="98425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7248F19-0F4C-4471-9949-67207BDE88DC}" type="slidenum">
              <a:rPr lang="en-US"/>
              <a:pPr/>
              <a:t>37</a:t>
            </a:fld>
            <a:endParaRPr lang="en-US"/>
          </a:p>
        </p:txBody>
      </p:sp>
      <p:sp>
        <p:nvSpPr>
          <p:cNvPr id="131074" name="Rectangle 2"/>
          <p:cNvSpPr>
            <a:spLocks noGrp="1" noChangeArrowheads="1"/>
          </p:cNvSpPr>
          <p:nvPr>
            <p:ph type="body" idx="1"/>
          </p:nvPr>
        </p:nvSpPr>
        <p:spPr>
          <a:xfrm>
            <a:off x="762000" y="4000500"/>
            <a:ext cx="7772400" cy="1714500"/>
          </a:xfrm>
        </p:spPr>
        <p:txBody>
          <a:bodyPr/>
          <a:lstStyle/>
          <a:p>
            <a:pPr>
              <a:buClr>
                <a:schemeClr val="accent2"/>
              </a:buClr>
            </a:pPr>
            <a:r>
              <a:rPr lang="tr-TR" sz="2400">
                <a:solidFill>
                  <a:srgbClr val="FF0000"/>
                </a:solidFill>
              </a:rPr>
              <a:t>spell</a:t>
            </a:r>
            <a:r>
              <a:rPr lang="tr-TR" sz="2400"/>
              <a:t> is very simple unix spelling program, usually for American English. </a:t>
            </a:r>
            <a:r>
              <a:rPr lang="tr-TR" sz="2400">
                <a:solidFill>
                  <a:srgbClr val="FF0000"/>
                </a:solidFill>
              </a:rPr>
              <a:t>spell</a:t>
            </a:r>
            <a:r>
              <a:rPr lang="tr-TR" sz="2400"/>
              <a:t> is a filter, like most of the other programs we’ve talked about.</a:t>
            </a:r>
          </a:p>
          <a:p>
            <a:pPr lvl="2">
              <a:buFontTx/>
              <a:buNone/>
            </a:pPr>
            <a:r>
              <a:rPr lang="tr-TR">
                <a:solidFill>
                  <a:srgbClr val="FF0000"/>
                </a:solidFill>
              </a:rPr>
              <a:t>spell [</a:t>
            </a:r>
            <a:r>
              <a:rPr lang="tr-TR" i="1">
                <a:solidFill>
                  <a:srgbClr val="FF0000"/>
                </a:solidFill>
              </a:rPr>
              <a:t>file1 file2 ... fileN</a:t>
            </a:r>
            <a:r>
              <a:rPr lang="tr-TR">
                <a:solidFill>
                  <a:srgbClr val="FF0000"/>
                </a:solidFill>
              </a:rPr>
              <a:t>] </a:t>
            </a:r>
          </a:p>
        </p:txBody>
      </p:sp>
      <p:sp>
        <p:nvSpPr>
          <p:cNvPr id="131076" name="Text Box 4"/>
          <p:cNvSpPr txBox="1">
            <a:spLocks noChangeArrowheads="1"/>
          </p:cNvSpPr>
          <p:nvPr/>
        </p:nvSpPr>
        <p:spPr bwMode="auto">
          <a:xfrm>
            <a:off x="657225" y="361950"/>
            <a:ext cx="936625"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wc</a:t>
            </a:r>
            <a:endParaRPr lang="en-US" sz="3200">
              <a:solidFill>
                <a:srgbClr val="FF0000"/>
              </a:solidFill>
              <a:latin typeface="Arial" pitchFamily="34" charset="0"/>
            </a:endParaRPr>
          </a:p>
        </p:txBody>
      </p:sp>
      <p:sp>
        <p:nvSpPr>
          <p:cNvPr id="131077" name="Line 5"/>
          <p:cNvSpPr>
            <a:spLocks noChangeShapeType="1"/>
          </p:cNvSpPr>
          <p:nvPr/>
        </p:nvSpPr>
        <p:spPr bwMode="auto">
          <a:xfrm>
            <a:off x="1038225" y="971550"/>
            <a:ext cx="71755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31078" name="Rectangle 6"/>
          <p:cNvSpPr>
            <a:spLocks noChangeArrowheads="1"/>
          </p:cNvSpPr>
          <p:nvPr/>
        </p:nvSpPr>
        <p:spPr bwMode="auto">
          <a:xfrm>
            <a:off x="611188" y="1187450"/>
            <a:ext cx="7635875" cy="2063750"/>
          </a:xfrm>
          <a:prstGeom prst="rect">
            <a:avLst/>
          </a:prstGeom>
          <a:noFill/>
          <a:ln w="12700">
            <a:noFill/>
            <a:miter lim="800000"/>
            <a:headEnd type="none" w="sm" len="sm"/>
            <a:tailEnd type="none" w="sm" len="sm"/>
          </a:ln>
          <a:effectLst/>
        </p:spPr>
        <p:txBody>
          <a:bodyPr>
            <a:spAutoFit/>
          </a:bodyPr>
          <a:lstStyle/>
          <a:p>
            <a:pPr>
              <a:spcBef>
                <a:spcPct val="20000"/>
              </a:spcBef>
              <a:buClr>
                <a:schemeClr val="accent2"/>
              </a:buClr>
              <a:buFontTx/>
              <a:buChar char="•"/>
            </a:pPr>
            <a:r>
              <a:rPr lang="tr-TR">
                <a:solidFill>
                  <a:srgbClr val="FF0000"/>
                </a:solidFill>
              </a:rPr>
              <a:t> wc</a:t>
            </a:r>
            <a:r>
              <a:rPr lang="tr-TR"/>
              <a:t> (</a:t>
            </a:r>
            <a:r>
              <a:rPr lang="tr-TR" b="1">
                <a:solidFill>
                  <a:srgbClr val="FF0000"/>
                </a:solidFill>
              </a:rPr>
              <a:t>w</a:t>
            </a:r>
            <a:r>
              <a:rPr lang="tr-TR"/>
              <a:t>ord </a:t>
            </a:r>
            <a:r>
              <a:rPr lang="tr-TR" b="1">
                <a:solidFill>
                  <a:srgbClr val="FF0000"/>
                </a:solidFill>
              </a:rPr>
              <a:t>c</a:t>
            </a:r>
            <a:r>
              <a:rPr lang="tr-TR"/>
              <a:t>ount) simply counts the number of words, lines, and characters in the file(s).</a:t>
            </a:r>
          </a:p>
          <a:p>
            <a:pPr lvl="1">
              <a:spcBef>
                <a:spcPct val="20000"/>
              </a:spcBef>
              <a:buClr>
                <a:schemeClr val="accent2"/>
              </a:buClr>
            </a:pPr>
            <a:r>
              <a:rPr lang="tr-TR">
                <a:solidFill>
                  <a:srgbClr val="FF0000"/>
                </a:solidFill>
              </a:rPr>
              <a:t>wc [-clw] [</a:t>
            </a:r>
            <a:r>
              <a:rPr lang="tr-TR" i="1">
                <a:solidFill>
                  <a:srgbClr val="FF0000"/>
                </a:solidFill>
              </a:rPr>
              <a:t>file1 file2 ... fileN</a:t>
            </a:r>
            <a:r>
              <a:rPr lang="tr-TR">
                <a:solidFill>
                  <a:srgbClr val="FF0000"/>
                </a:solidFill>
              </a:rPr>
              <a:t>]</a:t>
            </a:r>
          </a:p>
          <a:p>
            <a:pPr>
              <a:spcBef>
                <a:spcPct val="20000"/>
              </a:spcBef>
              <a:buClr>
                <a:schemeClr val="accent2"/>
              </a:buClr>
              <a:buFontTx/>
              <a:buChar char="•"/>
            </a:pPr>
            <a:r>
              <a:rPr lang="tr-TR"/>
              <a:t> The three parameters,  </a:t>
            </a:r>
            <a:r>
              <a:rPr lang="tr-TR">
                <a:solidFill>
                  <a:schemeClr val="accent2"/>
                </a:solidFill>
              </a:rPr>
              <a:t>clw</a:t>
            </a:r>
            <a:r>
              <a:rPr lang="tr-TR"/>
              <a:t>, stand for </a:t>
            </a:r>
            <a:r>
              <a:rPr lang="tr-TR" b="1">
                <a:solidFill>
                  <a:schemeClr val="accent2"/>
                </a:solidFill>
              </a:rPr>
              <a:t>c</a:t>
            </a:r>
            <a:r>
              <a:rPr lang="tr-TR"/>
              <a:t>haracter,  </a:t>
            </a:r>
            <a:r>
              <a:rPr lang="tr-TR" b="1">
                <a:solidFill>
                  <a:schemeClr val="accent2"/>
                </a:solidFill>
              </a:rPr>
              <a:t>l</a:t>
            </a:r>
            <a:r>
              <a:rPr lang="tr-TR"/>
              <a:t>ine, and </a:t>
            </a:r>
            <a:r>
              <a:rPr lang="tr-TR" b="1">
                <a:solidFill>
                  <a:schemeClr val="accent2"/>
                </a:solidFill>
              </a:rPr>
              <a:t>w</a:t>
            </a:r>
            <a:r>
              <a:rPr lang="tr-TR"/>
              <a:t>ord respectively, and tell  wc which of the three to count. </a:t>
            </a:r>
          </a:p>
        </p:txBody>
      </p:sp>
      <p:sp>
        <p:nvSpPr>
          <p:cNvPr id="131079" name="Text Box 7"/>
          <p:cNvSpPr txBox="1">
            <a:spLocks noChangeArrowheads="1"/>
          </p:cNvSpPr>
          <p:nvPr/>
        </p:nvSpPr>
        <p:spPr bwMode="auto">
          <a:xfrm>
            <a:off x="685800" y="3251200"/>
            <a:ext cx="1274763"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spell</a:t>
            </a:r>
            <a:endParaRPr lang="en-US" sz="3200">
              <a:solidFill>
                <a:srgbClr val="FF0000"/>
              </a:solidFill>
              <a:latin typeface="Arial" pitchFamily="34" charset="0"/>
            </a:endParaRPr>
          </a:p>
        </p:txBody>
      </p:sp>
      <p:sp>
        <p:nvSpPr>
          <p:cNvPr id="131080" name="Line 8"/>
          <p:cNvSpPr>
            <a:spLocks noChangeShapeType="1"/>
          </p:cNvSpPr>
          <p:nvPr/>
        </p:nvSpPr>
        <p:spPr bwMode="auto">
          <a:xfrm>
            <a:off x="1066800" y="3860800"/>
            <a:ext cx="123190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7543C57-29B5-4152-AD92-D7BC2B1B07DB}" type="slidenum">
              <a:rPr lang="en-US"/>
              <a:pPr/>
              <a:t>38</a:t>
            </a:fld>
            <a:endParaRPr lang="en-US"/>
          </a:p>
        </p:txBody>
      </p:sp>
      <p:sp>
        <p:nvSpPr>
          <p:cNvPr id="132098" name="Rectangle 2"/>
          <p:cNvSpPr>
            <a:spLocks noGrp="1" noChangeArrowheads="1"/>
          </p:cNvSpPr>
          <p:nvPr>
            <p:ph type="body" idx="1"/>
          </p:nvPr>
        </p:nvSpPr>
        <p:spPr>
          <a:xfrm>
            <a:off x="657225" y="1168400"/>
            <a:ext cx="7927975" cy="2870200"/>
          </a:xfrm>
        </p:spPr>
        <p:txBody>
          <a:bodyPr/>
          <a:lstStyle/>
          <a:p>
            <a:pPr>
              <a:buClr>
                <a:schemeClr val="accent2"/>
              </a:buClr>
            </a:pPr>
            <a:r>
              <a:rPr lang="tr-TR" sz="2400">
                <a:solidFill>
                  <a:srgbClr val="FF0000"/>
                </a:solidFill>
              </a:rPr>
              <a:t>cmp</a:t>
            </a:r>
            <a:r>
              <a:rPr lang="tr-TR" sz="2400"/>
              <a:t> </a:t>
            </a:r>
            <a:r>
              <a:rPr lang="tr-TR" sz="2400" b="1">
                <a:solidFill>
                  <a:srgbClr val="FF0000"/>
                </a:solidFill>
              </a:rPr>
              <a:t>c</a:t>
            </a:r>
            <a:r>
              <a:rPr lang="tr-TR" sz="2400"/>
              <a:t>o</a:t>
            </a:r>
            <a:r>
              <a:rPr lang="tr-TR" sz="2400" b="1">
                <a:solidFill>
                  <a:srgbClr val="FF0000"/>
                </a:solidFill>
              </a:rPr>
              <a:t>mp</a:t>
            </a:r>
            <a:r>
              <a:rPr lang="tr-TR" sz="2400"/>
              <a:t>ares two files. </a:t>
            </a:r>
          </a:p>
          <a:p>
            <a:pPr>
              <a:buClr>
                <a:schemeClr val="accent2"/>
              </a:buClr>
            </a:pPr>
            <a:r>
              <a:rPr lang="tr-TR" sz="2400"/>
              <a:t>The first must be listed on command line, while the second is either listed as the second parameter or is read in form standard input. </a:t>
            </a:r>
          </a:p>
          <a:p>
            <a:pPr>
              <a:buClr>
                <a:schemeClr val="accent2"/>
              </a:buClr>
            </a:pPr>
            <a:r>
              <a:rPr lang="tr-TR" sz="2400">
                <a:solidFill>
                  <a:srgbClr val="FF0000"/>
                </a:solidFill>
              </a:rPr>
              <a:t>cmp</a:t>
            </a:r>
            <a:r>
              <a:rPr lang="tr-TR" sz="2400"/>
              <a:t>  is very simple, and merely tells you where the two files first differ.  </a:t>
            </a:r>
          </a:p>
          <a:p>
            <a:pPr lvl="2">
              <a:buClr>
                <a:schemeClr val="accent2"/>
              </a:buClr>
              <a:buFontTx/>
              <a:buNone/>
            </a:pPr>
            <a:r>
              <a:rPr lang="tr-TR">
                <a:solidFill>
                  <a:srgbClr val="FF0000"/>
                </a:solidFill>
              </a:rPr>
              <a:t>cmp file1 [ </a:t>
            </a:r>
            <a:r>
              <a:rPr lang="tr-TR" i="1">
                <a:solidFill>
                  <a:srgbClr val="FF0000"/>
                </a:solidFill>
              </a:rPr>
              <a:t>file2</a:t>
            </a:r>
            <a:r>
              <a:rPr lang="tr-TR">
                <a:solidFill>
                  <a:srgbClr val="FF0000"/>
                </a:solidFill>
              </a:rPr>
              <a:t>]</a:t>
            </a:r>
          </a:p>
        </p:txBody>
      </p:sp>
      <p:sp>
        <p:nvSpPr>
          <p:cNvPr id="132100" name="Text Box 4"/>
          <p:cNvSpPr txBox="1">
            <a:spLocks noChangeArrowheads="1"/>
          </p:cNvSpPr>
          <p:nvPr/>
        </p:nvSpPr>
        <p:spPr bwMode="auto">
          <a:xfrm>
            <a:off x="657225" y="361950"/>
            <a:ext cx="1206500"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cmp</a:t>
            </a:r>
            <a:endParaRPr lang="en-US" sz="3200">
              <a:solidFill>
                <a:srgbClr val="FF0000"/>
              </a:solidFill>
              <a:latin typeface="Arial" pitchFamily="34" charset="0"/>
            </a:endParaRPr>
          </a:p>
        </p:txBody>
      </p:sp>
      <p:sp>
        <p:nvSpPr>
          <p:cNvPr id="132101" name="Line 5"/>
          <p:cNvSpPr>
            <a:spLocks noChangeShapeType="1"/>
          </p:cNvSpPr>
          <p:nvPr/>
        </p:nvSpPr>
        <p:spPr bwMode="auto">
          <a:xfrm flipV="1">
            <a:off x="1038225" y="971550"/>
            <a:ext cx="1082675"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E311968-66AE-4FD2-9F21-07CA2F68C1AE}" type="slidenum">
              <a:rPr lang="en-US"/>
              <a:pPr/>
              <a:t>39</a:t>
            </a:fld>
            <a:endParaRPr lang="en-US"/>
          </a:p>
        </p:txBody>
      </p:sp>
      <p:sp>
        <p:nvSpPr>
          <p:cNvPr id="133122" name="Rectangle 2"/>
          <p:cNvSpPr>
            <a:spLocks noGrp="1" noChangeArrowheads="1"/>
          </p:cNvSpPr>
          <p:nvPr>
            <p:ph type="body" idx="1"/>
          </p:nvPr>
        </p:nvSpPr>
        <p:spPr>
          <a:xfrm>
            <a:off x="657225" y="1143000"/>
            <a:ext cx="7772400" cy="3500438"/>
          </a:xfrm>
        </p:spPr>
        <p:txBody>
          <a:bodyPr/>
          <a:lstStyle/>
          <a:p>
            <a:pPr>
              <a:buClr>
                <a:schemeClr val="accent2"/>
              </a:buClr>
            </a:pPr>
            <a:r>
              <a:rPr lang="tr-TR" sz="2400"/>
              <a:t>One of the most complicated standard unix commands is called </a:t>
            </a:r>
            <a:r>
              <a:rPr lang="tr-TR" sz="2400">
                <a:solidFill>
                  <a:srgbClr val="FF0000"/>
                </a:solidFill>
              </a:rPr>
              <a:t>diff</a:t>
            </a:r>
            <a:r>
              <a:rPr lang="tr-TR" sz="2400"/>
              <a:t>. </a:t>
            </a:r>
          </a:p>
          <a:p>
            <a:pPr>
              <a:buClr>
                <a:schemeClr val="accent2"/>
              </a:buClr>
            </a:pPr>
            <a:r>
              <a:rPr lang="tr-TR" sz="2400"/>
              <a:t>The GNU version of </a:t>
            </a:r>
            <a:r>
              <a:rPr lang="tr-TR" sz="2400">
                <a:solidFill>
                  <a:srgbClr val="FF0000"/>
                </a:solidFill>
              </a:rPr>
              <a:t>diff</a:t>
            </a:r>
            <a:r>
              <a:rPr lang="tr-TR" sz="2400"/>
              <a:t> has over twenty command line options.  It is a much more powerful version of </a:t>
            </a:r>
            <a:r>
              <a:rPr lang="tr-TR" sz="2400">
                <a:solidFill>
                  <a:schemeClr val="accent2"/>
                </a:solidFill>
              </a:rPr>
              <a:t>cmp</a:t>
            </a:r>
            <a:r>
              <a:rPr lang="tr-TR" sz="2400"/>
              <a:t> and shows you what the differences are instead of merely telling you where the first one is.  </a:t>
            </a:r>
          </a:p>
          <a:p>
            <a:pPr lvl="3">
              <a:buFontTx/>
              <a:buNone/>
            </a:pPr>
            <a:r>
              <a:rPr lang="tr-TR" sz="2400">
                <a:solidFill>
                  <a:srgbClr val="FF0000"/>
                </a:solidFill>
              </a:rPr>
              <a:t>diff  </a:t>
            </a:r>
            <a:r>
              <a:rPr lang="tr-TR" sz="2400" i="1">
                <a:solidFill>
                  <a:srgbClr val="FF0000"/>
                </a:solidFill>
              </a:rPr>
              <a:t>file1  file2</a:t>
            </a:r>
          </a:p>
        </p:txBody>
      </p:sp>
      <p:sp>
        <p:nvSpPr>
          <p:cNvPr id="133124" name="Text Box 4"/>
          <p:cNvSpPr txBox="1">
            <a:spLocks noChangeArrowheads="1"/>
          </p:cNvSpPr>
          <p:nvPr/>
        </p:nvSpPr>
        <p:spPr bwMode="auto">
          <a:xfrm>
            <a:off x="657225" y="361950"/>
            <a:ext cx="981075"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diff</a:t>
            </a:r>
            <a:endParaRPr lang="en-US" sz="3200">
              <a:solidFill>
                <a:srgbClr val="FF0000"/>
              </a:solidFill>
              <a:latin typeface="Arial" pitchFamily="34" charset="0"/>
            </a:endParaRPr>
          </a:p>
        </p:txBody>
      </p:sp>
      <p:sp>
        <p:nvSpPr>
          <p:cNvPr id="133125" name="Line 5"/>
          <p:cNvSpPr>
            <a:spLocks noChangeShapeType="1"/>
          </p:cNvSpPr>
          <p:nvPr/>
        </p:nvSpPr>
        <p:spPr bwMode="auto">
          <a:xfrm flipV="1">
            <a:off x="1038225" y="971550"/>
            <a:ext cx="1082675"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AF1C8B34-3E48-4CEE-BFDF-F25766FF27A0}" type="slidenum">
              <a:rPr lang="en-US"/>
              <a:pPr/>
              <a:t>4</a:t>
            </a:fld>
            <a:endParaRPr lang="en-US"/>
          </a:p>
        </p:txBody>
      </p:sp>
      <p:sp>
        <p:nvSpPr>
          <p:cNvPr id="90116" name="Text Box 4"/>
          <p:cNvSpPr txBox="1">
            <a:spLocks noChangeArrowheads="1"/>
          </p:cNvSpPr>
          <p:nvPr/>
        </p:nvSpPr>
        <p:spPr bwMode="auto">
          <a:xfrm>
            <a:off x="914400" y="1219200"/>
            <a:ext cx="3643313" cy="579438"/>
          </a:xfrm>
          <a:prstGeom prst="rect">
            <a:avLst/>
          </a:prstGeom>
          <a:noFill/>
          <a:ln w="12700">
            <a:noFill/>
            <a:miter lim="800000"/>
            <a:headEnd type="none" w="sm" len="sm"/>
            <a:tailEnd type="none" w="sm" len="sm"/>
          </a:ln>
          <a:effectLst/>
        </p:spPr>
        <p:txBody>
          <a:bodyPr wrap="none">
            <a:spAutoFit/>
          </a:bodyPr>
          <a:lstStyle/>
          <a:p>
            <a:pPr>
              <a:buFontTx/>
              <a:buChar char="•"/>
            </a:pPr>
            <a:r>
              <a:rPr lang="en-US" sz="3200" b="1">
                <a:solidFill>
                  <a:srgbClr val="FFCC00"/>
                </a:solidFill>
                <a:latin typeface="Arial" pitchFamily="34" charset="0"/>
              </a:rPr>
              <a:t> </a:t>
            </a:r>
            <a:r>
              <a:rPr lang="tr-TR" sz="3200" b="1">
                <a:solidFill>
                  <a:srgbClr val="FF0000"/>
                </a:solidFill>
                <a:latin typeface="Arial" pitchFamily="34" charset="0"/>
              </a:rPr>
              <a:t>Unix Commands</a:t>
            </a:r>
            <a:endParaRPr lang="en-US" sz="3200" b="1">
              <a:solidFill>
                <a:srgbClr val="FF0000"/>
              </a:solidFill>
              <a:latin typeface="Arial" pitchFamily="34" charset="0"/>
            </a:endParaRPr>
          </a:p>
        </p:txBody>
      </p:sp>
      <p:sp>
        <p:nvSpPr>
          <p:cNvPr id="90117" name="Line 5"/>
          <p:cNvSpPr>
            <a:spLocks noChangeShapeType="1"/>
          </p:cNvSpPr>
          <p:nvPr/>
        </p:nvSpPr>
        <p:spPr bwMode="auto">
          <a:xfrm>
            <a:off x="1295400" y="1828800"/>
            <a:ext cx="38100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90119" name="Rectangle 7"/>
          <p:cNvSpPr>
            <a:spLocks noChangeArrowheads="1"/>
          </p:cNvSpPr>
          <p:nvPr/>
        </p:nvSpPr>
        <p:spPr bwMode="auto">
          <a:xfrm>
            <a:off x="2514600" y="3124200"/>
            <a:ext cx="2133600" cy="5191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tr-TR" sz="2800" i="1">
                <a:solidFill>
                  <a:schemeClr val="bg1"/>
                </a:solidFill>
              </a:rPr>
              <a:t>/home/larry#</a:t>
            </a:r>
            <a:r>
              <a:rPr lang="tr-TR" sz="2800"/>
              <a:t>                                                            </a:t>
            </a:r>
          </a:p>
        </p:txBody>
      </p:sp>
      <p:sp>
        <p:nvSpPr>
          <p:cNvPr id="90120" name="Rectangle 8"/>
          <p:cNvSpPr>
            <a:spLocks noChangeArrowheads="1"/>
          </p:cNvSpPr>
          <p:nvPr/>
        </p:nvSpPr>
        <p:spPr bwMode="auto">
          <a:xfrm>
            <a:off x="762000" y="3810000"/>
            <a:ext cx="7315200" cy="1735138"/>
          </a:xfrm>
          <a:prstGeom prst="rect">
            <a:avLst/>
          </a:prstGeom>
          <a:noFill/>
          <a:ln w="12700">
            <a:noFill/>
            <a:miter lim="800000"/>
            <a:headEnd type="none" w="sm" len="sm"/>
            <a:tailEnd type="none" w="sm" len="sm"/>
          </a:ln>
          <a:effectLst/>
        </p:spPr>
        <p:txBody>
          <a:bodyPr>
            <a:spAutoFit/>
          </a:bodyPr>
          <a:lstStyle/>
          <a:p>
            <a:pPr>
              <a:spcBef>
                <a:spcPct val="50000"/>
              </a:spcBef>
              <a:buFontTx/>
              <a:buChar char="•"/>
            </a:pPr>
            <a:r>
              <a:rPr lang="tr-TR"/>
              <a:t>That “something” is called a </a:t>
            </a:r>
            <a:r>
              <a:rPr lang="tr-TR" b="1">
                <a:solidFill>
                  <a:srgbClr val="008000"/>
                </a:solidFill>
              </a:rPr>
              <a:t>prompt</a:t>
            </a:r>
            <a:r>
              <a:rPr lang="tr-TR" b="1"/>
              <a:t>.</a:t>
            </a:r>
            <a:r>
              <a:rPr lang="tr-TR"/>
              <a:t>  As its name would suggest, it is prompting you to enter a command.</a:t>
            </a:r>
            <a:r>
              <a:rPr lang="tr-TR">
                <a:solidFill>
                  <a:schemeClr val="bg1"/>
                </a:solidFill>
              </a:rPr>
              <a:t>  </a:t>
            </a:r>
          </a:p>
          <a:p>
            <a:pPr>
              <a:spcBef>
                <a:spcPct val="50000"/>
              </a:spcBef>
              <a:buFontTx/>
              <a:buChar char="•"/>
            </a:pPr>
            <a:r>
              <a:rPr lang="tr-TR"/>
              <a:t>Every unix command is a sequence of</a:t>
            </a:r>
            <a:r>
              <a:rPr lang="tr-TR" b="1">
                <a:solidFill>
                  <a:schemeClr val="bg1"/>
                </a:solidFill>
              </a:rPr>
              <a:t> </a:t>
            </a:r>
            <a:r>
              <a:rPr lang="tr-TR" b="1">
                <a:solidFill>
                  <a:srgbClr val="008000"/>
                </a:solidFill>
              </a:rPr>
              <a:t>letters</a:t>
            </a:r>
            <a:r>
              <a:rPr lang="tr-TR" b="1"/>
              <a:t>,</a:t>
            </a:r>
            <a:r>
              <a:rPr lang="tr-TR" b="1">
                <a:solidFill>
                  <a:schemeClr val="bg1"/>
                </a:solidFill>
              </a:rPr>
              <a:t> </a:t>
            </a:r>
            <a:r>
              <a:rPr lang="tr-TR" b="1">
                <a:solidFill>
                  <a:srgbClr val="008000"/>
                </a:solidFill>
              </a:rPr>
              <a:t>numbers</a:t>
            </a:r>
            <a:r>
              <a:rPr lang="tr-TR" b="1">
                <a:solidFill>
                  <a:schemeClr val="bg1"/>
                </a:solidFill>
              </a:rPr>
              <a:t> </a:t>
            </a:r>
            <a:r>
              <a:rPr lang="tr-TR"/>
              <a:t>and</a:t>
            </a:r>
            <a:r>
              <a:rPr lang="tr-TR" b="1"/>
              <a:t> </a:t>
            </a:r>
            <a:r>
              <a:rPr lang="tr-TR" b="1">
                <a:solidFill>
                  <a:srgbClr val="008000"/>
                </a:solidFill>
              </a:rPr>
              <a:t>characters</a:t>
            </a:r>
            <a:r>
              <a:rPr lang="tr-TR" b="1"/>
              <a:t>.</a:t>
            </a:r>
            <a:r>
              <a:rPr lang="tr-TR"/>
              <a:t>  But there are no spaces.</a:t>
            </a:r>
            <a:endParaRPr lang="en-US"/>
          </a:p>
        </p:txBody>
      </p:sp>
      <p:sp>
        <p:nvSpPr>
          <p:cNvPr id="90121" name="Rectangle 9"/>
          <p:cNvSpPr>
            <a:spLocks noChangeArrowheads="1"/>
          </p:cNvSpPr>
          <p:nvPr/>
        </p:nvSpPr>
        <p:spPr bwMode="auto">
          <a:xfrm>
            <a:off x="609600" y="2133600"/>
            <a:ext cx="7696200" cy="822325"/>
          </a:xfrm>
          <a:prstGeom prst="rect">
            <a:avLst/>
          </a:prstGeom>
          <a:noFill/>
          <a:ln w="12700">
            <a:noFill/>
            <a:miter lim="800000"/>
            <a:headEnd type="none" w="sm" len="sm"/>
            <a:tailEnd type="none" w="sm" len="sm"/>
          </a:ln>
          <a:effectLst/>
        </p:spPr>
        <p:txBody>
          <a:bodyPr>
            <a:spAutoFit/>
          </a:bodyPr>
          <a:lstStyle/>
          <a:p>
            <a:pPr>
              <a:buClr>
                <a:srgbClr val="FFCC00"/>
              </a:buClr>
              <a:buFontTx/>
              <a:buChar char="•"/>
            </a:pPr>
            <a:r>
              <a:rPr lang="tr-TR"/>
              <a:t>When you first log into a unix system, you are presented with something that looks like the following:</a:t>
            </a:r>
            <a:endParaRPr lang="en-US"/>
          </a:p>
        </p:txBody>
      </p:sp>
      <p:sp>
        <p:nvSpPr>
          <p:cNvPr id="90122" name="Text Box 10"/>
          <p:cNvSpPr txBox="1">
            <a:spLocks noGrp="1" noChangeArrowheads="1"/>
          </p:cNvSpPr>
          <p:nvPr>
            <p:ph type="title"/>
          </p:nvPr>
        </p:nvSpPr>
        <p:spPr>
          <a:xfrm>
            <a:off x="381000" y="381000"/>
            <a:ext cx="6172200" cy="606425"/>
          </a:xfrm>
          <a:noFill/>
          <a:ln/>
        </p:spPr>
        <p:txBody>
          <a:bodyPr/>
          <a:lstStyle/>
          <a:p>
            <a:pPr algn="l">
              <a:spcBef>
                <a:spcPct val="50000"/>
              </a:spcBef>
              <a:buSzPct val="150000"/>
              <a:buFontTx/>
              <a:buChar char="•"/>
            </a:pPr>
            <a:r>
              <a:rPr lang="en-US" sz="3600">
                <a:solidFill>
                  <a:srgbClr val="FFCC00"/>
                </a:solidFill>
                <a:effectLst>
                  <a:outerShdw blurRad="38100" dist="38100" dir="2700000" algn="tl">
                    <a:srgbClr val="C0C0C0"/>
                  </a:outerShdw>
                </a:effectLst>
              </a:rPr>
              <a:t> </a:t>
            </a:r>
            <a:r>
              <a:rPr lang="tr-TR" sz="3600">
                <a:solidFill>
                  <a:srgbClr val="FF0000"/>
                </a:solidFill>
                <a:effectLst>
                  <a:outerShdw blurRad="38100" dist="38100" dir="2700000" algn="tl">
                    <a:srgbClr val="C0C0C0"/>
                  </a:outerShdw>
                </a:effectLst>
              </a:rPr>
              <a:t>Shell Commands of UNIX</a:t>
            </a:r>
            <a:endParaRPr lang="en-US" sz="3600">
              <a:solidFill>
                <a:srgbClr val="FF0000"/>
              </a:solidFill>
              <a:effectLst>
                <a:outerShdw blurRad="38100" dist="38100" dir="2700000" algn="tl">
                  <a:srgbClr val="C0C0C0"/>
                </a:outerShdw>
              </a:effectLst>
            </a:endParaRPr>
          </a:p>
        </p:txBody>
      </p:sp>
      <p:sp>
        <p:nvSpPr>
          <p:cNvPr id="90123" name="Line 11"/>
          <p:cNvSpPr>
            <a:spLocks noChangeShapeType="1"/>
          </p:cNvSpPr>
          <p:nvPr/>
        </p:nvSpPr>
        <p:spPr bwMode="auto">
          <a:xfrm>
            <a:off x="762000" y="1066800"/>
            <a:ext cx="6019800" cy="0"/>
          </a:xfrm>
          <a:prstGeom prst="line">
            <a:avLst/>
          </a:prstGeom>
          <a:noFill/>
          <a:ln w="12700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AE74C969-73C8-438A-8D83-1B16A59896BB}" type="slidenum">
              <a:rPr lang="en-US"/>
              <a:pPr/>
              <a:t>40</a:t>
            </a:fld>
            <a:endParaRPr lang="en-US"/>
          </a:p>
        </p:txBody>
      </p:sp>
      <p:sp>
        <p:nvSpPr>
          <p:cNvPr id="151556" name="Rectangle 4"/>
          <p:cNvSpPr>
            <a:spLocks noChangeArrowheads="1"/>
          </p:cNvSpPr>
          <p:nvPr/>
        </p:nvSpPr>
        <p:spPr bwMode="auto">
          <a:xfrm>
            <a:off x="647700" y="660400"/>
            <a:ext cx="7858125" cy="4838700"/>
          </a:xfrm>
          <a:prstGeom prst="rect">
            <a:avLst/>
          </a:prstGeom>
          <a:noFill/>
          <a:ln w="12700">
            <a:noFill/>
            <a:miter lim="800000"/>
            <a:headEnd type="none" w="sm" len="sm"/>
            <a:tailEnd type="none" w="sm" len="sm"/>
          </a:ln>
          <a:effectLst/>
        </p:spPr>
        <p:txBody>
          <a:bodyPr anchor="ctr">
            <a:spAutoFit/>
          </a:bodyPr>
          <a:lstStyle/>
          <a:p>
            <a:pPr algn="ctr"/>
            <a:r>
              <a:rPr lang="en-US">
                <a:solidFill>
                  <a:srgbClr val="FF0000"/>
                </a:solidFill>
              </a:rPr>
              <a:t>gzip </a:t>
            </a:r>
            <a:r>
              <a:rPr lang="en-US">
                <a:solidFill>
                  <a:schemeClr val="accent2"/>
                </a:solidFill>
              </a:rPr>
              <a:t>[-v#] [</a:t>
            </a:r>
            <a:r>
              <a:rPr lang="en-US" i="1">
                <a:solidFill>
                  <a:schemeClr val="accent2"/>
                </a:solidFill>
              </a:rPr>
              <a:t>file1 file2 ... fileN</a:t>
            </a:r>
            <a:r>
              <a:rPr lang="en-US">
                <a:solidFill>
                  <a:schemeClr val="accent2"/>
                </a:solidFill>
              </a:rPr>
              <a:t>]</a:t>
            </a:r>
          </a:p>
          <a:p>
            <a:pPr algn="ctr"/>
            <a:r>
              <a:rPr lang="en-US">
                <a:solidFill>
                  <a:srgbClr val="FF0000"/>
                </a:solidFill>
              </a:rPr>
              <a:t>gunzip </a:t>
            </a:r>
            <a:r>
              <a:rPr lang="en-US">
                <a:solidFill>
                  <a:schemeClr val="accent2"/>
                </a:solidFill>
              </a:rPr>
              <a:t>[-v] [</a:t>
            </a:r>
            <a:r>
              <a:rPr lang="en-US" i="1">
                <a:solidFill>
                  <a:schemeClr val="accent2"/>
                </a:solidFill>
              </a:rPr>
              <a:t>file1 file2 ... fileN</a:t>
            </a:r>
            <a:r>
              <a:rPr lang="en-US">
                <a:solidFill>
                  <a:schemeClr val="accent2"/>
                </a:solidFill>
              </a:rPr>
              <a:t>]</a:t>
            </a:r>
          </a:p>
          <a:p>
            <a:pPr algn="ctr"/>
            <a:r>
              <a:rPr lang="en-US">
                <a:solidFill>
                  <a:srgbClr val="FF0000"/>
                </a:solidFill>
              </a:rPr>
              <a:t>zcat </a:t>
            </a:r>
            <a:r>
              <a:rPr lang="en-US">
                <a:solidFill>
                  <a:schemeClr val="accent2"/>
                </a:solidFill>
              </a:rPr>
              <a:t>[{</a:t>
            </a:r>
            <a:r>
              <a:rPr lang="en-US" i="1">
                <a:solidFill>
                  <a:schemeClr val="accent2"/>
                </a:solidFill>
              </a:rPr>
              <a:t>file1 file2 ... fileN</a:t>
            </a:r>
            <a:r>
              <a:rPr lang="en-US">
                <a:solidFill>
                  <a:schemeClr val="accent2"/>
                </a:solidFill>
              </a:rPr>
              <a:t>]</a:t>
            </a:r>
          </a:p>
          <a:p>
            <a:r>
              <a:rPr lang="en-US"/>
              <a:t> </a:t>
            </a:r>
          </a:p>
          <a:p>
            <a:pPr>
              <a:buClr>
                <a:schemeClr val="accent2"/>
              </a:buClr>
              <a:buFontTx/>
              <a:buChar char="•"/>
            </a:pPr>
            <a:r>
              <a:rPr lang="tr-TR"/>
              <a:t> </a:t>
            </a:r>
            <a:r>
              <a:rPr lang="en-US"/>
              <a:t>These three programs are used to </a:t>
            </a:r>
            <a:r>
              <a:rPr lang="en-US">
                <a:solidFill>
                  <a:srgbClr val="008000"/>
                </a:solidFill>
              </a:rPr>
              <a:t>compress</a:t>
            </a:r>
            <a:r>
              <a:rPr lang="en-US"/>
              <a:t> and </a:t>
            </a:r>
            <a:r>
              <a:rPr lang="en-US">
                <a:solidFill>
                  <a:srgbClr val="008000"/>
                </a:solidFill>
              </a:rPr>
              <a:t>decompress</a:t>
            </a:r>
            <a:r>
              <a:rPr lang="en-US"/>
              <a:t> data. </a:t>
            </a:r>
            <a:endParaRPr lang="tr-TR"/>
          </a:p>
          <a:p>
            <a:pPr>
              <a:buClr>
                <a:schemeClr val="accent2"/>
              </a:buClr>
              <a:buFontTx/>
              <a:buChar char="•"/>
            </a:pPr>
            <a:endParaRPr lang="tr-TR"/>
          </a:p>
          <a:p>
            <a:pPr>
              <a:buClr>
                <a:schemeClr val="accent2"/>
              </a:buClr>
              <a:buFontTx/>
              <a:buChar char="•"/>
            </a:pPr>
            <a:r>
              <a:rPr lang="en-US"/>
              <a:t> </a:t>
            </a:r>
            <a:r>
              <a:rPr lang="en-US">
                <a:solidFill>
                  <a:srgbClr val="FF0000"/>
                </a:solidFill>
              </a:rPr>
              <a:t>gzip</a:t>
            </a:r>
            <a:r>
              <a:rPr lang="en-US"/>
              <a:t>, or GNU Zip, is the program that reads in the original file(s) and outputs files that are smaller.  </a:t>
            </a:r>
            <a:endParaRPr lang="tr-TR"/>
          </a:p>
          <a:p>
            <a:pPr>
              <a:buClr>
                <a:schemeClr val="accent2"/>
              </a:buClr>
              <a:buFontTx/>
              <a:buChar char="•"/>
            </a:pPr>
            <a:endParaRPr lang="tr-TR"/>
          </a:p>
          <a:p>
            <a:pPr>
              <a:buClr>
                <a:schemeClr val="accent2"/>
              </a:buClr>
              <a:buFontTx/>
              <a:buChar char="•"/>
            </a:pPr>
            <a:r>
              <a:rPr lang="tr-TR"/>
              <a:t> </a:t>
            </a:r>
            <a:r>
              <a:rPr lang="en-US">
                <a:solidFill>
                  <a:srgbClr val="FF0000"/>
                </a:solidFill>
              </a:rPr>
              <a:t>gzip</a:t>
            </a:r>
            <a:r>
              <a:rPr lang="en-US"/>
              <a:t> deletes the files specified on the command line and replaces them with files that have an identical name except that they have </a:t>
            </a:r>
            <a:r>
              <a:rPr lang="tr-TR"/>
              <a:t>“</a:t>
            </a:r>
            <a:r>
              <a:rPr lang="en-US"/>
              <a:t>.gz</a:t>
            </a:r>
            <a:r>
              <a:rPr lang="tr-TR"/>
              <a:t>”</a:t>
            </a:r>
            <a:r>
              <a:rPr lang="en-US"/>
              <a:t> appended to them.</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C10AB8-3292-49DD-8269-AF9AE2D6F7F3}" type="slidenum">
              <a:rPr lang="en-US"/>
              <a:pPr/>
              <a:t>41</a:t>
            </a:fld>
            <a:endParaRPr lang="en-US"/>
          </a:p>
        </p:txBody>
      </p:sp>
      <p:sp>
        <p:nvSpPr>
          <p:cNvPr id="134146" name="Rectangle 2"/>
          <p:cNvSpPr>
            <a:spLocks noGrp="1" noChangeArrowheads="1"/>
          </p:cNvSpPr>
          <p:nvPr>
            <p:ph type="body" idx="1"/>
          </p:nvPr>
        </p:nvSpPr>
        <p:spPr>
          <a:xfrm>
            <a:off x="468313" y="1206500"/>
            <a:ext cx="8066087" cy="2971800"/>
          </a:xfrm>
        </p:spPr>
        <p:txBody>
          <a:bodyPr/>
          <a:lstStyle/>
          <a:p>
            <a:pPr>
              <a:lnSpc>
                <a:spcPct val="80000"/>
              </a:lnSpc>
              <a:buClr>
                <a:schemeClr val="accent2"/>
              </a:buClr>
            </a:pPr>
            <a:r>
              <a:rPr lang="tr-TR" sz="2400"/>
              <a:t>The “</a:t>
            </a:r>
            <a:r>
              <a:rPr lang="tr-TR" sz="2400">
                <a:solidFill>
                  <a:srgbClr val="FF0000"/>
                </a:solidFill>
              </a:rPr>
              <a:t>tr</a:t>
            </a:r>
            <a:r>
              <a:rPr lang="tr-TR" sz="2400"/>
              <a:t>anslate characters”  command operates on standard input-it doesn’t accept a filename as a parameter.</a:t>
            </a:r>
          </a:p>
          <a:p>
            <a:pPr>
              <a:lnSpc>
                <a:spcPct val="80000"/>
              </a:lnSpc>
              <a:buClr>
                <a:schemeClr val="accent2"/>
              </a:buClr>
            </a:pPr>
            <a:r>
              <a:rPr lang="tr-TR" sz="2400"/>
              <a:t>Instead, it’s two parameters are arbitrary strings.  </a:t>
            </a:r>
          </a:p>
          <a:p>
            <a:pPr>
              <a:lnSpc>
                <a:spcPct val="80000"/>
              </a:lnSpc>
              <a:buClr>
                <a:schemeClr val="accent2"/>
              </a:buClr>
            </a:pPr>
            <a:r>
              <a:rPr lang="tr-TR" sz="2400"/>
              <a:t>It replaces all occurences of </a:t>
            </a:r>
            <a:r>
              <a:rPr lang="tr-TR" sz="2400">
                <a:solidFill>
                  <a:srgbClr val="008000"/>
                </a:solidFill>
              </a:rPr>
              <a:t>string1</a:t>
            </a:r>
            <a:r>
              <a:rPr lang="tr-TR" sz="2400"/>
              <a:t> in the input </a:t>
            </a:r>
            <a:r>
              <a:rPr lang="tr-TR" sz="2400">
                <a:solidFill>
                  <a:srgbClr val="008000"/>
                </a:solidFill>
              </a:rPr>
              <a:t>string2</a:t>
            </a:r>
            <a:r>
              <a:rPr lang="tr-TR" sz="2400"/>
              <a:t>. </a:t>
            </a:r>
          </a:p>
          <a:p>
            <a:pPr>
              <a:lnSpc>
                <a:spcPct val="80000"/>
              </a:lnSpc>
              <a:buClr>
                <a:schemeClr val="accent2"/>
              </a:buClr>
            </a:pPr>
            <a:r>
              <a:rPr lang="tr-TR" sz="2400"/>
              <a:t>In addition to relatively simple commands such as tr frog toad, </a:t>
            </a:r>
            <a:r>
              <a:rPr lang="tr-TR" sz="2400">
                <a:solidFill>
                  <a:srgbClr val="FF0000"/>
                </a:solidFill>
              </a:rPr>
              <a:t>tr</a:t>
            </a:r>
            <a:r>
              <a:rPr lang="tr-TR" sz="2400"/>
              <a:t> can accept more complicated commands.</a:t>
            </a:r>
          </a:p>
          <a:p>
            <a:pPr>
              <a:lnSpc>
                <a:spcPct val="80000"/>
              </a:lnSpc>
              <a:buClr>
                <a:schemeClr val="accent2"/>
              </a:buClr>
            </a:pPr>
            <a:endParaRPr lang="tr-TR" sz="2400"/>
          </a:p>
          <a:p>
            <a:pPr lvl="2">
              <a:lnSpc>
                <a:spcPct val="80000"/>
              </a:lnSpc>
              <a:buFontTx/>
              <a:buNone/>
            </a:pPr>
            <a:r>
              <a:rPr lang="tr-TR">
                <a:solidFill>
                  <a:srgbClr val="FF0000"/>
                </a:solidFill>
              </a:rPr>
              <a:t>tr </a:t>
            </a:r>
            <a:r>
              <a:rPr lang="tr-TR" i="1">
                <a:solidFill>
                  <a:srgbClr val="FF0000"/>
                </a:solidFill>
              </a:rPr>
              <a:t>string1</a:t>
            </a:r>
            <a:r>
              <a:rPr lang="tr-TR">
                <a:solidFill>
                  <a:srgbClr val="FF0000"/>
                </a:solidFill>
              </a:rPr>
              <a:t>  </a:t>
            </a:r>
            <a:r>
              <a:rPr lang="tr-TR" i="1">
                <a:solidFill>
                  <a:srgbClr val="FF0000"/>
                </a:solidFill>
              </a:rPr>
              <a:t>string2</a:t>
            </a:r>
          </a:p>
        </p:txBody>
      </p:sp>
      <p:sp>
        <p:nvSpPr>
          <p:cNvPr id="134148" name="Text Box 4"/>
          <p:cNvSpPr txBox="1">
            <a:spLocks noChangeArrowheads="1"/>
          </p:cNvSpPr>
          <p:nvPr/>
        </p:nvSpPr>
        <p:spPr bwMode="auto">
          <a:xfrm>
            <a:off x="657225" y="361950"/>
            <a:ext cx="687388" cy="579438"/>
          </a:xfrm>
          <a:prstGeom prst="rect">
            <a:avLst/>
          </a:prstGeom>
          <a:noFill/>
          <a:ln w="12700">
            <a:noFill/>
            <a:miter lim="800000"/>
            <a:headEnd type="none" w="sm" len="sm"/>
            <a:tailEnd type="none" w="sm" len="sm"/>
          </a:ln>
          <a:effectLst/>
        </p:spPr>
        <p:txBody>
          <a:bodyPr wrap="none">
            <a:spAutoFit/>
          </a:bodyPr>
          <a:lstStyle/>
          <a:p>
            <a:pPr>
              <a:buClr>
                <a:schemeClr val="accent2"/>
              </a:buClr>
              <a:buFontTx/>
              <a:buChar char="•"/>
            </a:pPr>
            <a:r>
              <a:rPr lang="en-US" sz="3200" b="1">
                <a:solidFill>
                  <a:srgbClr val="FFCC00"/>
                </a:solidFill>
                <a:latin typeface="Arial" pitchFamily="34" charset="0"/>
              </a:rPr>
              <a:t> </a:t>
            </a:r>
            <a:r>
              <a:rPr lang="tr-TR" sz="3200">
                <a:solidFill>
                  <a:srgbClr val="FF0000"/>
                </a:solidFill>
                <a:latin typeface="Arial" pitchFamily="34" charset="0"/>
              </a:rPr>
              <a:t>tr</a:t>
            </a:r>
            <a:endParaRPr lang="en-US" sz="3200">
              <a:solidFill>
                <a:srgbClr val="FF0000"/>
              </a:solidFill>
              <a:latin typeface="Arial" pitchFamily="34" charset="0"/>
            </a:endParaRPr>
          </a:p>
        </p:txBody>
      </p:sp>
      <p:sp>
        <p:nvSpPr>
          <p:cNvPr id="134149" name="Line 5"/>
          <p:cNvSpPr>
            <a:spLocks noChangeShapeType="1"/>
          </p:cNvSpPr>
          <p:nvPr/>
        </p:nvSpPr>
        <p:spPr bwMode="auto">
          <a:xfrm flipV="1">
            <a:off x="1038225" y="971550"/>
            <a:ext cx="536575"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A641BC-2256-4114-9979-6BA5D8B95CD7}" type="slidenum">
              <a:rPr lang="en-US"/>
              <a:pPr/>
              <a:t>42</a:t>
            </a:fld>
            <a:endParaRPr lang="en-US"/>
          </a:p>
        </p:txBody>
      </p:sp>
      <p:sp>
        <p:nvSpPr>
          <p:cNvPr id="135170" name="Rectangle 2"/>
          <p:cNvSpPr>
            <a:spLocks noGrp="1" noChangeArrowheads="1"/>
          </p:cNvSpPr>
          <p:nvPr>
            <p:ph type="title"/>
          </p:nvPr>
        </p:nvSpPr>
        <p:spPr>
          <a:xfrm>
            <a:off x="441325" y="279400"/>
            <a:ext cx="3048000" cy="658813"/>
          </a:xfrm>
        </p:spPr>
        <p:txBody>
          <a:bodyPr/>
          <a:lstStyle/>
          <a:p>
            <a:pPr algn="l">
              <a:buClr>
                <a:schemeClr val="accent2"/>
              </a:buClr>
              <a:buFontTx/>
              <a:buChar char="•"/>
            </a:pPr>
            <a:r>
              <a:rPr lang="tr-TR" sz="3200" b="1">
                <a:solidFill>
                  <a:srgbClr val="FF0000"/>
                </a:solidFill>
                <a:effectLst>
                  <a:outerShdw blurRad="38100" dist="38100" dir="2700000" algn="tl">
                    <a:srgbClr val="C0C0C0"/>
                  </a:outerShdw>
                </a:effectLst>
              </a:rPr>
              <a:t> Editors</a:t>
            </a:r>
          </a:p>
        </p:txBody>
      </p:sp>
      <p:sp>
        <p:nvSpPr>
          <p:cNvPr id="135171" name="Rectangle 3"/>
          <p:cNvSpPr>
            <a:spLocks noGrp="1" noChangeArrowheads="1"/>
          </p:cNvSpPr>
          <p:nvPr>
            <p:ph type="body" idx="1"/>
          </p:nvPr>
        </p:nvSpPr>
        <p:spPr>
          <a:xfrm>
            <a:off x="606425" y="1214438"/>
            <a:ext cx="7562850" cy="4221162"/>
          </a:xfrm>
        </p:spPr>
        <p:txBody>
          <a:bodyPr/>
          <a:lstStyle/>
          <a:p>
            <a:pPr>
              <a:buClr>
                <a:schemeClr val="accent2"/>
              </a:buClr>
            </a:pPr>
            <a:r>
              <a:rPr lang="tr-TR" sz="2400"/>
              <a:t>There are a lot of available editors under linux operating system.  </a:t>
            </a:r>
          </a:p>
          <a:p>
            <a:pPr>
              <a:buClr>
                <a:schemeClr val="accent2"/>
              </a:buClr>
            </a:pPr>
            <a:r>
              <a:rPr lang="tr-TR" sz="2400"/>
              <a:t>Amongst these </a:t>
            </a:r>
            <a:r>
              <a:rPr lang="tr-TR" sz="2400" b="1">
                <a:solidFill>
                  <a:srgbClr val="FF0000"/>
                </a:solidFill>
              </a:rPr>
              <a:t>vi</a:t>
            </a:r>
            <a:r>
              <a:rPr lang="tr-TR" sz="2400" b="1"/>
              <a:t> </a:t>
            </a:r>
            <a:r>
              <a:rPr lang="tr-TR" sz="2400"/>
              <a:t>is the most common one.  One can claim that every unix system has </a:t>
            </a:r>
            <a:r>
              <a:rPr lang="tr-TR" sz="2400">
                <a:solidFill>
                  <a:srgbClr val="FF0000"/>
                </a:solidFill>
              </a:rPr>
              <a:t>vi</a:t>
            </a:r>
            <a:r>
              <a:rPr lang="tr-TR" sz="2400"/>
              <a:t>.  </a:t>
            </a:r>
          </a:p>
          <a:p>
            <a:pPr>
              <a:buClr>
                <a:schemeClr val="accent2"/>
              </a:buClr>
            </a:pPr>
            <a:r>
              <a:rPr lang="tr-TR" sz="2400"/>
              <a:t>The other famous editor is </a:t>
            </a:r>
            <a:r>
              <a:rPr lang="tr-TR" sz="2400" b="1">
                <a:solidFill>
                  <a:srgbClr val="FF0000"/>
                </a:solidFill>
              </a:rPr>
              <a:t>emacs</a:t>
            </a:r>
            <a:r>
              <a:rPr lang="tr-TR" sz="2400"/>
              <a:t> which has some artificial intelligence properties.  </a:t>
            </a:r>
          </a:p>
          <a:p>
            <a:pPr>
              <a:buClr>
                <a:schemeClr val="accent2"/>
              </a:buClr>
            </a:pPr>
            <a:r>
              <a:rPr lang="tr-TR" sz="2400"/>
              <a:t>The mailing facility </a:t>
            </a:r>
            <a:r>
              <a:rPr lang="tr-TR" sz="2400" b="1">
                <a:solidFill>
                  <a:schemeClr val="accent2"/>
                </a:solidFill>
              </a:rPr>
              <a:t>pine</a:t>
            </a:r>
            <a:r>
              <a:rPr lang="tr-TR" sz="2400"/>
              <a:t> uses the </a:t>
            </a:r>
            <a:r>
              <a:rPr lang="tr-TR" sz="2400" b="1">
                <a:solidFill>
                  <a:srgbClr val="FF0000"/>
                </a:solidFill>
              </a:rPr>
              <a:t>pico</a:t>
            </a:r>
            <a:r>
              <a:rPr lang="tr-TR" sz="2400"/>
              <a:t> editor. </a:t>
            </a:r>
          </a:p>
          <a:p>
            <a:pPr>
              <a:buClr>
                <a:schemeClr val="accent2"/>
              </a:buClr>
            </a:pPr>
            <a:r>
              <a:rPr lang="tr-TR" sz="2400"/>
              <a:t>However, perhaps the simplest one of the editors is </a:t>
            </a:r>
            <a:r>
              <a:rPr lang="tr-TR" sz="2400" b="1">
                <a:solidFill>
                  <a:srgbClr val="FF0000"/>
                </a:solidFill>
              </a:rPr>
              <a:t>joe</a:t>
            </a:r>
            <a:r>
              <a:rPr lang="tr-TR" sz="2400"/>
              <a:t>.</a:t>
            </a:r>
          </a:p>
          <a:p>
            <a:pPr>
              <a:buClr>
                <a:schemeClr val="accent2"/>
              </a:buClr>
            </a:pPr>
            <a:r>
              <a:rPr lang="tr-TR" sz="2400">
                <a:solidFill>
                  <a:srgbClr val="FF0000"/>
                </a:solidFill>
              </a:rPr>
              <a:t>joe</a:t>
            </a:r>
            <a:r>
              <a:rPr lang="tr-TR" sz="2400"/>
              <a:t> has a lot of flexible features of </a:t>
            </a:r>
            <a:r>
              <a:rPr lang="tr-TR" sz="2400">
                <a:solidFill>
                  <a:srgbClr val="FF0000"/>
                </a:solidFill>
              </a:rPr>
              <a:t>emacs</a:t>
            </a:r>
            <a:r>
              <a:rPr lang="tr-TR" sz="2400"/>
              <a:t> and </a:t>
            </a:r>
            <a:r>
              <a:rPr lang="tr-TR" sz="2400">
                <a:solidFill>
                  <a:srgbClr val="FF0000"/>
                </a:solidFill>
              </a:rPr>
              <a:t>pico</a:t>
            </a:r>
            <a:r>
              <a:rPr lang="tr-TR" sz="2400"/>
              <a:t> beside the user friendliness of the turbo type of editors.</a:t>
            </a:r>
          </a:p>
        </p:txBody>
      </p:sp>
      <p:sp>
        <p:nvSpPr>
          <p:cNvPr id="135173" name="Line 5"/>
          <p:cNvSpPr>
            <a:spLocks noChangeShapeType="1"/>
          </p:cNvSpPr>
          <p:nvPr/>
        </p:nvSpPr>
        <p:spPr bwMode="auto">
          <a:xfrm flipV="1">
            <a:off x="769938" y="931863"/>
            <a:ext cx="1973262"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74686B9A-C4AD-491E-895D-BAF069438ACB}" type="slidenum">
              <a:rPr lang="en-US"/>
              <a:pPr/>
              <a:t>5</a:t>
            </a:fld>
            <a:endParaRPr lang="en-US"/>
          </a:p>
        </p:txBody>
      </p:sp>
      <p:sp>
        <p:nvSpPr>
          <p:cNvPr id="91138" name="Rectangle 2"/>
          <p:cNvSpPr>
            <a:spLocks noGrp="1" noChangeArrowheads="1"/>
          </p:cNvSpPr>
          <p:nvPr>
            <p:ph type="body" idx="1"/>
          </p:nvPr>
        </p:nvSpPr>
        <p:spPr>
          <a:xfrm>
            <a:off x="381000" y="609600"/>
            <a:ext cx="8001000" cy="4876800"/>
          </a:xfrm>
        </p:spPr>
        <p:txBody>
          <a:bodyPr/>
          <a:lstStyle/>
          <a:p>
            <a:pPr>
              <a:buClr>
                <a:srgbClr val="FFCC00"/>
              </a:buClr>
            </a:pPr>
            <a:r>
              <a:rPr lang="tr-TR" sz="2800"/>
              <a:t>Unix is also</a:t>
            </a:r>
            <a:r>
              <a:rPr lang="tr-TR" sz="2800">
                <a:solidFill>
                  <a:schemeClr val="bg1"/>
                </a:solidFill>
              </a:rPr>
              <a:t> </a:t>
            </a:r>
            <a:r>
              <a:rPr lang="tr-TR" sz="2800">
                <a:solidFill>
                  <a:srgbClr val="008000"/>
                </a:solidFill>
              </a:rPr>
              <a:t>case-sensitive</a:t>
            </a:r>
            <a:r>
              <a:rPr lang="tr-TR" sz="2800"/>
              <a:t>.  This means that </a:t>
            </a:r>
            <a:r>
              <a:rPr lang="tr-TR" sz="2800" b="1" i="1">
                <a:solidFill>
                  <a:srgbClr val="66FF66"/>
                </a:solidFill>
              </a:rPr>
              <a:t>cat</a:t>
            </a:r>
            <a:r>
              <a:rPr lang="tr-TR" sz="2800" b="1"/>
              <a:t> </a:t>
            </a:r>
            <a:r>
              <a:rPr lang="tr-TR" sz="2800"/>
              <a:t>and </a:t>
            </a:r>
            <a:r>
              <a:rPr lang="tr-TR" sz="2800" b="1" i="1">
                <a:solidFill>
                  <a:srgbClr val="66FF66"/>
                </a:solidFill>
              </a:rPr>
              <a:t>Cat</a:t>
            </a:r>
            <a:r>
              <a:rPr lang="tr-TR" sz="2800"/>
              <a:t> are different commands.</a:t>
            </a:r>
            <a:endParaRPr lang="en-US" sz="2800"/>
          </a:p>
          <a:p>
            <a:pPr>
              <a:buClr>
                <a:srgbClr val="FFCC00"/>
              </a:buClr>
            </a:pPr>
            <a:endParaRPr lang="tr-TR" sz="2800"/>
          </a:p>
          <a:p>
            <a:pPr>
              <a:buClr>
                <a:srgbClr val="FFCC00"/>
              </a:buClr>
            </a:pPr>
            <a:r>
              <a:rPr lang="tr-TR" sz="2800"/>
              <a:t>The prompt is displayed by a special program called the </a:t>
            </a:r>
            <a:r>
              <a:rPr lang="tr-TR" sz="2800" b="1">
                <a:solidFill>
                  <a:srgbClr val="008000"/>
                </a:solidFill>
              </a:rPr>
              <a:t>shell</a:t>
            </a:r>
            <a:r>
              <a:rPr lang="tr-TR" sz="2800"/>
              <a:t>.  </a:t>
            </a:r>
            <a:endParaRPr lang="en-US" sz="2800"/>
          </a:p>
          <a:p>
            <a:pPr>
              <a:buClr>
                <a:srgbClr val="FFCC00"/>
              </a:buClr>
            </a:pPr>
            <a:endParaRPr lang="en-US" sz="2800"/>
          </a:p>
          <a:p>
            <a:pPr>
              <a:buClr>
                <a:srgbClr val="FFCC00"/>
              </a:buClr>
            </a:pPr>
            <a:r>
              <a:rPr lang="tr-TR" sz="2800" b="1">
                <a:solidFill>
                  <a:srgbClr val="008000"/>
                </a:solidFill>
              </a:rPr>
              <a:t>Shells</a:t>
            </a:r>
            <a:r>
              <a:rPr lang="tr-TR" sz="2800" b="1"/>
              <a:t> accept </a:t>
            </a:r>
            <a:r>
              <a:rPr lang="tr-TR" sz="2800"/>
              <a:t>commands</a:t>
            </a:r>
            <a:r>
              <a:rPr lang="tr-TR" sz="2800" b="1"/>
              <a:t>, </a:t>
            </a:r>
            <a:r>
              <a:rPr lang="tr-TR" sz="2800"/>
              <a:t>and </a:t>
            </a:r>
            <a:r>
              <a:rPr lang="tr-TR" sz="2800" b="1"/>
              <a:t>run </a:t>
            </a:r>
            <a:r>
              <a:rPr lang="tr-TR" sz="2800"/>
              <a:t>those commands.  </a:t>
            </a:r>
            <a:endParaRPr lang="en-US" sz="2800"/>
          </a:p>
          <a:p>
            <a:pPr>
              <a:buClr>
                <a:srgbClr val="FFCC00"/>
              </a:buClr>
            </a:pPr>
            <a:endParaRPr lang="tr-TR" sz="2800"/>
          </a:p>
          <a:p>
            <a:pPr>
              <a:buClr>
                <a:srgbClr val="FFCC00"/>
              </a:buClr>
            </a:pPr>
            <a:r>
              <a:rPr lang="tr-TR" sz="2800"/>
              <a:t>They can also be programmed in their own language. These</a:t>
            </a:r>
            <a:r>
              <a:rPr lang="en-US" sz="2800"/>
              <a:t> programs</a:t>
            </a:r>
            <a:r>
              <a:rPr lang="tr-TR" sz="2800"/>
              <a:t> are called “</a:t>
            </a:r>
            <a:r>
              <a:rPr lang="tr-TR" sz="2800" b="1">
                <a:solidFill>
                  <a:srgbClr val="008000"/>
                </a:solidFill>
              </a:rPr>
              <a:t>shell scripts</a:t>
            </a:r>
            <a:r>
              <a:rPr lang="tr-TR" sz="2800"/>
              <a:t>”. </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1AFD86EC-B381-41B1-81F8-B6C90F7A1AA2}" type="slidenum">
              <a:rPr lang="en-US"/>
              <a:pPr/>
              <a:t>6</a:t>
            </a:fld>
            <a:endParaRPr lang="en-US"/>
          </a:p>
        </p:txBody>
      </p:sp>
      <p:sp>
        <p:nvSpPr>
          <p:cNvPr id="92162" name="Rectangle 2"/>
          <p:cNvSpPr>
            <a:spLocks noGrp="1" noChangeArrowheads="1"/>
          </p:cNvSpPr>
          <p:nvPr>
            <p:ph type="body" idx="1"/>
          </p:nvPr>
        </p:nvSpPr>
        <p:spPr>
          <a:xfrm>
            <a:off x="838200" y="990600"/>
            <a:ext cx="7620000" cy="4114800"/>
          </a:xfrm>
        </p:spPr>
        <p:txBody>
          <a:bodyPr/>
          <a:lstStyle/>
          <a:p>
            <a:pPr>
              <a:lnSpc>
                <a:spcPct val="90000"/>
              </a:lnSpc>
            </a:pPr>
            <a:r>
              <a:rPr lang="tr-TR" sz="2800"/>
              <a:t>There are two major types of shells in </a:t>
            </a:r>
            <a:r>
              <a:rPr lang="tr-TR" sz="2800" b="1">
                <a:solidFill>
                  <a:schemeClr val="accent2"/>
                </a:solidFill>
              </a:rPr>
              <a:t>unix</a:t>
            </a:r>
            <a:r>
              <a:rPr lang="tr-TR" sz="2800" b="1"/>
              <a:t>: </a:t>
            </a:r>
            <a:endParaRPr lang="en-US" sz="2800" b="1"/>
          </a:p>
          <a:p>
            <a:pPr lvl="2">
              <a:lnSpc>
                <a:spcPct val="90000"/>
              </a:lnSpc>
              <a:buClr>
                <a:srgbClr val="FFCC00"/>
              </a:buClr>
              <a:buFont typeface="Wingdings" pitchFamily="2" charset="2"/>
              <a:buChar char="§"/>
            </a:pPr>
            <a:r>
              <a:rPr lang="tr-TR">
                <a:solidFill>
                  <a:srgbClr val="008000"/>
                </a:solidFill>
              </a:rPr>
              <a:t>Bourne shells</a:t>
            </a:r>
            <a:endParaRPr lang="en-US">
              <a:solidFill>
                <a:srgbClr val="008000"/>
              </a:solidFill>
            </a:endParaRPr>
          </a:p>
          <a:p>
            <a:pPr lvl="2">
              <a:lnSpc>
                <a:spcPct val="90000"/>
              </a:lnSpc>
              <a:buClr>
                <a:srgbClr val="FFCC00"/>
              </a:buClr>
              <a:buFont typeface="Wingdings" pitchFamily="2" charset="2"/>
              <a:buChar char="§"/>
            </a:pPr>
            <a:r>
              <a:rPr lang="tr-TR">
                <a:solidFill>
                  <a:srgbClr val="008000"/>
                </a:solidFill>
              </a:rPr>
              <a:t>C shells</a:t>
            </a:r>
            <a:r>
              <a:rPr lang="tr-TR">
                <a:solidFill>
                  <a:schemeClr val="bg1"/>
                </a:solidFill>
              </a:rPr>
              <a:t>.</a:t>
            </a:r>
            <a:r>
              <a:rPr lang="tr-TR"/>
              <a:t> </a:t>
            </a:r>
          </a:p>
          <a:p>
            <a:pPr>
              <a:lnSpc>
                <a:spcPct val="90000"/>
              </a:lnSpc>
              <a:buClr>
                <a:srgbClr val="FFCC00"/>
              </a:buClr>
            </a:pPr>
            <a:r>
              <a:rPr lang="en-US" sz="2800" i="1">
                <a:solidFill>
                  <a:srgbClr val="800000"/>
                </a:solidFill>
              </a:rPr>
              <a:t>Steven Bourne</a:t>
            </a:r>
            <a:r>
              <a:rPr lang="en-US" sz="2800">
                <a:solidFill>
                  <a:schemeClr val="bg1"/>
                </a:solidFill>
              </a:rPr>
              <a:t> </a:t>
            </a:r>
            <a:r>
              <a:rPr lang="en-US" sz="2800"/>
              <a:t>wrote the original unix shell</a:t>
            </a:r>
            <a:r>
              <a:rPr lang="en-US" sz="2800">
                <a:solidFill>
                  <a:schemeClr val="bg1"/>
                </a:solidFill>
              </a:rPr>
              <a:t> </a:t>
            </a:r>
            <a:r>
              <a:rPr lang="en-US" sz="2800">
                <a:solidFill>
                  <a:srgbClr val="008000"/>
                </a:solidFill>
              </a:rPr>
              <a:t>sh</a:t>
            </a:r>
            <a:r>
              <a:rPr lang="en-US" sz="2800">
                <a:solidFill>
                  <a:schemeClr val="bg1"/>
                </a:solidFill>
              </a:rPr>
              <a:t>, </a:t>
            </a:r>
            <a:r>
              <a:rPr lang="en-US" sz="2800"/>
              <a:t>and most shells since then end in the letters</a:t>
            </a:r>
            <a:r>
              <a:rPr lang="en-US" sz="2800">
                <a:solidFill>
                  <a:schemeClr val="bg1"/>
                </a:solidFill>
              </a:rPr>
              <a:t> </a:t>
            </a:r>
            <a:r>
              <a:rPr lang="en-US" sz="2800">
                <a:solidFill>
                  <a:srgbClr val="008000"/>
                </a:solidFill>
              </a:rPr>
              <a:t>sh</a:t>
            </a:r>
            <a:r>
              <a:rPr lang="en-US" sz="2800">
                <a:solidFill>
                  <a:schemeClr val="bg1"/>
                </a:solidFill>
              </a:rPr>
              <a:t> </a:t>
            </a:r>
            <a:r>
              <a:rPr lang="en-US" sz="2800"/>
              <a:t>to indicate they are extentions on the original idea</a:t>
            </a:r>
          </a:p>
          <a:p>
            <a:pPr>
              <a:lnSpc>
                <a:spcPct val="90000"/>
              </a:lnSpc>
            </a:pPr>
            <a:r>
              <a:rPr lang="tr-TR" sz="2800">
                <a:solidFill>
                  <a:schemeClr val="accent2"/>
                </a:solidFill>
              </a:rPr>
              <a:t>Linux</a:t>
            </a:r>
            <a:r>
              <a:rPr lang="tr-TR" sz="2800">
                <a:solidFill>
                  <a:srgbClr val="CC0099"/>
                </a:solidFill>
              </a:rPr>
              <a:t> </a:t>
            </a:r>
            <a:r>
              <a:rPr lang="tr-TR" sz="2800"/>
              <a:t>comes with a Bourne shell called </a:t>
            </a:r>
            <a:r>
              <a:rPr lang="tr-TR" sz="2800">
                <a:solidFill>
                  <a:srgbClr val="008000"/>
                </a:solidFill>
              </a:rPr>
              <a:t>bash </a:t>
            </a:r>
            <a:r>
              <a:rPr lang="tr-TR" sz="2800"/>
              <a:t>written by the Free Software Foundation. </a:t>
            </a:r>
          </a:p>
          <a:p>
            <a:pPr>
              <a:lnSpc>
                <a:spcPct val="90000"/>
              </a:lnSpc>
            </a:pPr>
            <a:r>
              <a:rPr lang="tr-TR" sz="2800">
                <a:solidFill>
                  <a:srgbClr val="008000"/>
                </a:solidFill>
              </a:rPr>
              <a:t>bash</a:t>
            </a:r>
            <a:r>
              <a:rPr lang="tr-TR" sz="2800"/>
              <a:t>  stands for </a:t>
            </a:r>
            <a:r>
              <a:rPr lang="tr-TR" sz="2800" b="1">
                <a:solidFill>
                  <a:srgbClr val="FFCC00"/>
                </a:solidFill>
              </a:rPr>
              <a:t>B</a:t>
            </a:r>
            <a:r>
              <a:rPr lang="tr-TR" sz="2800"/>
              <a:t>ourne </a:t>
            </a:r>
            <a:r>
              <a:rPr lang="tr-TR" sz="2800" b="1">
                <a:solidFill>
                  <a:srgbClr val="008000"/>
                </a:solidFill>
              </a:rPr>
              <a:t>A</a:t>
            </a:r>
            <a:r>
              <a:rPr lang="tr-TR" sz="2800"/>
              <a:t>gain </a:t>
            </a:r>
            <a:r>
              <a:rPr lang="tr-TR" sz="2800" b="1">
                <a:solidFill>
                  <a:srgbClr val="008000"/>
                </a:solidFill>
              </a:rPr>
              <a:t>Sh</a:t>
            </a:r>
            <a:r>
              <a:rPr lang="tr-TR" sz="2800"/>
              <a:t>ell and is the default shell to use running </a:t>
            </a:r>
            <a:r>
              <a:rPr lang="tr-TR" sz="2800">
                <a:solidFill>
                  <a:schemeClr val="accent2"/>
                </a:solidFill>
              </a:rPr>
              <a:t>linux</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195AADB5-A538-4465-8589-E09407F6E23A}" type="slidenum">
              <a:rPr lang="en-US"/>
              <a:pPr/>
              <a:t>7</a:t>
            </a:fld>
            <a:endParaRPr lang="en-US"/>
          </a:p>
        </p:txBody>
      </p:sp>
      <p:sp>
        <p:nvSpPr>
          <p:cNvPr id="93186" name="Rectangle 2"/>
          <p:cNvSpPr>
            <a:spLocks noGrp="1" noChangeArrowheads="1"/>
          </p:cNvSpPr>
          <p:nvPr>
            <p:ph type="body" idx="1"/>
          </p:nvPr>
        </p:nvSpPr>
        <p:spPr>
          <a:xfrm>
            <a:off x="838200" y="1600200"/>
            <a:ext cx="7239000" cy="2819400"/>
          </a:xfrm>
        </p:spPr>
        <p:txBody>
          <a:bodyPr/>
          <a:lstStyle/>
          <a:p>
            <a:pPr>
              <a:buClr>
                <a:srgbClr val="FFCC00"/>
              </a:buClr>
            </a:pPr>
            <a:r>
              <a:rPr lang="tr-TR" sz="2800"/>
              <a:t>When you first login, the prompt is displayed by </a:t>
            </a:r>
            <a:r>
              <a:rPr lang="tr-TR" sz="2800">
                <a:solidFill>
                  <a:srgbClr val="008000"/>
                </a:solidFill>
              </a:rPr>
              <a:t>bash</a:t>
            </a:r>
            <a:r>
              <a:rPr lang="tr-TR" sz="2800"/>
              <a:t>, and you are running your first unix program, the </a:t>
            </a:r>
            <a:r>
              <a:rPr lang="tr-TR" sz="2800">
                <a:solidFill>
                  <a:srgbClr val="008000"/>
                </a:solidFill>
              </a:rPr>
              <a:t>bash shell</a:t>
            </a:r>
            <a:r>
              <a:rPr lang="tr-TR" sz="2800"/>
              <a:t>.     </a:t>
            </a:r>
          </a:p>
          <a:p>
            <a:pPr>
              <a:buClr>
                <a:srgbClr val="FFCC00"/>
              </a:buClr>
            </a:pPr>
            <a:endParaRPr lang="tr-TR" sz="1400"/>
          </a:p>
          <a:p>
            <a:pPr>
              <a:buClr>
                <a:srgbClr val="FFCC00"/>
              </a:buClr>
            </a:pPr>
            <a:r>
              <a:rPr lang="tr-TR" sz="2800"/>
              <a:t>As long as you are logged in, the </a:t>
            </a:r>
            <a:r>
              <a:rPr lang="tr-TR" sz="2800" i="1">
                <a:solidFill>
                  <a:srgbClr val="008000"/>
                </a:solidFill>
              </a:rPr>
              <a:t>bash shell</a:t>
            </a:r>
            <a:r>
              <a:rPr lang="tr-TR" sz="2800"/>
              <a:t> will constantly be running.</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A670B92-F276-4DC3-A1CE-B8F81E69AF94}" type="slidenum">
              <a:rPr lang="en-US"/>
              <a:pPr/>
              <a:t>8</a:t>
            </a:fld>
            <a:endParaRPr lang="en-US"/>
          </a:p>
        </p:txBody>
      </p:sp>
      <p:sp>
        <p:nvSpPr>
          <p:cNvPr id="145410" name="Rectangle 2"/>
          <p:cNvSpPr>
            <a:spLocks noGrp="1" noChangeArrowheads="1"/>
          </p:cNvSpPr>
          <p:nvPr>
            <p:ph type="title"/>
          </p:nvPr>
        </p:nvSpPr>
        <p:spPr>
          <a:xfrm>
            <a:off x="1295400" y="1330325"/>
            <a:ext cx="3352800" cy="533400"/>
          </a:xfrm>
        </p:spPr>
        <p:txBody>
          <a:bodyPr/>
          <a:lstStyle/>
          <a:p>
            <a:pPr>
              <a:buClr>
                <a:schemeClr val="accent2"/>
              </a:buClr>
              <a:buFontTx/>
              <a:buChar char="•"/>
            </a:pPr>
            <a:r>
              <a:rPr lang="en-US" sz="3600">
                <a:solidFill>
                  <a:srgbClr val="FF0000"/>
                </a:solidFill>
                <a:effectLst>
                  <a:outerShdw blurRad="38100" dist="38100" dir="2700000" algn="tl">
                    <a:srgbClr val="C0C0C0"/>
                  </a:outerShdw>
                </a:effectLst>
              </a:rPr>
              <a:t> obtaining help</a:t>
            </a:r>
          </a:p>
        </p:txBody>
      </p:sp>
      <p:sp>
        <p:nvSpPr>
          <p:cNvPr id="145411" name="Rectangle 3"/>
          <p:cNvSpPr>
            <a:spLocks noGrp="1" noChangeArrowheads="1"/>
          </p:cNvSpPr>
          <p:nvPr>
            <p:ph type="body" idx="1"/>
          </p:nvPr>
        </p:nvSpPr>
        <p:spPr>
          <a:xfrm>
            <a:off x="1447800" y="2397125"/>
            <a:ext cx="6553200" cy="2895600"/>
          </a:xfrm>
        </p:spPr>
        <p:txBody>
          <a:bodyPr/>
          <a:lstStyle/>
          <a:p>
            <a:r>
              <a:rPr lang="tr-TR" sz="2400"/>
              <a:t>The </a:t>
            </a:r>
            <a:r>
              <a:rPr lang="tr-TR" sz="2400">
                <a:solidFill>
                  <a:srgbClr val="FF0000"/>
                </a:solidFill>
              </a:rPr>
              <a:t>man</a:t>
            </a:r>
            <a:r>
              <a:rPr lang="tr-TR" sz="2400">
                <a:solidFill>
                  <a:srgbClr val="CC0099"/>
                </a:solidFill>
              </a:rPr>
              <a:t> </a:t>
            </a:r>
            <a:r>
              <a:rPr lang="tr-TR" sz="2400"/>
              <a:t>command displays </a:t>
            </a:r>
            <a:r>
              <a:rPr lang="tr-TR" sz="2400">
                <a:solidFill>
                  <a:srgbClr val="008000"/>
                </a:solidFill>
              </a:rPr>
              <a:t>reference pages</a:t>
            </a:r>
            <a:r>
              <a:rPr lang="tr-TR" sz="2400"/>
              <a:t> for the </a:t>
            </a:r>
            <a:r>
              <a:rPr lang="tr-TR" sz="2400">
                <a:solidFill>
                  <a:srgbClr val="008000"/>
                </a:solidFill>
              </a:rPr>
              <a:t>command</a:t>
            </a:r>
            <a:r>
              <a:rPr lang="tr-TR" sz="2400">
                <a:solidFill>
                  <a:srgbClr val="800000"/>
                </a:solidFill>
              </a:rPr>
              <a:t> </a:t>
            </a:r>
            <a:r>
              <a:rPr lang="tr-TR" sz="2400"/>
              <a:t>you specify.</a:t>
            </a:r>
            <a:endParaRPr lang="en-US" sz="2400"/>
          </a:p>
          <a:p>
            <a:r>
              <a:rPr lang="en-US" sz="2400"/>
              <a:t>The UNIX </a:t>
            </a:r>
            <a:r>
              <a:rPr lang="en-US" sz="2400">
                <a:solidFill>
                  <a:srgbClr val="FF0000"/>
                </a:solidFill>
              </a:rPr>
              <a:t>man</a:t>
            </a:r>
            <a:r>
              <a:rPr lang="en-US" sz="2400"/>
              <a:t> pages (</a:t>
            </a:r>
            <a:r>
              <a:rPr lang="en-US" sz="2400">
                <a:solidFill>
                  <a:schemeClr val="accent1"/>
                </a:solidFill>
              </a:rPr>
              <a:t>man is short for manual</a:t>
            </a:r>
            <a:r>
              <a:rPr lang="en-US" sz="2400"/>
              <a:t> ) cover every command available.</a:t>
            </a:r>
          </a:p>
          <a:p>
            <a:r>
              <a:rPr lang="en-US" sz="2400"/>
              <a:t>To search for a </a:t>
            </a:r>
            <a:r>
              <a:rPr lang="en-US" sz="2400">
                <a:solidFill>
                  <a:srgbClr val="FF0000"/>
                </a:solidFill>
              </a:rPr>
              <a:t>man</a:t>
            </a:r>
            <a:r>
              <a:rPr lang="en-US" sz="2400"/>
              <a:t> page, enter </a:t>
            </a:r>
            <a:r>
              <a:rPr lang="en-US" sz="2400">
                <a:solidFill>
                  <a:schemeClr val="accent1"/>
                </a:solidFill>
              </a:rPr>
              <a:t>man</a:t>
            </a:r>
            <a:r>
              <a:rPr lang="en-US" sz="2400"/>
              <a:t> followed by the name of the command to find . </a:t>
            </a:r>
          </a:p>
          <a:p>
            <a:r>
              <a:rPr lang="tr-TR" sz="2400"/>
              <a:t>For example:</a:t>
            </a:r>
            <a:endParaRPr lang="en-US" sz="2400"/>
          </a:p>
        </p:txBody>
      </p:sp>
      <p:sp>
        <p:nvSpPr>
          <p:cNvPr id="145412" name="Line 4"/>
          <p:cNvSpPr>
            <a:spLocks noChangeShapeType="1"/>
          </p:cNvSpPr>
          <p:nvPr/>
        </p:nvSpPr>
        <p:spPr bwMode="auto">
          <a:xfrm>
            <a:off x="1828800" y="1939925"/>
            <a:ext cx="3810000" cy="0"/>
          </a:xfrm>
          <a:prstGeom prst="line">
            <a:avLst/>
          </a:prstGeom>
          <a:noFill/>
          <a:ln w="95250">
            <a:solidFill>
              <a:srgbClr val="0000FF"/>
            </a:solidFill>
            <a:round/>
            <a:headEnd type="none" w="sm" len="sm"/>
            <a:tailEnd type="none" w="sm" len="sm"/>
          </a:ln>
          <a:effectLst/>
        </p:spPr>
        <p:txBody>
          <a:bodyPr wrap="none"/>
          <a:lstStyle/>
          <a:p>
            <a:endParaRPr lang="en-IN"/>
          </a:p>
        </p:txBody>
      </p:sp>
      <p:sp>
        <p:nvSpPr>
          <p:cNvPr id="145413" name="Text Box 5"/>
          <p:cNvSpPr txBox="1">
            <a:spLocks noChangeArrowheads="1"/>
          </p:cNvSpPr>
          <p:nvPr/>
        </p:nvSpPr>
        <p:spPr bwMode="auto">
          <a:xfrm>
            <a:off x="2574925" y="5410200"/>
            <a:ext cx="3371850" cy="457200"/>
          </a:xfrm>
          <a:prstGeom prst="rect">
            <a:avLst/>
          </a:prstGeom>
          <a:solidFill>
            <a:schemeClr val="tx1"/>
          </a:solidFill>
          <a:ln w="12700">
            <a:noFill/>
            <a:miter lim="800000"/>
            <a:headEnd type="none" w="sm" len="sm"/>
            <a:tailEnd type="none" w="sm" len="sm"/>
          </a:ln>
          <a:effectLst/>
        </p:spPr>
        <p:txBody>
          <a:bodyPr wrap="none">
            <a:spAutoFit/>
          </a:bodyPr>
          <a:lstStyle/>
          <a:p>
            <a:r>
              <a:rPr lang="tr-TR">
                <a:solidFill>
                  <a:schemeClr val="bg1"/>
                </a:solidFill>
              </a:rPr>
              <a:t>bagriy@sariyer:~&gt; man ls</a:t>
            </a:r>
            <a:endParaRPr lang="en-US">
              <a:solidFill>
                <a:schemeClr val="bg1"/>
              </a:solidFill>
            </a:endParaRPr>
          </a:p>
        </p:txBody>
      </p:sp>
      <p:sp>
        <p:nvSpPr>
          <p:cNvPr id="145414" name="Text Box 6"/>
          <p:cNvSpPr txBox="1">
            <a:spLocks noChangeArrowheads="1"/>
          </p:cNvSpPr>
          <p:nvPr/>
        </p:nvSpPr>
        <p:spPr bwMode="auto">
          <a:xfrm>
            <a:off x="441325" y="6335713"/>
            <a:ext cx="184150" cy="304800"/>
          </a:xfrm>
          <a:prstGeom prst="rect">
            <a:avLst/>
          </a:prstGeom>
          <a:noFill/>
          <a:ln w="12700">
            <a:noFill/>
            <a:miter lim="800000"/>
            <a:headEnd type="none" w="sm" len="sm"/>
            <a:tailEnd type="none" w="sm" len="sm"/>
          </a:ln>
          <a:effectLst/>
        </p:spPr>
        <p:txBody>
          <a:bodyPr wrap="none">
            <a:spAutoFit/>
          </a:bodyPr>
          <a:lstStyle/>
          <a:p>
            <a:endParaRPr lang="en-AU" sz="1400" b="1" i="1">
              <a:solidFill>
                <a:schemeClr val="accent2"/>
              </a:solidFill>
            </a:endParaRPr>
          </a:p>
        </p:txBody>
      </p:sp>
      <p:sp>
        <p:nvSpPr>
          <p:cNvPr id="145415" name="Text Box 7"/>
          <p:cNvSpPr txBox="1">
            <a:spLocks noChangeArrowheads="1"/>
          </p:cNvSpPr>
          <p:nvPr/>
        </p:nvSpPr>
        <p:spPr bwMode="auto">
          <a:xfrm>
            <a:off x="457200" y="457200"/>
            <a:ext cx="3643313" cy="579438"/>
          </a:xfrm>
          <a:prstGeom prst="rect">
            <a:avLst/>
          </a:prstGeom>
          <a:noFill/>
          <a:ln w="12700">
            <a:noFill/>
            <a:miter lim="800000"/>
            <a:headEnd type="none" w="sm" len="sm"/>
            <a:tailEnd type="none" w="sm" len="sm"/>
          </a:ln>
          <a:effectLst/>
        </p:spPr>
        <p:txBody>
          <a:bodyPr wrap="none">
            <a:spAutoFit/>
          </a:bodyPr>
          <a:lstStyle/>
          <a:p>
            <a:pPr>
              <a:buFontTx/>
              <a:buChar char="•"/>
            </a:pPr>
            <a:r>
              <a:rPr lang="en-US" sz="3200" b="1">
                <a:solidFill>
                  <a:srgbClr val="FFCC00"/>
                </a:solidFill>
                <a:latin typeface="Arial" pitchFamily="34" charset="0"/>
              </a:rPr>
              <a:t> </a:t>
            </a:r>
            <a:r>
              <a:rPr lang="tr-TR" sz="3200" b="1">
                <a:solidFill>
                  <a:srgbClr val="FF0000"/>
                </a:solidFill>
                <a:effectLst>
                  <a:outerShdw blurRad="38100" dist="38100" dir="2700000" algn="tl">
                    <a:srgbClr val="C0C0C0"/>
                  </a:outerShdw>
                </a:effectLst>
                <a:latin typeface="Arial" pitchFamily="34" charset="0"/>
              </a:rPr>
              <a:t>Unix Commands</a:t>
            </a:r>
            <a:endParaRPr lang="en-US" sz="3200" b="1">
              <a:solidFill>
                <a:srgbClr val="FF0000"/>
              </a:solidFill>
              <a:effectLst>
                <a:outerShdw blurRad="38100" dist="38100" dir="2700000" algn="tl">
                  <a:srgbClr val="C0C0C0"/>
                </a:outerShdw>
              </a:effectLst>
              <a:latin typeface="Arial" pitchFamily="34" charset="0"/>
            </a:endParaRPr>
          </a:p>
        </p:txBody>
      </p:sp>
      <p:sp>
        <p:nvSpPr>
          <p:cNvPr id="145416" name="Line 8"/>
          <p:cNvSpPr>
            <a:spLocks noChangeShapeType="1"/>
          </p:cNvSpPr>
          <p:nvPr/>
        </p:nvSpPr>
        <p:spPr bwMode="auto">
          <a:xfrm>
            <a:off x="838200" y="1066800"/>
            <a:ext cx="3810000" cy="0"/>
          </a:xfrm>
          <a:prstGeom prst="line">
            <a:avLst/>
          </a:prstGeom>
          <a:noFill/>
          <a:ln w="95250">
            <a:solidFill>
              <a:srgbClr val="0000FF"/>
            </a:solidFill>
            <a:round/>
            <a:headEnd type="none" w="sm" len="sm"/>
            <a:tailEnd type="none" w="sm" len="sm"/>
          </a:ln>
          <a:effectLst/>
        </p:spPr>
        <p:txBody>
          <a:bodyPr wrap="none"/>
          <a:lstStyle/>
          <a:p>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1970FF-7AE7-4B08-BA27-BED5FDFA0878}" type="slidenum">
              <a:rPr lang="en-US"/>
              <a:pPr/>
              <a:t>9</a:t>
            </a:fld>
            <a:endParaRPr lang="en-US"/>
          </a:p>
        </p:txBody>
      </p:sp>
      <p:pic>
        <p:nvPicPr>
          <p:cNvPr id="146435" name="Picture 3" descr="man"/>
          <p:cNvPicPr>
            <a:picLocks noChangeAspect="1" noChangeArrowheads="1"/>
          </p:cNvPicPr>
          <p:nvPr/>
        </p:nvPicPr>
        <p:blipFill>
          <a:blip r:embed="rId2" cstate="print"/>
          <a:srcRect/>
          <a:stretch>
            <a:fillRect/>
          </a:stretch>
        </p:blipFill>
        <p:spPr bwMode="auto">
          <a:xfrm>
            <a:off x="457200" y="533400"/>
            <a:ext cx="8153400" cy="4889500"/>
          </a:xfrm>
          <a:prstGeom prst="rect">
            <a:avLst/>
          </a:prstGeom>
          <a:noFill/>
        </p:spPr>
      </p:pic>
      <p:sp>
        <p:nvSpPr>
          <p:cNvPr id="146436" name="Rectangle 4"/>
          <p:cNvSpPr>
            <a:spLocks noChangeArrowheads="1"/>
          </p:cNvSpPr>
          <p:nvPr/>
        </p:nvSpPr>
        <p:spPr bwMode="auto">
          <a:xfrm>
            <a:off x="1066800" y="5486400"/>
            <a:ext cx="1524000" cy="685800"/>
          </a:xfrm>
          <a:prstGeom prst="rect">
            <a:avLst/>
          </a:prstGeom>
          <a:solidFill>
            <a:schemeClr val="accent2"/>
          </a:solidFill>
          <a:ln w="12700" cap="sq">
            <a:solidFill>
              <a:schemeClr val="accent2"/>
            </a:solidFill>
            <a:miter lim="800000"/>
            <a:headEnd type="none" w="sm" len="sm"/>
            <a:tailEnd type="none" w="sm" len="sm"/>
          </a:ln>
          <a:effectLst/>
        </p:spPr>
        <p:txBody>
          <a:bodyPr wrap="none" anchor="ctr"/>
          <a:lstStyle/>
          <a:p>
            <a:pPr algn="ctr"/>
            <a:r>
              <a:rPr lang="tr-TR" sz="2800">
                <a:solidFill>
                  <a:srgbClr val="FF0000"/>
                </a:solidFill>
                <a:latin typeface="Arial" pitchFamily="34" charset="0"/>
              </a:rPr>
              <a:t>To exit</a:t>
            </a:r>
            <a:endParaRPr lang="en-US" sz="2800">
              <a:solidFill>
                <a:srgbClr val="FF0000"/>
              </a:solidFill>
              <a:latin typeface="Arial" pitchFamily="34" charset="0"/>
            </a:endParaRPr>
          </a:p>
          <a:p>
            <a:pPr algn="ctr"/>
            <a:r>
              <a:rPr lang="en-US" sz="2800">
                <a:solidFill>
                  <a:srgbClr val="FF0000"/>
                </a:solidFill>
                <a:latin typeface="Arial" pitchFamily="34" charset="0"/>
              </a:rPr>
              <a:t> </a:t>
            </a:r>
            <a:r>
              <a:rPr lang="tr-TR" sz="2800">
                <a:solidFill>
                  <a:srgbClr val="FF0000"/>
                </a:solidFill>
                <a:latin typeface="Arial" pitchFamily="34" charset="0"/>
              </a:rPr>
              <a:t>Press “q”</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Designs\Sunny Days.pot</Template>
  <TotalTime>1432</TotalTime>
  <Words>2667</Words>
  <Application>Microsoft Office PowerPoint</Application>
  <PresentationFormat>On-screen Show (4:3)</PresentationFormat>
  <Paragraphs>331</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Default Design</vt:lpstr>
      <vt:lpstr>Slide 1</vt:lpstr>
      <vt:lpstr> What You Will Learn</vt:lpstr>
      <vt:lpstr> What Is UNIX?</vt:lpstr>
      <vt:lpstr> Shell Commands of UNIX</vt:lpstr>
      <vt:lpstr>Slide 5</vt:lpstr>
      <vt:lpstr>Slide 6</vt:lpstr>
      <vt:lpstr>Slide 7</vt:lpstr>
      <vt:lpstr> obtaining help</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 Some Other UNIX Commands</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 Editors</vt:lpstr>
    </vt:vector>
  </TitlesOfParts>
  <Company>q</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dc:creator>
  <cp:lastModifiedBy>VAIO</cp:lastModifiedBy>
  <cp:revision>169</cp:revision>
  <cp:lastPrinted>2003-10-13T05:48:43Z</cp:lastPrinted>
  <dcterms:created xsi:type="dcterms:W3CDTF">2003-09-26T19:44:48Z</dcterms:created>
  <dcterms:modified xsi:type="dcterms:W3CDTF">2018-07-27T00:52:44Z</dcterms:modified>
</cp:coreProperties>
</file>