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26EBAD-BAC3-4AD7-AD38-0878469CD6D5}"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17DAD-A109-464C-91D4-A137A77C1E1C}" type="slidenum">
              <a:rPr lang="en-US" smtClean="0"/>
              <a:t>‹#›</a:t>
            </a:fld>
            <a:endParaRPr lang="en-US"/>
          </a:p>
        </p:txBody>
      </p:sp>
    </p:spTree>
    <p:extLst>
      <p:ext uri="{BB962C8B-B14F-4D97-AF65-F5344CB8AC3E}">
        <p14:creationId xmlns:p14="http://schemas.microsoft.com/office/powerpoint/2010/main" val="101984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6EBAD-BAC3-4AD7-AD38-0878469CD6D5}"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17DAD-A109-464C-91D4-A137A77C1E1C}" type="slidenum">
              <a:rPr lang="en-US" smtClean="0"/>
              <a:t>‹#›</a:t>
            </a:fld>
            <a:endParaRPr lang="en-US"/>
          </a:p>
        </p:txBody>
      </p:sp>
    </p:spTree>
    <p:extLst>
      <p:ext uri="{BB962C8B-B14F-4D97-AF65-F5344CB8AC3E}">
        <p14:creationId xmlns:p14="http://schemas.microsoft.com/office/powerpoint/2010/main" val="133377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6EBAD-BAC3-4AD7-AD38-0878469CD6D5}"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17DAD-A109-464C-91D4-A137A77C1E1C}" type="slidenum">
              <a:rPr lang="en-US" smtClean="0"/>
              <a:t>‹#›</a:t>
            </a:fld>
            <a:endParaRPr lang="en-US"/>
          </a:p>
        </p:txBody>
      </p:sp>
    </p:spTree>
    <p:extLst>
      <p:ext uri="{BB962C8B-B14F-4D97-AF65-F5344CB8AC3E}">
        <p14:creationId xmlns:p14="http://schemas.microsoft.com/office/powerpoint/2010/main" val="203603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6EBAD-BAC3-4AD7-AD38-0878469CD6D5}"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17DAD-A109-464C-91D4-A137A77C1E1C}" type="slidenum">
              <a:rPr lang="en-US" smtClean="0"/>
              <a:t>‹#›</a:t>
            </a:fld>
            <a:endParaRPr lang="en-US"/>
          </a:p>
        </p:txBody>
      </p:sp>
    </p:spTree>
    <p:extLst>
      <p:ext uri="{BB962C8B-B14F-4D97-AF65-F5344CB8AC3E}">
        <p14:creationId xmlns:p14="http://schemas.microsoft.com/office/powerpoint/2010/main" val="41538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26EBAD-BAC3-4AD7-AD38-0878469CD6D5}"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17DAD-A109-464C-91D4-A137A77C1E1C}" type="slidenum">
              <a:rPr lang="en-US" smtClean="0"/>
              <a:t>‹#›</a:t>
            </a:fld>
            <a:endParaRPr lang="en-US"/>
          </a:p>
        </p:txBody>
      </p:sp>
    </p:spTree>
    <p:extLst>
      <p:ext uri="{BB962C8B-B14F-4D97-AF65-F5344CB8AC3E}">
        <p14:creationId xmlns:p14="http://schemas.microsoft.com/office/powerpoint/2010/main" val="88525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26EBAD-BAC3-4AD7-AD38-0878469CD6D5}"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17DAD-A109-464C-91D4-A137A77C1E1C}" type="slidenum">
              <a:rPr lang="en-US" smtClean="0"/>
              <a:t>‹#›</a:t>
            </a:fld>
            <a:endParaRPr lang="en-US"/>
          </a:p>
        </p:txBody>
      </p:sp>
    </p:spTree>
    <p:extLst>
      <p:ext uri="{BB962C8B-B14F-4D97-AF65-F5344CB8AC3E}">
        <p14:creationId xmlns:p14="http://schemas.microsoft.com/office/powerpoint/2010/main" val="97887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26EBAD-BAC3-4AD7-AD38-0878469CD6D5}" type="datetimeFigureOut">
              <a:rPr lang="en-US" smtClean="0"/>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17DAD-A109-464C-91D4-A137A77C1E1C}" type="slidenum">
              <a:rPr lang="en-US" smtClean="0"/>
              <a:t>‹#›</a:t>
            </a:fld>
            <a:endParaRPr lang="en-US"/>
          </a:p>
        </p:txBody>
      </p:sp>
    </p:spTree>
    <p:extLst>
      <p:ext uri="{BB962C8B-B14F-4D97-AF65-F5344CB8AC3E}">
        <p14:creationId xmlns:p14="http://schemas.microsoft.com/office/powerpoint/2010/main" val="218349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26EBAD-BAC3-4AD7-AD38-0878469CD6D5}" type="datetimeFigureOut">
              <a:rPr lang="en-US" smtClean="0"/>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17DAD-A109-464C-91D4-A137A77C1E1C}" type="slidenum">
              <a:rPr lang="en-US" smtClean="0"/>
              <a:t>‹#›</a:t>
            </a:fld>
            <a:endParaRPr lang="en-US"/>
          </a:p>
        </p:txBody>
      </p:sp>
    </p:spTree>
    <p:extLst>
      <p:ext uri="{BB962C8B-B14F-4D97-AF65-F5344CB8AC3E}">
        <p14:creationId xmlns:p14="http://schemas.microsoft.com/office/powerpoint/2010/main" val="168513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6EBAD-BAC3-4AD7-AD38-0878469CD6D5}" type="datetimeFigureOut">
              <a:rPr lang="en-US" smtClean="0"/>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17DAD-A109-464C-91D4-A137A77C1E1C}" type="slidenum">
              <a:rPr lang="en-US" smtClean="0"/>
              <a:t>‹#›</a:t>
            </a:fld>
            <a:endParaRPr lang="en-US"/>
          </a:p>
        </p:txBody>
      </p:sp>
    </p:spTree>
    <p:extLst>
      <p:ext uri="{BB962C8B-B14F-4D97-AF65-F5344CB8AC3E}">
        <p14:creationId xmlns:p14="http://schemas.microsoft.com/office/powerpoint/2010/main" val="3476270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6EBAD-BAC3-4AD7-AD38-0878469CD6D5}"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17DAD-A109-464C-91D4-A137A77C1E1C}" type="slidenum">
              <a:rPr lang="en-US" smtClean="0"/>
              <a:t>‹#›</a:t>
            </a:fld>
            <a:endParaRPr lang="en-US"/>
          </a:p>
        </p:txBody>
      </p:sp>
    </p:spTree>
    <p:extLst>
      <p:ext uri="{BB962C8B-B14F-4D97-AF65-F5344CB8AC3E}">
        <p14:creationId xmlns:p14="http://schemas.microsoft.com/office/powerpoint/2010/main" val="203493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6EBAD-BAC3-4AD7-AD38-0878469CD6D5}"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17DAD-A109-464C-91D4-A137A77C1E1C}" type="slidenum">
              <a:rPr lang="en-US" smtClean="0"/>
              <a:t>‹#›</a:t>
            </a:fld>
            <a:endParaRPr lang="en-US"/>
          </a:p>
        </p:txBody>
      </p:sp>
    </p:spTree>
    <p:extLst>
      <p:ext uri="{BB962C8B-B14F-4D97-AF65-F5344CB8AC3E}">
        <p14:creationId xmlns:p14="http://schemas.microsoft.com/office/powerpoint/2010/main" val="390641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6EBAD-BAC3-4AD7-AD38-0878469CD6D5}" type="datetimeFigureOut">
              <a:rPr lang="en-US" smtClean="0"/>
              <a:t>12/7/2014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17DAD-A109-464C-91D4-A137A77C1E1C}" type="slidenum">
              <a:rPr lang="en-US" smtClean="0"/>
              <a:t>‹#›</a:t>
            </a:fld>
            <a:endParaRPr lang="en-US"/>
          </a:p>
        </p:txBody>
      </p:sp>
    </p:spTree>
    <p:extLst>
      <p:ext uri="{BB962C8B-B14F-4D97-AF65-F5344CB8AC3E}">
        <p14:creationId xmlns:p14="http://schemas.microsoft.com/office/powerpoint/2010/main" val="2739384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National Vaccine Distribution System (NVDS)</a:t>
            </a:r>
            <a:endParaRPr lang="en-US" b="1" dirty="0"/>
          </a:p>
        </p:txBody>
      </p:sp>
    </p:spTree>
    <p:extLst>
      <p:ext uri="{BB962C8B-B14F-4D97-AF65-F5344CB8AC3E}">
        <p14:creationId xmlns:p14="http://schemas.microsoft.com/office/powerpoint/2010/main" val="1628155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US" b="1" dirty="0" smtClean="0"/>
              <a:t>Roles</a:t>
            </a:r>
            <a:endParaRPr lang="en-US" b="1" dirty="0"/>
          </a:p>
        </p:txBody>
      </p:sp>
      <p:sp>
        <p:nvSpPr>
          <p:cNvPr id="3" name="Content Placeholder 2"/>
          <p:cNvSpPr>
            <a:spLocks noGrp="1"/>
          </p:cNvSpPr>
          <p:nvPr>
            <p:ph idx="1"/>
          </p:nvPr>
        </p:nvSpPr>
        <p:spPr>
          <a:xfrm>
            <a:off x="838200" y="1426380"/>
            <a:ext cx="10515600" cy="4351338"/>
          </a:xfrm>
        </p:spPr>
        <p:txBody>
          <a:bodyPr>
            <a:normAutofit lnSpcReduction="10000"/>
          </a:bodyPr>
          <a:lstStyle/>
          <a:p>
            <a:r>
              <a:rPr lang="en-US" sz="1800" b="1" dirty="0" smtClean="0"/>
              <a:t>Manufacture Admin Role – </a:t>
            </a:r>
          </a:p>
          <a:p>
            <a:pPr lvl="1"/>
            <a:r>
              <a:rPr lang="en-US" sz="1600" dirty="0" smtClean="0"/>
              <a:t>A user assigned with this role can will manufacture the vaccines based on the order request from the national distributor and bills the national distributor.</a:t>
            </a:r>
          </a:p>
          <a:p>
            <a:r>
              <a:rPr lang="en-US" sz="1800" b="1" dirty="0" smtClean="0"/>
              <a:t>National Distributor Admin </a:t>
            </a:r>
            <a:r>
              <a:rPr lang="en-US" sz="1800" b="1" dirty="0"/>
              <a:t>Role –</a:t>
            </a:r>
          </a:p>
          <a:p>
            <a:pPr lvl="1"/>
            <a:r>
              <a:rPr lang="en-US" sz="1600" dirty="0" smtClean="0"/>
              <a:t>A user assigned with this role will approve the order requests from the providers (i.e.) Hospitals &amp; Pharmacies based on the vaccines in the inventory</a:t>
            </a:r>
          </a:p>
          <a:p>
            <a:pPr lvl="1"/>
            <a:r>
              <a:rPr lang="en-US" sz="1600" dirty="0" smtClean="0"/>
              <a:t>This user will additionally raise a order request to the manufacture for the additional vaccines.</a:t>
            </a:r>
          </a:p>
          <a:p>
            <a:pPr lvl="1"/>
            <a:r>
              <a:rPr lang="en-US" sz="1600" dirty="0" smtClean="0"/>
              <a:t>He will also bill the providers for the order requests.</a:t>
            </a:r>
          </a:p>
          <a:p>
            <a:r>
              <a:rPr lang="en-US" sz="1800" b="1" dirty="0" smtClean="0"/>
              <a:t>Hospital Admin </a:t>
            </a:r>
            <a:r>
              <a:rPr lang="en-US" sz="1800" b="1" dirty="0"/>
              <a:t>Role – </a:t>
            </a:r>
          </a:p>
          <a:p>
            <a:pPr lvl="1"/>
            <a:r>
              <a:rPr lang="en-US" sz="1600" dirty="0" smtClean="0"/>
              <a:t>A user assigned with this role will create a registration request for hospitals he is associated with.</a:t>
            </a:r>
          </a:p>
          <a:p>
            <a:pPr lvl="1"/>
            <a:r>
              <a:rPr lang="en-US" sz="1600" dirty="0" smtClean="0"/>
              <a:t>This  user will additionally add patients and clinic that comes under the hospital and pharmacies.</a:t>
            </a:r>
          </a:p>
          <a:p>
            <a:r>
              <a:rPr lang="en-US" sz="1800" b="1" dirty="0"/>
              <a:t>Hospital Order Role – </a:t>
            </a:r>
          </a:p>
          <a:p>
            <a:pPr lvl="1"/>
            <a:r>
              <a:rPr lang="en-US" sz="1600" dirty="0" smtClean="0"/>
              <a:t>A user assigned with this role will order the vaccines for the hospital he is associated with based on the demands.</a:t>
            </a:r>
          </a:p>
          <a:p>
            <a:pPr lvl="1"/>
            <a:r>
              <a:rPr lang="en-US" sz="1600" dirty="0" smtClean="0"/>
              <a:t>He will additionally approve the order requests from the clinic under the hospital. If the vaccines are not available in the inventory, he will raise a new order request to the distributor.</a:t>
            </a:r>
          </a:p>
          <a:p>
            <a:pPr lvl="1"/>
            <a:endParaRPr lang="en-US" sz="1600" dirty="0"/>
          </a:p>
        </p:txBody>
      </p:sp>
    </p:spTree>
    <p:extLst>
      <p:ext uri="{BB962C8B-B14F-4D97-AF65-F5344CB8AC3E}">
        <p14:creationId xmlns:p14="http://schemas.microsoft.com/office/powerpoint/2010/main" val="967590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US" b="1" dirty="0" smtClean="0"/>
              <a:t>Roles</a:t>
            </a:r>
            <a:endParaRPr lang="en-US" b="1" dirty="0"/>
          </a:p>
        </p:txBody>
      </p:sp>
      <p:sp>
        <p:nvSpPr>
          <p:cNvPr id="3" name="Content Placeholder 2"/>
          <p:cNvSpPr>
            <a:spLocks noGrp="1"/>
          </p:cNvSpPr>
          <p:nvPr>
            <p:ph idx="1"/>
          </p:nvPr>
        </p:nvSpPr>
        <p:spPr>
          <a:xfrm>
            <a:off x="838200" y="1426380"/>
            <a:ext cx="10515600" cy="4351338"/>
          </a:xfrm>
        </p:spPr>
        <p:txBody>
          <a:bodyPr>
            <a:normAutofit/>
          </a:bodyPr>
          <a:lstStyle/>
          <a:p>
            <a:r>
              <a:rPr lang="en-US" sz="1800" b="1" dirty="0" smtClean="0"/>
              <a:t>Hospital Finance Role – </a:t>
            </a:r>
          </a:p>
          <a:p>
            <a:pPr lvl="1"/>
            <a:r>
              <a:rPr lang="en-US" sz="1600" dirty="0" smtClean="0"/>
              <a:t>A user assigned with this role can will pay the bills from the distributor for the order requests.</a:t>
            </a:r>
          </a:p>
          <a:p>
            <a:r>
              <a:rPr lang="en-US" sz="1800" b="1" dirty="0" smtClean="0"/>
              <a:t>Pharmacy Admin </a:t>
            </a:r>
            <a:r>
              <a:rPr lang="en-US" sz="1800" b="1" dirty="0"/>
              <a:t>Role – </a:t>
            </a:r>
          </a:p>
          <a:p>
            <a:pPr lvl="1"/>
            <a:r>
              <a:rPr lang="en-US" sz="1600" dirty="0" smtClean="0"/>
              <a:t>A user assigned with this role will create a registration request for the pharmacy he is associated with.</a:t>
            </a:r>
          </a:p>
          <a:p>
            <a:pPr lvl="1"/>
            <a:r>
              <a:rPr lang="en-US" sz="1600" dirty="0" smtClean="0"/>
              <a:t>This  user will additionally add patients that comes under the pharmacy.</a:t>
            </a:r>
          </a:p>
          <a:p>
            <a:r>
              <a:rPr lang="en-US" sz="1800" b="1" dirty="0" smtClean="0"/>
              <a:t>Pharmacy Order </a:t>
            </a:r>
            <a:r>
              <a:rPr lang="en-US" sz="1800" b="1" dirty="0"/>
              <a:t>Role – </a:t>
            </a:r>
          </a:p>
          <a:p>
            <a:pPr lvl="1"/>
            <a:r>
              <a:rPr lang="en-US" sz="1600" dirty="0" smtClean="0"/>
              <a:t>A user assigned with this role will order the vaccines for the pharmacy he is associated with based on the demand.</a:t>
            </a:r>
          </a:p>
          <a:p>
            <a:r>
              <a:rPr lang="en-US" sz="1800" b="1" dirty="0" smtClean="0"/>
              <a:t>Pharmacy Finance Role – </a:t>
            </a:r>
          </a:p>
          <a:p>
            <a:pPr lvl="1"/>
            <a:r>
              <a:rPr lang="en-US" sz="1600" dirty="0" smtClean="0"/>
              <a:t>A user assigned with this role can will pay the bills from the distributor for the order requests.</a:t>
            </a:r>
          </a:p>
          <a:p>
            <a:r>
              <a:rPr lang="en-US" sz="1800" b="1" dirty="0"/>
              <a:t>Clinic Admin Role – </a:t>
            </a:r>
          </a:p>
          <a:p>
            <a:pPr lvl="1"/>
            <a:r>
              <a:rPr lang="en-US" sz="1600" dirty="0" smtClean="0"/>
              <a:t>A user assigned with this role will raise the request for the clinic he is associated with.</a:t>
            </a:r>
          </a:p>
          <a:p>
            <a:pPr lvl="1"/>
            <a:r>
              <a:rPr lang="en-US" sz="1600" dirty="0" smtClean="0"/>
              <a:t>He </a:t>
            </a:r>
            <a:r>
              <a:rPr lang="en-US" sz="1600" dirty="0" smtClean="0"/>
              <a:t>will also handle the payments for the order requests. </a:t>
            </a:r>
            <a:endParaRPr lang="en-US" sz="1600" dirty="0" smtClean="0"/>
          </a:p>
          <a:p>
            <a:pPr marL="457200" lvl="1" indent="0">
              <a:buNone/>
            </a:pPr>
            <a:endParaRPr lang="en-US" sz="1600" dirty="0"/>
          </a:p>
        </p:txBody>
      </p:sp>
    </p:spTree>
    <p:extLst>
      <p:ext uri="{BB962C8B-B14F-4D97-AF65-F5344CB8AC3E}">
        <p14:creationId xmlns:p14="http://schemas.microsoft.com/office/powerpoint/2010/main" val="2011288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b="1" dirty="0" smtClean="0"/>
              <a:t>Benefits</a:t>
            </a:r>
            <a:endParaRPr lang="en-US" b="1" dirty="0"/>
          </a:p>
        </p:txBody>
      </p:sp>
      <p:sp>
        <p:nvSpPr>
          <p:cNvPr id="3" name="Content Placeholder 2"/>
          <p:cNvSpPr>
            <a:spLocks noGrp="1"/>
          </p:cNvSpPr>
          <p:nvPr>
            <p:ph idx="1"/>
          </p:nvPr>
        </p:nvSpPr>
        <p:spPr>
          <a:xfrm>
            <a:off x="838200" y="1223493"/>
            <a:ext cx="10515600" cy="4953470"/>
          </a:xfrm>
        </p:spPr>
        <p:txBody>
          <a:bodyPr>
            <a:normAutofit lnSpcReduction="10000"/>
          </a:bodyPr>
          <a:lstStyle/>
          <a:p>
            <a:r>
              <a:rPr lang="en-US" b="1" dirty="0"/>
              <a:t>Benefits for CDC:</a:t>
            </a:r>
            <a:endParaRPr lang="en-US" sz="2400" dirty="0"/>
          </a:p>
          <a:p>
            <a:pPr lvl="1"/>
            <a:r>
              <a:rPr lang="en-US" dirty="0"/>
              <a:t>Enroll and manage providers within the formula.</a:t>
            </a:r>
          </a:p>
          <a:p>
            <a:pPr lvl="1"/>
            <a:r>
              <a:rPr lang="en-US" dirty="0"/>
              <a:t>Place and mange vaccine orders from the providers.</a:t>
            </a:r>
          </a:p>
          <a:p>
            <a:pPr lvl="1"/>
            <a:r>
              <a:rPr lang="en-US" dirty="0"/>
              <a:t>Compare health care provider vaccine orders to the original availability.</a:t>
            </a:r>
          </a:p>
          <a:p>
            <a:pPr lvl="1"/>
            <a:r>
              <a:rPr lang="en-US" dirty="0"/>
              <a:t>Keep track of vaccines from the manufacture, to ensure the vaccine safety.</a:t>
            </a:r>
          </a:p>
          <a:p>
            <a:r>
              <a:rPr lang="en-US" b="1" dirty="0"/>
              <a:t>Benefits for Distributors:</a:t>
            </a:r>
            <a:endParaRPr lang="en-US" sz="2400" dirty="0"/>
          </a:p>
          <a:p>
            <a:pPr lvl="1"/>
            <a:r>
              <a:rPr lang="en-US" dirty="0"/>
              <a:t>Track the approved requests.</a:t>
            </a:r>
          </a:p>
          <a:p>
            <a:pPr lvl="1"/>
            <a:r>
              <a:rPr lang="en-US" dirty="0"/>
              <a:t>Track the shipped orders.</a:t>
            </a:r>
          </a:p>
          <a:p>
            <a:pPr lvl="1"/>
            <a:r>
              <a:rPr lang="en-US" dirty="0"/>
              <a:t>Maintain the billing for providers.</a:t>
            </a:r>
          </a:p>
          <a:p>
            <a:r>
              <a:rPr lang="en-US" b="1" dirty="0"/>
              <a:t>Benefits for Providers:</a:t>
            </a:r>
            <a:endParaRPr lang="en-US" sz="2400" dirty="0"/>
          </a:p>
          <a:p>
            <a:pPr lvl="1"/>
            <a:r>
              <a:rPr lang="en-US" dirty="0"/>
              <a:t>Place</a:t>
            </a:r>
            <a:r>
              <a:rPr lang="en-US" b="1" dirty="0"/>
              <a:t> </a:t>
            </a:r>
            <a:r>
              <a:rPr lang="en-US" dirty="0"/>
              <a:t>and track vaccine orders.</a:t>
            </a:r>
          </a:p>
          <a:p>
            <a:pPr lvl="1"/>
            <a:r>
              <a:rPr lang="en-US" dirty="0"/>
              <a:t>Maintain a proper inventory for satellite clinics.</a:t>
            </a:r>
            <a:r>
              <a:rPr lang="en-US" b="1" dirty="0"/>
              <a:t>	</a:t>
            </a:r>
            <a:endParaRPr lang="en-US" dirty="0"/>
          </a:p>
          <a:p>
            <a:endParaRPr lang="en-US" dirty="0"/>
          </a:p>
        </p:txBody>
      </p:sp>
    </p:spTree>
    <p:extLst>
      <p:ext uri="{BB962C8B-B14F-4D97-AF65-F5344CB8AC3E}">
        <p14:creationId xmlns:p14="http://schemas.microsoft.com/office/powerpoint/2010/main" val="3709851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421" y="1825625"/>
            <a:ext cx="4645158" cy="4351338"/>
          </a:xfrm>
        </p:spPr>
      </p:pic>
    </p:spTree>
    <p:extLst>
      <p:ext uri="{BB962C8B-B14F-4D97-AF65-F5344CB8AC3E}">
        <p14:creationId xmlns:p14="http://schemas.microsoft.com/office/powerpoint/2010/main" val="2788918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3419" y="1825625"/>
            <a:ext cx="5345162" cy="4351338"/>
          </a:xfrm>
        </p:spPr>
      </p:pic>
    </p:spTree>
    <p:extLst>
      <p:ext uri="{BB962C8B-B14F-4D97-AF65-F5344CB8AC3E}">
        <p14:creationId xmlns:p14="http://schemas.microsoft.com/office/powerpoint/2010/main" val="3415068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2438" y="1825625"/>
            <a:ext cx="5307123" cy="4351338"/>
          </a:xfrm>
        </p:spPr>
      </p:pic>
    </p:spTree>
    <p:extLst>
      <p:ext uri="{BB962C8B-B14F-4D97-AF65-F5344CB8AC3E}">
        <p14:creationId xmlns:p14="http://schemas.microsoft.com/office/powerpoint/2010/main" val="721127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5259" y="1825625"/>
            <a:ext cx="6121482" cy="4351338"/>
          </a:xfrm>
        </p:spPr>
      </p:pic>
    </p:spTree>
    <p:extLst>
      <p:ext uri="{BB962C8B-B14F-4D97-AF65-F5344CB8AC3E}">
        <p14:creationId xmlns:p14="http://schemas.microsoft.com/office/powerpoint/2010/main" val="1513789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Nationalization </a:t>
            </a:r>
            <a:r>
              <a:rPr lang="en-US" dirty="0"/>
              <a:t>of vaccine distribution has been a difficult task,</a:t>
            </a:r>
            <a:r>
              <a:rPr lang="en-US" dirty="0" smtClean="0"/>
              <a:t/>
            </a:r>
            <a:br>
              <a:rPr lang="en-US" dirty="0" smtClean="0"/>
            </a:br>
            <a:r>
              <a:rPr lang="en-US" dirty="0"/>
              <a:t>considering the imbalance in the adaption of technology in different</a:t>
            </a:r>
            <a:r>
              <a:rPr lang="en-US" dirty="0" smtClean="0"/>
              <a:t/>
            </a:r>
            <a:br>
              <a:rPr lang="en-US" dirty="0" smtClean="0"/>
            </a:br>
            <a:r>
              <a:rPr lang="en-US" dirty="0"/>
              <a:t>departments, less knowledge on the supply and demand of vaccines, </a:t>
            </a:r>
            <a:r>
              <a:rPr lang="en-US" dirty="0" smtClean="0"/>
              <a:t>the stock </a:t>
            </a:r>
            <a:r>
              <a:rPr lang="en-US" dirty="0"/>
              <a:t>in the inventories and the logistics-operational costs </a:t>
            </a:r>
            <a:r>
              <a:rPr lang="en-US" dirty="0" smtClean="0"/>
              <a:t>involved</a:t>
            </a:r>
            <a:r>
              <a:rPr lang="en-US" dirty="0"/>
              <a:t> </a:t>
            </a:r>
            <a:r>
              <a:rPr lang="en-US" dirty="0" smtClean="0"/>
              <a:t>in </a:t>
            </a:r>
            <a:r>
              <a:rPr lang="en-US" dirty="0"/>
              <a:t>the process of vaccine distribution resulting in the effective </a:t>
            </a:r>
            <a:r>
              <a:rPr lang="en-US" dirty="0" smtClean="0"/>
              <a:t>and</a:t>
            </a:r>
            <a:r>
              <a:rPr lang="en-US" dirty="0"/>
              <a:t> </a:t>
            </a:r>
            <a:r>
              <a:rPr lang="en-US" dirty="0" smtClean="0"/>
              <a:t>timely </a:t>
            </a:r>
            <a:r>
              <a:rPr lang="en-US" dirty="0"/>
              <a:t>distribution of vaccines unfeasible.</a:t>
            </a:r>
          </a:p>
        </p:txBody>
      </p:sp>
    </p:spTree>
    <p:extLst>
      <p:ext uri="{BB962C8B-B14F-4D97-AF65-F5344CB8AC3E}">
        <p14:creationId xmlns:p14="http://schemas.microsoft.com/office/powerpoint/2010/main" val="3635708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 NVDS</a:t>
            </a:r>
            <a:endParaRPr lang="en-US" b="1" dirty="0"/>
          </a:p>
        </p:txBody>
      </p:sp>
      <p:sp>
        <p:nvSpPr>
          <p:cNvPr id="3" name="Content Placeholder 2"/>
          <p:cNvSpPr>
            <a:spLocks noGrp="1"/>
          </p:cNvSpPr>
          <p:nvPr>
            <p:ph idx="1"/>
          </p:nvPr>
        </p:nvSpPr>
        <p:spPr/>
        <p:txBody>
          <a:bodyPr/>
          <a:lstStyle/>
          <a:p>
            <a:r>
              <a:rPr lang="en-US" dirty="0"/>
              <a:t>NVDS is a secure, information technology system that integrates the vaccine supply chain from purchasing and ordering through the distribution to participating hospitals, pharmacies, clinics, etc.</a:t>
            </a:r>
          </a:p>
          <a:p>
            <a:r>
              <a:rPr lang="en-US" dirty="0"/>
              <a:t>NVDS allows health care providers to input their vaccine requests (orders), thereby improving efficiency and accountability. The system evaluates vaccine orders against specific guidelines set by the CDC.</a:t>
            </a:r>
          </a:p>
          <a:p>
            <a:r>
              <a:rPr lang="en-US" dirty="0"/>
              <a:t>The main objective of NVDS is to ensure that the </a:t>
            </a:r>
            <a:r>
              <a:rPr lang="en-US" b="1" dirty="0"/>
              <a:t>right</a:t>
            </a:r>
            <a:r>
              <a:rPr lang="en-US" dirty="0"/>
              <a:t> vaccines are delivered in </a:t>
            </a:r>
            <a:r>
              <a:rPr lang="en-US" b="1" dirty="0"/>
              <a:t>right</a:t>
            </a:r>
            <a:r>
              <a:rPr lang="en-US" dirty="0"/>
              <a:t> quantities, in the </a:t>
            </a:r>
            <a:r>
              <a:rPr lang="en-US" b="1" dirty="0"/>
              <a:t>right</a:t>
            </a:r>
            <a:r>
              <a:rPr lang="en-US" dirty="0"/>
              <a:t> condition, at the </a:t>
            </a:r>
            <a:r>
              <a:rPr lang="en-US" b="1" dirty="0"/>
              <a:t>right</a:t>
            </a:r>
            <a:r>
              <a:rPr lang="en-US" dirty="0"/>
              <a:t> place, in the </a:t>
            </a:r>
            <a:r>
              <a:rPr lang="en-US" b="1" dirty="0"/>
              <a:t>right</a:t>
            </a:r>
            <a:r>
              <a:rPr lang="en-US" dirty="0"/>
              <a:t> time at the </a:t>
            </a:r>
            <a:r>
              <a:rPr lang="en-US" b="1" dirty="0"/>
              <a:t>right</a:t>
            </a:r>
            <a:r>
              <a:rPr lang="en-US" dirty="0"/>
              <a:t> cost.</a:t>
            </a:r>
          </a:p>
          <a:p>
            <a:endParaRPr lang="en-US" dirty="0"/>
          </a:p>
        </p:txBody>
      </p:sp>
    </p:spTree>
    <p:extLst>
      <p:ext uri="{BB962C8B-B14F-4D97-AF65-F5344CB8AC3E}">
        <p14:creationId xmlns:p14="http://schemas.microsoft.com/office/powerpoint/2010/main" val="3975307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2856"/>
            <a:ext cx="10515600" cy="832610"/>
          </a:xfrm>
        </p:spPr>
        <p:txBody>
          <a:bodyPr>
            <a:normAutofit fontScale="90000"/>
          </a:bodyPr>
          <a:lstStyle/>
          <a:p>
            <a:r>
              <a:rPr lang="en-US" b="1" dirty="0"/>
              <a:t>Importance of </a:t>
            </a:r>
            <a:r>
              <a:rPr lang="en-US" b="1" dirty="0" smtClean="0"/>
              <a:t>NVDS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NVDS is integral for effectively managing and distributing vaccines. Currently, vaccine management generally consists of a mess of isolated computer applications and paper-based systems that are managed by the CDC and state-level vaccination programs. The way vaccine distributed, and inventoried are complicated and costly. Little information is known about the state of vaccine supply and demand. This leads to inefficiencies and safety problems at the provider level (hospitals and clinics).</a:t>
            </a:r>
          </a:p>
          <a:p>
            <a:r>
              <a:rPr lang="en-US" dirty="0"/>
              <a:t>By using NVDS we can improve the vaccine distribution and tracking drastically.</a:t>
            </a:r>
          </a:p>
          <a:p>
            <a:endParaRPr lang="en-US" dirty="0"/>
          </a:p>
        </p:txBody>
      </p:sp>
    </p:spTree>
    <p:extLst>
      <p:ext uri="{BB962C8B-B14F-4D97-AF65-F5344CB8AC3E}">
        <p14:creationId xmlns:p14="http://schemas.microsoft.com/office/powerpoint/2010/main" val="1471057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to the Problem</a:t>
            </a:r>
            <a:endParaRPr lang="en-US" b="1" dirty="0"/>
          </a:p>
        </p:txBody>
      </p:sp>
      <p:sp>
        <p:nvSpPr>
          <p:cNvPr id="3" name="Content Placeholder 2"/>
          <p:cNvSpPr>
            <a:spLocks noGrp="1"/>
          </p:cNvSpPr>
          <p:nvPr>
            <p:ph idx="1"/>
          </p:nvPr>
        </p:nvSpPr>
        <p:spPr/>
        <p:txBody>
          <a:bodyPr>
            <a:normAutofit/>
          </a:bodyPr>
          <a:lstStyle/>
          <a:p>
            <a:r>
              <a:rPr lang="en-US" dirty="0"/>
              <a:t>The core of the solution for this problem would be to maintain a perfect communication throughout the system from the CDC to the providers and patients. So that the six rights can be achieved.</a:t>
            </a:r>
            <a:br>
              <a:rPr lang="en-US" dirty="0"/>
            </a:br>
            <a:r>
              <a:rPr lang="en-US" dirty="0"/>
              <a:t>NVDS will have an organizational structure for each bodies (enterprise) in the system</a:t>
            </a:r>
            <a:r>
              <a:rPr lang="en-US" dirty="0" smtClean="0"/>
              <a:t>.</a:t>
            </a:r>
          </a:p>
          <a:p>
            <a:r>
              <a:rPr lang="en-US" dirty="0" smtClean="0"/>
              <a:t>Each </a:t>
            </a:r>
            <a:r>
              <a:rPr lang="en-US" dirty="0"/>
              <a:t>organization will take care of specific functionalities assigned to it by the Enterprise admins</a:t>
            </a:r>
            <a:r>
              <a:rPr lang="en-US" dirty="0" smtClean="0"/>
              <a:t>.</a:t>
            </a:r>
          </a:p>
          <a:p>
            <a:r>
              <a:rPr lang="en-US" dirty="0" smtClean="0"/>
              <a:t>The </a:t>
            </a:r>
            <a:r>
              <a:rPr lang="en-US" dirty="0"/>
              <a:t>organizations will have many roles. A person with a certain role will carry out the actions pertaining to his role and he will be also responsible for monitoring the same. </a:t>
            </a:r>
          </a:p>
        </p:txBody>
      </p:sp>
    </p:spTree>
    <p:extLst>
      <p:ext uri="{BB962C8B-B14F-4D97-AF65-F5344CB8AC3E}">
        <p14:creationId xmlns:p14="http://schemas.microsoft.com/office/powerpoint/2010/main" val="1570967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Issues</a:t>
            </a:r>
            <a:endParaRPr lang="en-US" b="1" dirty="0"/>
          </a:p>
        </p:txBody>
      </p:sp>
      <p:sp>
        <p:nvSpPr>
          <p:cNvPr id="3" name="Content Placeholder 2"/>
          <p:cNvSpPr>
            <a:spLocks noGrp="1"/>
          </p:cNvSpPr>
          <p:nvPr>
            <p:ph idx="1"/>
          </p:nvPr>
        </p:nvSpPr>
        <p:spPr/>
        <p:txBody>
          <a:bodyPr/>
          <a:lstStyle/>
          <a:p>
            <a:pPr lvl="1"/>
            <a:r>
              <a:rPr lang="en-US" dirty="0" smtClean="0"/>
              <a:t>Distribution </a:t>
            </a:r>
            <a:r>
              <a:rPr lang="en-US" dirty="0"/>
              <a:t>of Vaccines.</a:t>
            </a:r>
          </a:p>
          <a:p>
            <a:pPr lvl="1"/>
            <a:r>
              <a:rPr lang="en-US" dirty="0"/>
              <a:t>Stock control of Vaccines and Supplies.</a:t>
            </a:r>
          </a:p>
          <a:p>
            <a:pPr lvl="1"/>
            <a:r>
              <a:rPr lang="en-US" dirty="0"/>
              <a:t>Financial Management.</a:t>
            </a:r>
          </a:p>
          <a:p>
            <a:pPr lvl="1"/>
            <a:r>
              <a:rPr lang="en-US" dirty="0"/>
              <a:t>Ensure the vaccines are stored properly and expiration dates are monitored.</a:t>
            </a:r>
          </a:p>
          <a:p>
            <a:pPr lvl="1"/>
            <a:r>
              <a:rPr lang="en-US" dirty="0"/>
              <a:t>Monitor the diseases that vaccines prevent.</a:t>
            </a:r>
          </a:p>
          <a:p>
            <a:pPr lvl="1"/>
            <a:r>
              <a:rPr lang="en-US" dirty="0"/>
              <a:t>Maintaining the insurance log of the patients.</a:t>
            </a:r>
          </a:p>
          <a:p>
            <a:endParaRPr lang="en-US" dirty="0"/>
          </a:p>
        </p:txBody>
      </p:sp>
    </p:spTree>
    <p:extLst>
      <p:ext uri="{BB962C8B-B14F-4D97-AF65-F5344CB8AC3E}">
        <p14:creationId xmlns:p14="http://schemas.microsoft.com/office/powerpoint/2010/main" val="4145404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153"/>
            <a:ext cx="10515600" cy="1325563"/>
          </a:xfrm>
        </p:spPr>
        <p:txBody>
          <a:bodyPr/>
          <a:lstStyle/>
          <a:p>
            <a:r>
              <a:rPr lang="en-US" b="1" dirty="0" smtClean="0"/>
              <a:t>Assumptions</a:t>
            </a:r>
            <a:endParaRPr lang="en-US" b="1" dirty="0"/>
          </a:p>
        </p:txBody>
      </p:sp>
      <p:sp>
        <p:nvSpPr>
          <p:cNvPr id="3" name="Content Placeholder 2"/>
          <p:cNvSpPr>
            <a:spLocks noGrp="1"/>
          </p:cNvSpPr>
          <p:nvPr>
            <p:ph idx="1"/>
          </p:nvPr>
        </p:nvSpPr>
        <p:spPr/>
        <p:txBody>
          <a:bodyPr>
            <a:normAutofit/>
          </a:bodyPr>
          <a:lstStyle/>
          <a:p>
            <a:pPr lvl="1"/>
            <a:r>
              <a:rPr lang="en-US" sz="1700" dirty="0"/>
              <a:t>Insurance Company will pay the insurance money for the patients.</a:t>
            </a:r>
          </a:p>
          <a:p>
            <a:pPr lvl="1"/>
            <a:r>
              <a:rPr lang="en-US" sz="1700" dirty="0"/>
              <a:t>Hospitals will have some capital to pay the distributor for the orders.</a:t>
            </a:r>
          </a:p>
          <a:p>
            <a:pPr lvl="1"/>
            <a:r>
              <a:rPr lang="en-US" sz="1700" dirty="0"/>
              <a:t>CDC will be approving the manufactures.</a:t>
            </a:r>
          </a:p>
          <a:p>
            <a:pPr lvl="1"/>
            <a:r>
              <a:rPr lang="en-US" sz="1700" dirty="0"/>
              <a:t>CDC will blacklist the manufactures if the vaccines are repeatedly damaged.</a:t>
            </a:r>
          </a:p>
          <a:p>
            <a:pPr lvl="1"/>
            <a:r>
              <a:rPr lang="en-US" sz="1700" dirty="0"/>
              <a:t>Distributor will have some capital.</a:t>
            </a:r>
          </a:p>
          <a:p>
            <a:pPr lvl="1"/>
            <a:r>
              <a:rPr lang="en-US" sz="1700" dirty="0"/>
              <a:t>CDC will have capital to pay the under insured and patients with no insurance.</a:t>
            </a:r>
          </a:p>
          <a:p>
            <a:pPr lvl="1"/>
            <a:r>
              <a:rPr lang="en-US" sz="1700" dirty="0"/>
              <a:t>CDC will have the formula to determine the allocation of vaccines to each state.</a:t>
            </a:r>
          </a:p>
          <a:p>
            <a:pPr lvl="1"/>
            <a:r>
              <a:rPr lang="en-US" sz="1700" dirty="0"/>
              <a:t>Vaccines for each disease is known.</a:t>
            </a:r>
          </a:p>
          <a:p>
            <a:pPr lvl="1"/>
            <a:r>
              <a:rPr lang="en-US" sz="1700" dirty="0"/>
              <a:t>Approximate population of each state is known.</a:t>
            </a:r>
          </a:p>
          <a:p>
            <a:pPr lvl="1"/>
            <a:r>
              <a:rPr lang="en-US" sz="1700" dirty="0"/>
              <a:t>Warehouse locations are determined by the distributor.</a:t>
            </a:r>
          </a:p>
          <a:p>
            <a:pPr lvl="1"/>
            <a:r>
              <a:rPr lang="en-US" sz="1700" dirty="0"/>
              <a:t>Satellite clinics orders are charged under the hospitals. </a:t>
            </a:r>
          </a:p>
          <a:p>
            <a:pPr lvl="1"/>
            <a:r>
              <a:rPr lang="en-US" sz="1700" dirty="0"/>
              <a:t>Patients are billed by the hospital and pharmacies.</a:t>
            </a:r>
          </a:p>
          <a:p>
            <a:endParaRPr lang="en-US" dirty="0"/>
          </a:p>
        </p:txBody>
      </p:sp>
    </p:spTree>
    <p:extLst>
      <p:ext uri="{BB962C8B-B14F-4D97-AF65-F5344CB8AC3E}">
        <p14:creationId xmlns:p14="http://schemas.microsoft.com/office/powerpoint/2010/main" val="1435039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1"/>
            <a:ext cx="10515600" cy="643944"/>
          </a:xfrm>
        </p:spPr>
        <p:txBody>
          <a:bodyPr>
            <a:normAutofit fontScale="90000"/>
          </a:bodyPr>
          <a:lstStyle/>
          <a:p>
            <a:r>
              <a:rPr lang="en-US" b="1" dirty="0" smtClean="0"/>
              <a:t>Object Model</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643944"/>
            <a:ext cx="9555050" cy="6078827"/>
          </a:xfrm>
        </p:spPr>
      </p:pic>
    </p:spTree>
    <p:extLst>
      <p:ext uri="{BB962C8B-B14F-4D97-AF65-F5344CB8AC3E}">
        <p14:creationId xmlns:p14="http://schemas.microsoft.com/office/powerpoint/2010/main" val="3978317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US" b="1" dirty="0" smtClean="0"/>
              <a:t>Roles</a:t>
            </a:r>
            <a:endParaRPr lang="en-US" b="1" dirty="0"/>
          </a:p>
        </p:txBody>
      </p:sp>
      <p:sp>
        <p:nvSpPr>
          <p:cNvPr id="3" name="Content Placeholder 2"/>
          <p:cNvSpPr>
            <a:spLocks noGrp="1"/>
          </p:cNvSpPr>
          <p:nvPr>
            <p:ph idx="1"/>
          </p:nvPr>
        </p:nvSpPr>
        <p:spPr>
          <a:xfrm>
            <a:off x="838200" y="1426380"/>
            <a:ext cx="10515600" cy="4351338"/>
          </a:xfrm>
        </p:spPr>
        <p:txBody>
          <a:bodyPr/>
          <a:lstStyle/>
          <a:p>
            <a:r>
              <a:rPr lang="en-US" sz="1800" b="1" dirty="0" smtClean="0"/>
              <a:t>CDC Admin Role – </a:t>
            </a:r>
          </a:p>
          <a:p>
            <a:pPr lvl="1"/>
            <a:r>
              <a:rPr lang="en-US" sz="1600" dirty="0" smtClean="0"/>
              <a:t>A user assigned with this role can create networks, enterprises for the added networks.</a:t>
            </a:r>
          </a:p>
          <a:p>
            <a:pPr lvl="1"/>
            <a:r>
              <a:rPr lang="en-US" sz="1600" dirty="0" smtClean="0"/>
              <a:t>Additionally the user can create vaccines that has to be distributed throughout the system.</a:t>
            </a:r>
          </a:p>
          <a:p>
            <a:pPr lvl="1"/>
            <a:r>
              <a:rPr lang="en-US" sz="1600" dirty="0" smtClean="0"/>
              <a:t>He will approve the vaccine orders from the providers based on the population of each state and forwards the order request to the National Distributor.</a:t>
            </a:r>
          </a:p>
          <a:p>
            <a:pPr lvl="1"/>
            <a:r>
              <a:rPr lang="en-US" sz="1600" dirty="0" smtClean="0"/>
              <a:t>He will cover cost of vaccine orders of the patients who are under insured or those who are not even insured.</a:t>
            </a:r>
          </a:p>
          <a:p>
            <a:pPr lvl="1"/>
            <a:r>
              <a:rPr lang="en-US" sz="1600" dirty="0" smtClean="0"/>
              <a:t>He will blacklist the manufactures based of the reports from the providers.</a:t>
            </a:r>
          </a:p>
          <a:p>
            <a:r>
              <a:rPr lang="en-US" sz="1800" b="1" dirty="0"/>
              <a:t>PHD Admin Role –</a:t>
            </a:r>
          </a:p>
          <a:p>
            <a:pPr lvl="1"/>
            <a:r>
              <a:rPr lang="en-US" sz="1600" dirty="0" smtClean="0"/>
              <a:t>A user assigned with this role will approve the registration requests from the providers (i.e.) Hospitals &amp; Pharmacies.</a:t>
            </a:r>
          </a:p>
          <a:p>
            <a:pPr lvl="1"/>
            <a:r>
              <a:rPr lang="en-US" sz="1600" dirty="0" smtClean="0"/>
              <a:t>This user will additionally approve the orders from the providers and forwards it to the CDC for further approvals.</a:t>
            </a:r>
          </a:p>
          <a:p>
            <a:r>
              <a:rPr lang="en-US" sz="1800" b="1" dirty="0"/>
              <a:t>Provider Admin Role – </a:t>
            </a:r>
          </a:p>
          <a:p>
            <a:pPr lvl="1"/>
            <a:r>
              <a:rPr lang="en-US" sz="1600" dirty="0" smtClean="0"/>
              <a:t>A user assigned with this role will create hospital, pharmacies under that particular state and their associated users.</a:t>
            </a:r>
          </a:p>
          <a:p>
            <a:pPr lvl="1"/>
            <a:r>
              <a:rPr lang="en-US" sz="1600" dirty="0" smtClean="0"/>
              <a:t>This user will additionally raise a report on the vaccines which are defective based on the reports from the consumer.</a:t>
            </a:r>
            <a:endParaRPr lang="en-US" sz="1600" dirty="0"/>
          </a:p>
        </p:txBody>
      </p:sp>
    </p:spTree>
    <p:extLst>
      <p:ext uri="{BB962C8B-B14F-4D97-AF65-F5344CB8AC3E}">
        <p14:creationId xmlns:p14="http://schemas.microsoft.com/office/powerpoint/2010/main" val="1044262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1027</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National Vaccine Distribution System (NVDS)</vt:lpstr>
      <vt:lpstr>Problem Statement</vt:lpstr>
      <vt:lpstr>About NVDS</vt:lpstr>
      <vt:lpstr>Importance of NVDS </vt:lpstr>
      <vt:lpstr>Solution to the Problem</vt:lpstr>
      <vt:lpstr>Key Issues</vt:lpstr>
      <vt:lpstr>Assumptions</vt:lpstr>
      <vt:lpstr>Object Model</vt:lpstr>
      <vt:lpstr>Roles</vt:lpstr>
      <vt:lpstr>Roles</vt:lpstr>
      <vt:lpstr>Roles</vt:lpstr>
      <vt:lpstr>Benefits</vt:lpstr>
      <vt:lpstr>Screenshots</vt:lpstr>
      <vt:lpstr>Screenshots</vt:lpstr>
      <vt:lpstr>Screenshots</vt:lpstr>
      <vt:lpstr>Screenshots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Vaccine Distribution System</dc:title>
  <dc:creator>Deepak VijayaKumar</dc:creator>
  <cp:lastModifiedBy>Deepak VijayaKumar</cp:lastModifiedBy>
  <cp:revision>12</cp:revision>
  <dcterms:created xsi:type="dcterms:W3CDTF">2014-12-07T23:06:31Z</dcterms:created>
  <dcterms:modified xsi:type="dcterms:W3CDTF">2014-12-08T00:34:23Z</dcterms:modified>
</cp:coreProperties>
</file>