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F7F6"/>
    <a:srgbClr val="3EAD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3EADA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63671"/>
            <a:ext cx="9753600" cy="1875008"/>
          </a:xfrm>
        </p:spPr>
        <p:txBody>
          <a:bodyPr anchor="b">
            <a:normAutofit/>
          </a:bodyPr>
          <a:lstStyle>
            <a:lvl1pPr algn="r">
              <a:defRPr sz="54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3240578"/>
            <a:ext cx="5791200" cy="2042622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rgbClr val="E9F7F6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486400" y="6356350"/>
            <a:ext cx="2743200" cy="365125"/>
          </a:xfrm>
        </p:spPr>
        <p:txBody>
          <a:bodyPr/>
          <a:lstStyle/>
          <a:p>
            <a:fld id="{F58B40D5-5450-4D3A-B616-BE76652C5EF2}" type="datetimeFigureOut">
              <a:rPr lang="en-US" smtClean="0"/>
              <a:pPr/>
              <a:t>4/9/2016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914400" y="3089628"/>
            <a:ext cx="10363200" cy="0"/>
          </a:xfrm>
          <a:prstGeom prst="line">
            <a:avLst/>
          </a:prstGeom>
          <a:ln w="63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4541396"/>
            <a:ext cx="3002152" cy="165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847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45127" y="1381182"/>
            <a:ext cx="10515600" cy="479895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B40D5-5450-4D3A-B616-BE76652C5EF2}" type="datetimeFigureOut">
              <a:rPr lang="en-US" smtClean="0"/>
              <a:t>4/9/2016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2C4B5-A1E9-4984-9CD4-22695C1F628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9445502" cy="8261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845127" y="1191932"/>
            <a:ext cx="10515600" cy="0"/>
          </a:xfrm>
          <a:prstGeom prst="line">
            <a:avLst/>
          </a:prstGeom>
          <a:ln w="6350" cap="flat" cmpd="sng" algn="ctr">
            <a:solidFill>
              <a:srgbClr val="3DACA7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627" y="555008"/>
            <a:ext cx="800100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311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B40D5-5450-4D3A-B616-BE76652C5EF2}" type="datetimeFigureOut">
              <a:rPr lang="en-US" smtClean="0"/>
              <a:t>4/9/2016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2C4B5-A1E9-4984-9CD4-22695C1F628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8724900" y="370119"/>
            <a:ext cx="0" cy="5806281"/>
          </a:xfrm>
          <a:prstGeom prst="line">
            <a:avLst/>
          </a:prstGeom>
          <a:ln w="6350" cap="flat" cmpd="sng" algn="ctr">
            <a:solidFill>
              <a:srgbClr val="3DACA7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12392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399" y="1381181"/>
            <a:ext cx="5112328" cy="47989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4770" y="1381181"/>
            <a:ext cx="5105400" cy="47989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B40D5-5450-4D3A-B616-BE76652C5EF2}" type="datetimeFigureOut">
              <a:rPr lang="en-US" smtClean="0"/>
              <a:t>4/9/2016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2C4B5-A1E9-4984-9CD4-22695C1F6283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9445502" cy="8261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845127" y="1191932"/>
            <a:ext cx="10515600" cy="0"/>
          </a:xfrm>
          <a:prstGeom prst="line">
            <a:avLst/>
          </a:prstGeom>
          <a:ln w="6350" cap="flat" cmpd="sng" algn="ctr">
            <a:solidFill>
              <a:srgbClr val="3DACA7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627" y="555008"/>
            <a:ext cx="800100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4470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399" y="1262291"/>
            <a:ext cx="5086928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399" y="2154891"/>
            <a:ext cx="5086928" cy="403318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0257" y="1262288"/>
            <a:ext cx="5105400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0257" y="2154891"/>
            <a:ext cx="5105400" cy="403318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B40D5-5450-4D3A-B616-BE76652C5EF2}" type="datetimeFigureOut">
              <a:rPr lang="en-US" smtClean="0"/>
              <a:t>4/9/2016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2C4B5-A1E9-4984-9CD4-22695C1F628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9445502" cy="8261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845127" y="1191932"/>
            <a:ext cx="10515600" cy="0"/>
          </a:xfrm>
          <a:prstGeom prst="line">
            <a:avLst/>
          </a:prstGeom>
          <a:ln w="6350" cap="flat" cmpd="sng" algn="ctr">
            <a:solidFill>
              <a:srgbClr val="3DACA7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627" y="555008"/>
            <a:ext cx="800100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275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B40D5-5450-4D3A-B616-BE76652C5EF2}" type="datetimeFigureOut">
              <a:rPr lang="en-US" smtClean="0"/>
              <a:t>4/9/2016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2C4B5-A1E9-4984-9CD4-22695C1F628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9445502" cy="8261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845127" y="1191932"/>
            <a:ext cx="10515600" cy="0"/>
          </a:xfrm>
          <a:prstGeom prst="line">
            <a:avLst/>
          </a:prstGeom>
          <a:ln w="6350" cap="flat" cmpd="sng" algn="ctr">
            <a:solidFill>
              <a:srgbClr val="3DACA7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627" y="555008"/>
            <a:ext cx="800100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9453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191660"/>
            <a:ext cx="3931920" cy="3675743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B40D5-5450-4D3A-B616-BE76652C5EF2}" type="datetimeFigureOut">
              <a:rPr lang="en-US" smtClean="0"/>
              <a:t>4/9/2016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2C4B5-A1E9-4984-9CD4-22695C1F628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487714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3EADA7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860600" y="2061029"/>
            <a:ext cx="3931920" cy="0"/>
          </a:xfrm>
          <a:prstGeom prst="line">
            <a:avLst/>
          </a:prstGeom>
          <a:ln w="6350" cap="flat" cmpd="sng" algn="ctr">
            <a:solidFill>
              <a:srgbClr val="3DACA7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627" y="555008"/>
            <a:ext cx="800100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706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B40D5-5450-4D3A-B616-BE76652C5EF2}" type="datetimeFigureOut">
              <a:rPr lang="en-US" smtClean="0"/>
              <a:t>4/9/2016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2C4B5-A1E9-4984-9CD4-22695C1F6283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191660"/>
            <a:ext cx="3931920" cy="3675743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487714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3EADA7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860600" y="2061029"/>
            <a:ext cx="3931920" cy="0"/>
          </a:xfrm>
          <a:prstGeom prst="line">
            <a:avLst/>
          </a:prstGeom>
          <a:ln w="6350" cap="flat" cmpd="sng" algn="ctr">
            <a:solidFill>
              <a:srgbClr val="3DACA7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627" y="555008"/>
            <a:ext cx="800100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2431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1381181"/>
            <a:ext cx="10522526" cy="476721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B40D5-5450-4D3A-B616-BE76652C5EF2}" type="datetimeFigureOut">
              <a:rPr lang="en-US" smtClean="0"/>
              <a:t>4/9/2016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2C4B5-A1E9-4984-9CD4-22695C1F628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9445502" cy="8261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845127" y="1191932"/>
            <a:ext cx="10515600" cy="0"/>
          </a:xfrm>
          <a:prstGeom prst="line">
            <a:avLst/>
          </a:prstGeom>
          <a:ln w="6350" cap="flat" cmpd="sng" algn="ctr">
            <a:solidFill>
              <a:srgbClr val="3DACA7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627" y="555008"/>
            <a:ext cx="800100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468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9445502" cy="8261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5127" y="1381182"/>
            <a:ext cx="10515600" cy="47989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B40D5-5450-4D3A-B616-BE76652C5EF2}" type="datetimeFigureOut">
              <a:rPr lang="en-US" smtClean="0"/>
              <a:t>4/9/2016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2C4B5-A1E9-4984-9CD4-22695C1F628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845127" y="1191932"/>
            <a:ext cx="10515600" cy="0"/>
          </a:xfrm>
          <a:prstGeom prst="line">
            <a:avLst/>
          </a:prstGeom>
          <a:ln w="6350" cap="flat" cmpd="sng" algn="ctr">
            <a:solidFill>
              <a:srgbClr val="3DACA7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627" y="555008"/>
            <a:ext cx="800100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908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B40D5-5450-4D3A-B616-BE76652C5EF2}" type="datetimeFigureOut">
              <a:rPr lang="en-US" smtClean="0"/>
              <a:t>4/9/2016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2C4B5-A1E9-4984-9CD4-22695C1F6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897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381182"/>
            <a:ext cx="5181600" cy="47989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381182"/>
            <a:ext cx="5181600" cy="47989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B40D5-5450-4D3A-B616-BE76652C5EF2}" type="datetimeFigureOut">
              <a:rPr lang="en-US" smtClean="0"/>
              <a:t>4/9/2016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2C4B5-A1E9-4984-9CD4-22695C1F6283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9445502" cy="8261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845127" y="1191932"/>
            <a:ext cx="10515600" cy="0"/>
          </a:xfrm>
          <a:prstGeom prst="line">
            <a:avLst/>
          </a:prstGeom>
          <a:ln w="6350" cap="flat" cmpd="sng" algn="ctr">
            <a:solidFill>
              <a:srgbClr val="3DACA7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627" y="555008"/>
            <a:ext cx="800100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375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381181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206880"/>
            <a:ext cx="5156200" cy="398119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381182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206880"/>
            <a:ext cx="5181601" cy="398119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B40D5-5450-4D3A-B616-BE76652C5EF2}" type="datetimeFigureOut">
              <a:rPr lang="en-US" smtClean="0"/>
              <a:t>4/9/2016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2C4B5-A1E9-4984-9CD4-22695C1F6283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9445502" cy="8261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845127" y="1191932"/>
            <a:ext cx="10515600" cy="0"/>
          </a:xfrm>
          <a:prstGeom prst="line">
            <a:avLst/>
          </a:prstGeom>
          <a:ln w="6350" cap="flat" cmpd="sng" algn="ctr">
            <a:solidFill>
              <a:srgbClr val="3DACA7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627" y="555008"/>
            <a:ext cx="800100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189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B40D5-5450-4D3A-B616-BE76652C5EF2}" type="datetimeFigureOut">
              <a:rPr lang="en-US" smtClean="0"/>
              <a:t>4/9/2016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2C4B5-A1E9-4984-9CD4-22695C1F628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9445502" cy="8261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845127" y="1191932"/>
            <a:ext cx="10515600" cy="0"/>
          </a:xfrm>
          <a:prstGeom prst="line">
            <a:avLst/>
          </a:prstGeom>
          <a:ln w="6350" cap="flat" cmpd="sng" algn="ctr">
            <a:solidFill>
              <a:srgbClr val="3DACA7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627" y="555008"/>
            <a:ext cx="800100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570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B40D5-5450-4D3A-B616-BE76652C5EF2}" type="datetimeFigureOut">
              <a:rPr lang="en-US" smtClean="0"/>
              <a:t>4/9/2016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2C4B5-A1E9-4984-9CD4-22695C1F6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87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B40D5-5450-4D3A-B616-BE76652C5EF2}" type="datetimeFigureOut">
              <a:rPr lang="en-US" smtClean="0"/>
              <a:t>4/9/2016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2C4B5-A1E9-4984-9CD4-22695C1F628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860600" y="2061029"/>
            <a:ext cx="3931920" cy="0"/>
          </a:xfrm>
          <a:prstGeom prst="line">
            <a:avLst/>
          </a:prstGeom>
          <a:ln w="6350" cap="flat" cmpd="sng" algn="ctr">
            <a:solidFill>
              <a:srgbClr val="3DACA7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627" y="555008"/>
            <a:ext cx="800100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050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B40D5-5450-4D3A-B616-BE76652C5EF2}" type="datetimeFigureOut">
              <a:rPr lang="en-US" smtClean="0"/>
              <a:t>4/9/2016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2C4B5-A1E9-4984-9CD4-22695C1F628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860600" y="2061029"/>
            <a:ext cx="3931920" cy="0"/>
          </a:xfrm>
          <a:prstGeom prst="line">
            <a:avLst/>
          </a:prstGeom>
          <a:ln w="6350" cap="flat" cmpd="sng" algn="ctr">
            <a:solidFill>
              <a:srgbClr val="3DACA7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627" y="555008"/>
            <a:ext cx="800100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404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F58B40D5-5450-4D3A-B616-BE76652C5EF2}" type="datetimeFigureOut">
              <a:rPr lang="en-US" smtClean="0"/>
              <a:pPr/>
              <a:t>4/9/2016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52C4B5-A1E9-4984-9CD4-22695C1F62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901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64" r:id="rId12"/>
    <p:sldLayoutId id="2147483665" r:id="rId13"/>
    <p:sldLayoutId id="2147483666" r:id="rId14"/>
    <p:sldLayoutId id="2147483668" r:id="rId15"/>
    <p:sldLayoutId id="2147483669" r:id="rId16"/>
    <p:sldLayoutId id="2147483670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400" b="0" kern="1200" dirty="0">
          <a:solidFill>
            <a:srgbClr val="3EADA7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Column-Oriented Database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42738" y="3240578"/>
            <a:ext cx="3434862" cy="2042622"/>
          </a:xfrm>
        </p:spPr>
        <p:txBody>
          <a:bodyPr/>
          <a:lstStyle/>
          <a:p>
            <a:pPr algn="just"/>
            <a:r>
              <a:rPr lang="en-US" dirty="0" smtClean="0">
                <a:solidFill>
                  <a:schemeClr val="bg1"/>
                </a:solidFill>
              </a:rPr>
              <a:t>Presented By –</a:t>
            </a:r>
          </a:p>
          <a:p>
            <a:pPr algn="just"/>
            <a:r>
              <a:rPr lang="en-US" dirty="0" smtClean="0">
                <a:solidFill>
                  <a:schemeClr val="bg1"/>
                </a:solidFill>
              </a:rPr>
              <a:t>Deepak Kumar Sood</a:t>
            </a:r>
          </a:p>
          <a:p>
            <a:pPr algn="just"/>
            <a:r>
              <a:rPr lang="en-US" dirty="0" smtClean="0">
                <a:solidFill>
                  <a:schemeClr val="bg1"/>
                </a:solidFill>
              </a:rPr>
              <a:t>MTECH – 1</a:t>
            </a:r>
            <a:r>
              <a:rPr lang="en-US" baseline="30000" dirty="0" smtClean="0">
                <a:solidFill>
                  <a:schemeClr val="bg1"/>
                </a:solidFill>
              </a:rPr>
              <a:t>st</a:t>
            </a:r>
            <a:r>
              <a:rPr lang="en-US" dirty="0" smtClean="0">
                <a:solidFill>
                  <a:schemeClr val="bg1"/>
                </a:solidFill>
              </a:rPr>
              <a:t> Year</a:t>
            </a:r>
          </a:p>
          <a:p>
            <a:pPr algn="just"/>
            <a:r>
              <a:rPr lang="en-US" dirty="0" smtClean="0">
                <a:solidFill>
                  <a:schemeClr val="bg1"/>
                </a:solidFill>
              </a:rPr>
              <a:t>MT15013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8981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Column-Oriented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/>
              </a:rPr>
              <a:t>Stores data by column.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/>
              </a:rPr>
              <a:t>Keeps all attribute information together.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/>
              </a:rPr>
              <a:t>Handles fixed length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/>
              </a:rPr>
              <a:t>2-D data represented at conceptual level is mapped to 1-D data structure at physical level.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387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Row-store vs Column-store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3902" y="1631278"/>
            <a:ext cx="8248650" cy="2352675"/>
          </a:xfr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1055077" y="3983952"/>
            <a:ext cx="10305650" cy="18189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In row store data are stored in the disk tuple by tuple.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rbel"/>
              </a:rPr>
              <a:t>In Column Store data is stored in disk column by column</a:t>
            </a:r>
            <a:r>
              <a:rPr lang="en-US" dirty="0" smtClean="0">
                <a:solidFill>
                  <a:srgbClr val="000000"/>
                </a:solidFill>
                <a:latin typeface="Corbel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255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Row-store vs </a:t>
            </a:r>
            <a:r>
              <a:rPr lang="en-US" dirty="0" smtClean="0"/>
              <a:t>Column-store (cont.)</a:t>
            </a:r>
            <a:endParaRPr lang="en-US" dirty="0"/>
          </a:p>
        </p:txBody>
      </p:sp>
      <p:graphicFrame>
        <p:nvGraphicFramePr>
          <p:cNvPr id="5" name="Table 4"/>
          <p:cNvGraphicFramePr/>
          <p:nvPr>
            <p:extLst>
              <p:ext uri="{D42A27DB-BD31-4B8C-83A1-F6EECF244321}">
                <p14:modId xmlns:p14="http://schemas.microsoft.com/office/powerpoint/2010/main" val="3352318930"/>
              </p:ext>
            </p:extLst>
          </p:nvPr>
        </p:nvGraphicFramePr>
        <p:xfrm>
          <a:off x="1491178" y="2169131"/>
          <a:ext cx="8153400" cy="20318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76700">
                  <a:extLst>
                    <a:ext uri="{9D8B030D-6E8A-4147-A177-3AD203B41FA5}">
                      <a16:colId xmlns="" xmlns:a16="http://schemas.microsoft.com/office/drawing/2014/main" val="3819559595"/>
                    </a:ext>
                  </a:extLst>
                </a:gridCol>
                <a:gridCol w="4076700">
                  <a:extLst>
                    <a:ext uri="{9D8B030D-6E8A-4147-A177-3AD203B41FA5}">
                      <a16:colId xmlns="" xmlns:a16="http://schemas.microsoft.com/office/drawing/2014/main" val="1058427060"/>
                    </a:ext>
                  </a:extLst>
                </a:gridCol>
              </a:tblGrid>
              <a:tr h="604139">
                <a:tc>
                  <a:txBody>
                    <a:bodyPr/>
                    <a:lstStyle/>
                    <a:p>
                      <a:pPr marL="0" marR="0" indent="0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kern="1200" dirty="0">
                          <a:solidFill>
                            <a:srgbClr val="131515"/>
                          </a:solidFill>
                          <a:effectLst/>
                        </a:rPr>
                        <a:t>Row Store </a:t>
                      </a:r>
                      <a:endParaRPr lang="en-US" dirty="0">
                        <a:solidFill>
                          <a:srgbClr val="131515"/>
                        </a:solidFill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kern="1200" dirty="0">
                          <a:solidFill>
                            <a:srgbClr val="0C0C0C"/>
                          </a:solidFill>
                          <a:effectLst/>
                        </a:rPr>
                        <a:t>Column Store</a:t>
                      </a:r>
                      <a:endParaRPr lang="en-US" dirty="0">
                        <a:solidFill>
                          <a:srgbClr val="0C0C0C"/>
                        </a:solidFill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="" xmlns:a16="http://schemas.microsoft.com/office/drawing/2014/main" val="4177211939"/>
                  </a:ext>
                </a:extLst>
              </a:tr>
              <a:tr h="631063">
                <a:tc>
                  <a:txBody>
                    <a:bodyPr/>
                    <a:lstStyle/>
                    <a:p>
                      <a:pPr marL="0" marR="0" indent="0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(+) Easy to add/modify a record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(+) Only need to read in relevant data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="" xmlns:a16="http://schemas.microsoft.com/office/drawing/2014/main" val="4142017023"/>
                  </a:ext>
                </a:extLst>
              </a:tr>
              <a:tr h="796671">
                <a:tc>
                  <a:txBody>
                    <a:bodyPr/>
                    <a:lstStyle/>
                    <a:p>
                      <a:pPr marL="0" marR="0" indent="0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(-)  Might read in unnecessary data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(-)  Tuple writes require multiple accesses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="" xmlns:a16="http://schemas.microsoft.com/office/drawing/2014/main" val="22045739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1104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OLAP 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0C0C0C"/>
                </a:solidFill>
                <a:latin typeface="Times New Roman"/>
                <a:sym typeface="Wingdings 3" charset="0"/>
              </a:rPr>
              <a:t>Most of the queries does not process all the attributes of a particular relation.</a:t>
            </a:r>
          </a:p>
          <a:p>
            <a:endParaRPr lang="en-US" dirty="0">
              <a:solidFill>
                <a:srgbClr val="A04DA3"/>
              </a:solidFill>
              <a:latin typeface="Georgia" charset="0"/>
              <a:sym typeface="Wingdings 3" charset="0"/>
            </a:endParaRPr>
          </a:p>
          <a:p>
            <a:r>
              <a:rPr lang="en-US" dirty="0">
                <a:solidFill>
                  <a:srgbClr val="595959"/>
                </a:solidFill>
                <a:latin typeface="Times New Roman"/>
                <a:sym typeface="Wingdings 3" charset="0"/>
              </a:rPr>
              <a:t> </a:t>
            </a:r>
            <a:r>
              <a:rPr lang="en-US" b="1" dirty="0">
                <a:latin typeface="Times New Roman"/>
                <a:sym typeface="Wingdings 3" charset="0"/>
              </a:rPr>
              <a:t>For example the query </a:t>
            </a:r>
          </a:p>
          <a:p>
            <a:pPr marL="0" indent="0">
              <a:buNone/>
            </a:pPr>
            <a:r>
              <a:rPr lang="en-US" b="1" dirty="0">
                <a:latin typeface="Times New Roman"/>
                <a:sym typeface="Wingdings 3" charset="0"/>
              </a:rPr>
              <a:t>      Select c.name and </a:t>
            </a:r>
            <a:r>
              <a:rPr lang="en-US" b="1" dirty="0" err="1">
                <a:latin typeface="Times New Roman"/>
                <a:sym typeface="Wingdings 3" charset="0"/>
              </a:rPr>
              <a:t>c.address</a:t>
            </a:r>
            <a:r>
              <a:rPr lang="en-US" b="1" dirty="0">
                <a:latin typeface="Times New Roman"/>
                <a:sym typeface="Wingdings 3" charset="0"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latin typeface="Times New Roman"/>
                <a:sym typeface="Wingdings 3" charset="0"/>
              </a:rPr>
              <a:t>      From CUSTOMES as c</a:t>
            </a:r>
          </a:p>
          <a:p>
            <a:pPr marL="0" indent="0">
              <a:buNone/>
            </a:pPr>
            <a:r>
              <a:rPr lang="en-US" b="1" dirty="0">
                <a:latin typeface="Times New Roman"/>
                <a:sym typeface="Wingdings 3" charset="0"/>
              </a:rPr>
              <a:t>      Where </a:t>
            </a:r>
            <a:r>
              <a:rPr lang="en-US" b="1" dirty="0" err="1">
                <a:latin typeface="Times New Roman"/>
                <a:sym typeface="Wingdings 3" charset="0"/>
              </a:rPr>
              <a:t>c.region</a:t>
            </a:r>
            <a:r>
              <a:rPr lang="en-US" b="1" dirty="0">
                <a:latin typeface="Times New Roman"/>
                <a:sym typeface="Wingdings 3" charset="0"/>
              </a:rPr>
              <a:t>=Mumbai;</a:t>
            </a:r>
          </a:p>
          <a:p>
            <a:endParaRPr lang="en-US" dirty="0">
              <a:solidFill>
                <a:srgbClr val="438086"/>
              </a:solidFill>
              <a:latin typeface="Georgia" charset="0"/>
              <a:sym typeface="Wingdings 3" charset="0"/>
            </a:endParaRPr>
          </a:p>
          <a:p>
            <a:r>
              <a:rPr lang="en-US" dirty="0">
                <a:solidFill>
                  <a:srgbClr val="0C0C0C"/>
                </a:solidFill>
                <a:latin typeface="Times New Roman"/>
                <a:sym typeface="Wingdings 3" charset="0"/>
              </a:rPr>
              <a:t>Only process three attributes of the relation CUSTOMER.  But the customer relation can have more than three attributes. </a:t>
            </a:r>
          </a:p>
          <a:p>
            <a:r>
              <a:rPr lang="en-US" dirty="0">
                <a:solidFill>
                  <a:srgbClr val="0C0C0C"/>
                </a:solidFill>
                <a:latin typeface="Times New Roman"/>
                <a:sym typeface="Wingdings 3" charset="0"/>
              </a:rPr>
              <a:t>Column-stores are more I/O efficient for read-only queries as they read, only those attributes which are accessed by a query.</a:t>
            </a:r>
            <a:r>
              <a:rPr lang="en-US" dirty="0">
                <a:solidFill>
                  <a:srgbClr val="A04DA3"/>
                </a:solidFill>
                <a:latin typeface="Times New Roman"/>
                <a:sym typeface="Wingdings 3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23834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Column Store?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Times New Roman"/>
              </a:rPr>
              <a:t>Advantage-</a:t>
            </a:r>
          </a:p>
          <a:p>
            <a:r>
              <a:rPr lang="en-US" dirty="0" smtClean="0">
                <a:latin typeface="Times New Roman"/>
              </a:rPr>
              <a:t>Faster</a:t>
            </a:r>
            <a:r>
              <a:rPr lang="en-US" dirty="0">
                <a:latin typeface="Times New Roman"/>
              </a:rPr>
              <a:t>.</a:t>
            </a:r>
          </a:p>
          <a:p>
            <a:r>
              <a:rPr lang="en-US" dirty="0">
                <a:latin typeface="Times New Roman"/>
              </a:rPr>
              <a:t>Fetch only required columns for a query.</a:t>
            </a:r>
          </a:p>
          <a:p>
            <a:r>
              <a:rPr lang="en-US" dirty="0">
                <a:latin typeface="Times New Roman"/>
              </a:rPr>
              <a:t>Better cache effects.</a:t>
            </a:r>
          </a:p>
          <a:p>
            <a:r>
              <a:rPr lang="en-US" dirty="0">
                <a:latin typeface="Times New Roman"/>
              </a:rPr>
              <a:t>Better </a:t>
            </a:r>
            <a:r>
              <a:rPr lang="en-US" dirty="0" smtClean="0">
                <a:latin typeface="Times New Roman"/>
              </a:rPr>
              <a:t>Compression.</a:t>
            </a:r>
            <a:endParaRPr lang="en-US" dirty="0">
              <a:latin typeface="Times New Roman"/>
            </a:endParaRPr>
          </a:p>
          <a:p>
            <a:r>
              <a:rPr lang="en-US" dirty="0" smtClean="0">
                <a:latin typeface="Times New Roman"/>
              </a:rPr>
              <a:t>Data warehousing </a:t>
            </a:r>
            <a:r>
              <a:rPr lang="en-US" dirty="0">
                <a:latin typeface="Times New Roman"/>
              </a:rPr>
              <a:t>applications make more read operation.</a:t>
            </a:r>
          </a:p>
          <a:p>
            <a:r>
              <a:rPr lang="en-US" dirty="0">
                <a:latin typeface="Times New Roman"/>
              </a:rPr>
              <a:t>Row oriented have an overhead of seeking through all columns</a:t>
            </a:r>
            <a:r>
              <a:rPr lang="en-US" dirty="0" smtClean="0">
                <a:latin typeface="Times New Roman"/>
              </a:rPr>
              <a:t>.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Disadvantage-</a:t>
            </a:r>
            <a:endParaRPr lang="en-US" dirty="0"/>
          </a:p>
          <a:p>
            <a:r>
              <a:rPr lang="en-US" dirty="0">
                <a:latin typeface="Times New Roman"/>
              </a:rPr>
              <a:t>Can be slower for some applications like OLTP with many row inserts</a:t>
            </a:r>
            <a:r>
              <a:rPr lang="en-US" dirty="0" smtClean="0">
                <a:latin typeface="Times New Roman"/>
              </a:rPr>
              <a:t>.</a:t>
            </a:r>
            <a:endParaRPr lang="en-US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55966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Column – oriented Execution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C0C0C"/>
                </a:solidFill>
                <a:latin typeface="Times New Roman"/>
                <a:sym typeface="Wingdings 3" charset="0"/>
              </a:rPr>
              <a:t>Four techniques are being introduced for Optimization in order to improve the performance of column-stores:</a:t>
            </a:r>
          </a:p>
          <a:p>
            <a:r>
              <a:rPr lang="en-US" dirty="0">
                <a:solidFill>
                  <a:srgbClr val="0C0C0C"/>
                </a:solidFill>
                <a:latin typeface="Times New Roman"/>
                <a:sym typeface="Wingdings 3" charset="0"/>
              </a:rPr>
              <a:t>Compression</a:t>
            </a:r>
          </a:p>
          <a:p>
            <a:r>
              <a:rPr lang="en-US" dirty="0">
                <a:solidFill>
                  <a:srgbClr val="0C0C0C"/>
                </a:solidFill>
                <a:latin typeface="Times New Roman"/>
                <a:sym typeface="Wingdings 3" charset="0"/>
              </a:rPr>
              <a:t>Late Materialization</a:t>
            </a:r>
          </a:p>
          <a:p>
            <a:r>
              <a:rPr lang="en-US" dirty="0">
                <a:solidFill>
                  <a:srgbClr val="0C0C0C"/>
                </a:solidFill>
                <a:latin typeface="Times New Roman"/>
                <a:sym typeface="Wingdings 3" charset="0"/>
              </a:rPr>
              <a:t>Block Iteration</a:t>
            </a:r>
          </a:p>
          <a:p>
            <a:r>
              <a:rPr lang="en-US" dirty="0">
                <a:solidFill>
                  <a:srgbClr val="0C0C0C"/>
                </a:solidFill>
                <a:latin typeface="Times New Roman"/>
                <a:sym typeface="Wingdings 3" charset="0"/>
              </a:rPr>
              <a:t>Invisible </a:t>
            </a:r>
            <a:r>
              <a:rPr lang="en-US" dirty="0" smtClean="0">
                <a:solidFill>
                  <a:srgbClr val="0C0C0C"/>
                </a:solidFill>
                <a:latin typeface="Times New Roman"/>
              </a:rPr>
              <a:t>Join</a:t>
            </a:r>
            <a:endParaRPr lang="en-US" dirty="0">
              <a:solidFill>
                <a:srgbClr val="0C0C0C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38077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C0C0C"/>
                </a:solidFill>
                <a:latin typeface="Times New Roman"/>
              </a:rPr>
              <a:t>Analyzing unorganized BIG DATA with improved granularity.</a:t>
            </a:r>
          </a:p>
          <a:p>
            <a:r>
              <a:rPr lang="en-US" dirty="0">
                <a:solidFill>
                  <a:srgbClr val="0C0C0C"/>
                </a:solidFill>
                <a:latin typeface="Times New Roman"/>
              </a:rPr>
              <a:t> Data Warehouses and Business Intelligence.</a:t>
            </a:r>
          </a:p>
          <a:p>
            <a:r>
              <a:rPr lang="en-US" dirty="0">
                <a:solidFill>
                  <a:srgbClr val="0C0C0C"/>
                </a:solidFill>
                <a:latin typeface="Times New Roman"/>
              </a:rPr>
              <a:t>Online Analytical Processing.</a:t>
            </a:r>
          </a:p>
          <a:p>
            <a:r>
              <a:rPr lang="en-US" dirty="0">
                <a:solidFill>
                  <a:srgbClr val="0C0C0C"/>
                </a:solidFill>
                <a:latin typeface="Times New Roman"/>
              </a:rPr>
              <a:t>Data Marts Development.</a:t>
            </a:r>
          </a:p>
          <a:p>
            <a:r>
              <a:rPr lang="en-US" dirty="0">
                <a:solidFill>
                  <a:srgbClr val="0C0C0C"/>
                </a:solidFill>
                <a:latin typeface="Times New Roman"/>
              </a:rPr>
              <a:t>Decision making.</a:t>
            </a:r>
          </a:p>
          <a:p>
            <a:r>
              <a:rPr lang="en-US" dirty="0">
                <a:solidFill>
                  <a:srgbClr val="0C0C0C"/>
                </a:solidFill>
                <a:latin typeface="Times New Roman"/>
              </a:rPr>
              <a:t>Data Mining</a:t>
            </a:r>
            <a:r>
              <a:rPr lang="en-US" dirty="0" smtClean="0">
                <a:solidFill>
                  <a:srgbClr val="0C0C0C"/>
                </a:solidFill>
                <a:latin typeface="Times New Roman"/>
              </a:rPr>
              <a:t>.</a:t>
            </a:r>
            <a:endParaRPr lang="en-US" dirty="0">
              <a:solidFill>
                <a:srgbClr val="0C0C0C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43472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9149" y="1700011"/>
            <a:ext cx="9753600" cy="1238668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6998880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IIITD-Template-Simple-Widescreen</Template>
  <TotalTime>11</TotalTime>
  <Words>281</Words>
  <Application>Microsoft Office PowerPoint</Application>
  <PresentationFormat>Widescreen</PresentationFormat>
  <Paragraphs>53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Calibri</vt:lpstr>
      <vt:lpstr>Corbel</vt:lpstr>
      <vt:lpstr>Georgia</vt:lpstr>
      <vt:lpstr>Segoe UI</vt:lpstr>
      <vt:lpstr>Times New Roman</vt:lpstr>
      <vt:lpstr>Wingdings 2</vt:lpstr>
      <vt:lpstr>Wingdings 3</vt:lpstr>
      <vt:lpstr>Office Theme</vt:lpstr>
      <vt:lpstr>Column-Oriented Database </vt:lpstr>
      <vt:lpstr>Column-Oriented Database</vt:lpstr>
      <vt:lpstr>Row-store vs Column-store</vt:lpstr>
      <vt:lpstr>Row-store vs Column-store (cont.)</vt:lpstr>
      <vt:lpstr>OLAP Queries</vt:lpstr>
      <vt:lpstr>Why Column Store?</vt:lpstr>
      <vt:lpstr>Column – oriented Execution</vt:lpstr>
      <vt:lpstr>Applications</vt:lpstr>
      <vt:lpstr>Thank You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Column-Oriented Database </dc:title>
  <dc:creator>deepak sood</dc:creator>
  <cp:lastModifiedBy>deepak sood</cp:lastModifiedBy>
  <cp:revision>5</cp:revision>
  <dcterms:created xsi:type="dcterms:W3CDTF">2016-04-08T18:35:24Z</dcterms:created>
  <dcterms:modified xsi:type="dcterms:W3CDTF">2016-04-08T21:28:00Z</dcterms:modified>
</cp:coreProperties>
</file>