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“Alice”,   A = ga  (mod p)    ;     “Bob”,  B = gb (mod p)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Sambuddho Chakravarty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352/CSE 552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524000" y="408172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Review: April 18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8000" y="-16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Diffie Hellman Key Exchange: Key exchange Without an Online TTP.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753600" y="3423047"/>
            <a:ext cx="1422400" cy="1219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08000" y="3423047"/>
            <a:ext cx="1422400" cy="1219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cxnSp>
        <p:nvCxnSpPr>
          <p:cNvPr id="98" name="Shape 98"/>
          <p:cNvCxnSpPr/>
          <p:nvPr/>
        </p:nvCxnSpPr>
        <p:spPr>
          <a:xfrm rot="10800000">
            <a:off x="2438400" y="3897180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99" name="Shape 99"/>
          <p:cNvSpPr txBox="1"/>
          <p:nvPr/>
        </p:nvSpPr>
        <p:spPr>
          <a:xfrm>
            <a:off x="346230" y="1193801"/>
            <a:ext cx="1154880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  Alice and Bob want shared secret, unknown to eavesdropper</a:t>
            </a:r>
            <a:endParaRPr/>
          </a:p>
          <a:p>
            <a:pPr indent="-457189" lvl="0" marL="457189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now:    security against eavesdropping only   (no tampering)</a:t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2438400" y="3524647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01" name="Shape 101"/>
          <p:cNvCxnSpPr/>
          <p:nvPr/>
        </p:nvCxnSpPr>
        <p:spPr>
          <a:xfrm>
            <a:off x="2438400" y="4269713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438400" y="4642247"/>
            <a:ext cx="6908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03" name="Shape 103"/>
          <p:cNvSpPr txBox="1"/>
          <p:nvPr/>
        </p:nvSpPr>
        <p:spPr>
          <a:xfrm>
            <a:off x="4823092" y="4823993"/>
            <a:ext cx="24723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eavesdropper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-2286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Diffie-Hellman protocol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(informally)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09600" y="1216955"/>
            <a:ext cx="10406726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a large prime  p        (e.g.   600 digits)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an integer    g   in   {1, …, p}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09601" y="2717801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160001" y="2717801"/>
            <a:ext cx="856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61089" y="3327401"/>
            <a:ext cx="42797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random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{1,…,p-1}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518401" y="3327401"/>
            <a:ext cx="4297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random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{1,…,p-1}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1117600" y="5257800"/>
            <a:ext cx="9245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cxnSp>
        <p:nvCxnSpPr>
          <p:cNvPr id="116" name="Shape 116"/>
          <p:cNvCxnSpPr/>
          <p:nvPr/>
        </p:nvCxnSpPr>
        <p:spPr>
          <a:xfrm>
            <a:off x="1117600" y="4546600"/>
            <a:ext cx="9245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stealth"/>
          </a:ln>
        </p:spPr>
      </p:cxnSp>
      <p:sp>
        <p:nvSpPr>
          <p:cNvPr id="117" name="Shape 117"/>
          <p:cNvSpPr txBox="1"/>
          <p:nvPr/>
        </p:nvSpPr>
        <p:spPr>
          <a:xfrm>
            <a:off x="4356443" y="5765801"/>
            <a:ext cx="2786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g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620001" y="5679733"/>
            <a:ext cx="4203395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   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</a:t>
            </a:r>
            <a:endParaRPr baseline="30000"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4800" y="5695267"/>
            <a:ext cx="3776996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 p) 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aseline="30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600519" y="3952234"/>
            <a:ext cx="327698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“Alice”: A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600519" y="4660875"/>
            <a:ext cx="324960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“Bob”:  B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4092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Man-in-the-Middle (MITM) Attack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09600" y="13970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described, the protocol is insecure against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09601" y="2407047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0160001" y="2407047"/>
            <a:ext cx="856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283200" y="2413001"/>
            <a:ext cx="12073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MiTM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1116310" y="3471506"/>
            <a:ext cx="4415246" cy="51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6490582" y="3465269"/>
            <a:ext cx="4415246" cy="51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1116310" y="3984292"/>
            <a:ext cx="4415246" cy="50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6490582" y="3921780"/>
            <a:ext cx="4415246" cy="50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2232127" y="3013823"/>
            <a:ext cx="218361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716188" y="3009757"/>
            <a:ext cx="230043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716188" y="3462462"/>
            <a:ext cx="218200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233730" y="3535977"/>
            <a:ext cx="231185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 ← 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545581" y="4370419"/>
            <a:ext cx="35349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p), g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 p)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Kerberos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481959"/>
            <a:ext cx="10515600" cy="5155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background: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MIT for Project Athena to protect network services.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symmetric keys.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V1-4 directed towards Project Athena.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V5 appeared as RFC 1510 – Was classified as aux. military technology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banned its export because it involved using DES.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Non-US V4 designed by Royal Inst. of Technology in Sweden.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version: 2005 (designed by the IETF Kerberos Working Group)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authenticate users and allow nodes to communicate with one another over a non-secure medium. Confidentiality and forward secrecy assured.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</a:t>
            </a:r>
            <a:endParaRPr/>
          </a:p>
          <a:p>
            <a:pPr indent="-228600" lvl="2" marL="6858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Microsoft Active Directory server in Win 2k server, 2003 R2, 2008, 2008 R2 and 2012 R2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613" y="365125"/>
            <a:ext cx="2202709" cy="332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Kerberos Protocol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58536" y="1413164"/>
            <a:ext cx="10595264" cy="47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for client-sever environment wherein a user might want to use a service over an insecure medium (e.g. LAN).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cases: Print server, remote login shell, DNS, domain authentication etc.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entities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– resource that could be accessed by the client and TGS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– wants to access the resource.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– a temporal access privilege assurance to the resource.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Granting Server – the server that issues the ticket.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KDC – key distribution server – knows about the private keys of all entities.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Protocol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05" y="1581193"/>
            <a:ext cx="576240" cy="5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4691" y="1369247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160" name="Shape 160"/>
          <p:cNvCxnSpPr/>
          <p:nvPr/>
        </p:nvCxnSpPr>
        <p:spPr>
          <a:xfrm>
            <a:off x="2130257" y="1825715"/>
            <a:ext cx="492514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762" y="1376688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162" name="Shape 162"/>
          <p:cNvCxnSpPr/>
          <p:nvPr/>
        </p:nvCxnSpPr>
        <p:spPr>
          <a:xfrm>
            <a:off x="7798174" y="1825715"/>
            <a:ext cx="763935" cy="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dot"/>
            <a:miter lim="8000"/>
            <a:headEnd len="med" w="med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 flipH="1">
            <a:off x="7775596" y="2124914"/>
            <a:ext cx="763935" cy="1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dot"/>
            <a:miter lim="8000"/>
            <a:headEnd len="med" w="med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2107679" y="2124914"/>
            <a:ext cx="492514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1152041" y="2254248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782972" y="587889"/>
            <a:ext cx="1581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607362" y="813128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418630" y="1396527"/>
            <a:ext cx="2418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AS: user ID (1)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215331" y="2225573"/>
            <a:ext cx="2719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Enc. Key 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← H(password)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C,TGS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E(TGT)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1405" y="3305291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71" name="Shape 171"/>
          <p:cNvSpPr txBox="1"/>
          <p:nvPr/>
        </p:nvSpPr>
        <p:spPr>
          <a:xfrm>
            <a:off x="7199693" y="2871064"/>
            <a:ext cx="541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1634318" y="2657447"/>
            <a:ext cx="5540400" cy="1055100"/>
          </a:xfrm>
          <a:prstGeom prst="bentConnector3">
            <a:avLst>
              <a:gd fmla="val 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2904887" y="3376998"/>
            <a:ext cx="3380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E(TGT)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KTGS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E(Authenticator)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C,TGS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1365956" y="2687238"/>
            <a:ext cx="5783700" cy="1515300"/>
          </a:xfrm>
          <a:prstGeom prst="bentConnector3">
            <a:avLst>
              <a:gd fmla="val 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175" name="Shape 175"/>
          <p:cNvSpPr txBox="1"/>
          <p:nvPr/>
        </p:nvSpPr>
        <p:spPr>
          <a:xfrm>
            <a:off x="2904887" y="4266192"/>
            <a:ext cx="2654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E(Client-to-server ticket)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2904887" y="4582266"/>
            <a:ext cx="1185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E(K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Kc,TGS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102" y="5547893"/>
            <a:ext cx="504191" cy="10622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78" name="Shape 178"/>
          <p:cNvSpPr txBox="1"/>
          <p:nvPr/>
        </p:nvSpPr>
        <p:spPr>
          <a:xfrm>
            <a:off x="7232413" y="5066753"/>
            <a:ext cx="785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936525" y="1980967"/>
            <a:ext cx="6174900" cy="4002000"/>
          </a:xfrm>
          <a:prstGeom prst="bentConnector3">
            <a:avLst>
              <a:gd fmla="val -502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650845" y="1859852"/>
            <a:ext cx="6422700" cy="4518300"/>
          </a:xfrm>
          <a:prstGeom prst="bentConnector3">
            <a:avLst>
              <a:gd fmla="val -624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1784515" y="5536921"/>
            <a:ext cx="489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E(Client-to-server ticket)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E(Authenticator)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756291" y="6355368"/>
            <a:ext cx="2860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E(TS in Authenticator + 1)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Kc,S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9836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Drawbacks of Kerberos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06581" y="1018309"/>
            <a:ext cx="10868891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KDC + centralized point of failures and vulnerabilities.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synchronization and strict deadlines.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standardized implementations.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: Every user and server needs it own private keys.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