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</p:sldIdLst>
  <p:sldSz cy="6858000" cx="12192000"/>
  <p:notesSz cx="6858000" cy="9144000"/>
  <p:embeddedFontLst>
    <p:embeddedFont>
      <p:font typeface="Tahoma"/>
      <p:regular r:id="rId79"/>
      <p:bold r:id="rId80"/>
    </p:embeddedFont>
    <p:embeddedFont>
      <p:font typeface="Amarante"/>
      <p:regular r:id="rId81"/>
    </p:embeddedFont>
    <p:embeddedFont>
      <p:font typeface="Ruge Boogie"/>
      <p:regular r:id="rId8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71DA462-5987-469B-9906-1A3101907884}">
  <a:tblStyle styleId="{971DA462-5987-469B-9906-1A310190788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9317DDDB-E8CC-4A4B-B16D-DFE9665BA011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Tahoma-bold.fntdata"/><Relationship Id="rId82" Type="http://schemas.openxmlformats.org/officeDocument/2006/relationships/font" Target="fonts/RugeBoogie-regular.fntdata"/><Relationship Id="rId81" Type="http://schemas.openxmlformats.org/officeDocument/2006/relationships/font" Target="fonts/Amarant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font" Target="fonts/Tahoma-regular.fntdata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Shape 48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Shape 49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Shape 57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Shape 5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9" name="Shape 65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implement AES called aesenc 9 times and then call aesenclast.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Shape 660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7" name="Shape 66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encryption:   random nonce,  no state from file to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SSL encrytpion (in order delivery):  counter is fine, no need to send nonce to peer.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sec (out of order delivery):  counter is fine, but need to include nonce in every packet.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Shape 66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Shape 69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Shape 70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Shape 72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Shape 73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3" name="Shape 74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forgery is an extension of query.   rawCBC is a secure PRF if no message is a prefix of another (e.g. if all messages are same length).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Shape 744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Shape 75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Shape 82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Shape 83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Shape 83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Shape 84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Shape 85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Shape 86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5" name="Shape 87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AE-secure:  the scheme provides Authenticated Encryption.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Resulting system is chosen ciphertext secure (in the random oracle model).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Shape 876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Shape 88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Shape 89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3" name="Shape 90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“Alice”,   A = ga  (mod p)    ;     “Bob”,  B = gb (mod p)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Shape 904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Shape 92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Shape 93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Shape 94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Shape 95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Shape 95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Shape 98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Shape 98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Shape 98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Shape 98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Shape 99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Shape 99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Shape 99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Shape 100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Shape 100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Shape 101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Shape 103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Shape 103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21.png"/><Relationship Id="rId7" Type="http://schemas.openxmlformats.org/officeDocument/2006/relationships/image" Target="../media/image23.png"/><Relationship Id="rId8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3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5.jpg"/><Relationship Id="rId4" Type="http://schemas.openxmlformats.org/officeDocument/2006/relationships/image" Target="../media/image16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4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9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5.jpg"/><Relationship Id="rId4" Type="http://schemas.openxmlformats.org/officeDocument/2006/relationships/image" Target="../media/image18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1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Engineering</a:t>
            </a:r>
            <a:b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CSE 352/CSE 552</a:t>
            </a:r>
            <a:b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Sambuddho Chakravarty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408172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(Semester: Winter 2016)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Review: April 18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838200" y="-1595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Mandatory Access Controls in Linux: SELinux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44577" y="929390"/>
            <a:ext cx="10709223" cy="5501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Discretionary Access Controls cannot solve all problems –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 sets access privileges for files.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Infeasible to set privileges of ALL files in the system.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mediated access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 SUID vulnerabilities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a second line of defense if the DAC is compromised.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line of defense DAC. If allowed by DAC then MAC is checked (enforced).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all can you do with SELinux –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Enforce MAC/RBAC.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 tuned access control, that acts as second line of defense.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Administrator can enforce which system calls a (or a certain class) of users can use.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550718" y="858697"/>
            <a:ext cx="10724213" cy="5037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basics (Policy)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Roles – Defines a set of users that can access a process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Subjects and Objects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– A context within which a subject (user or process) operates.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– Loose classification of a group of files – associated with its purpose. E.g. files in /etc directory may be classified as one type.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550718" y="0"/>
            <a:ext cx="10803082" cy="1039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Mandatory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 Controls in Linux: SELinux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6467" y="4011714"/>
            <a:ext cx="9028905" cy="2562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550718" y="862445"/>
            <a:ext cx="10803082" cy="5704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inheritance –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Unless otherwise specified the files and processs are created with contexts of their parent files or processes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files: Copying to “out-of-context” locations results in loosing their original contexts. They acquire the contexts of the destinations.</a:t>
            </a:r>
            <a:endParaRPr/>
          </a:p>
          <a:p>
            <a:pPr indent="-8763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SELinux users –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from regular users – you cannot login with SELinux users.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only a small set of these users – </a:t>
            </a:r>
            <a:r>
              <a:rPr b="0" i="1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b="1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guest_u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This user doesn't have access to X-Window system (GUI) or networking and can't execute su / sudo command.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b="1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user_u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This user has more access than the guest accounts (GUI and networking), but can't switch users by running su or sudo.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b="1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staff_u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Same rights as user_u, except it can execute sudo command to have root privileges.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b="1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system_u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This user is meant for running system services and not to be mapped to regular user accounts.</a:t>
            </a:r>
            <a:endParaRPr/>
          </a:p>
          <a:p>
            <a:pPr indent="0" lvl="2" marL="9144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between ordinary users and SELinux users: </a:t>
            </a:r>
            <a:r>
              <a:rPr b="0" i="1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 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(defined through the above set of users)</a:t>
            </a:r>
            <a:endParaRPr b="0" i="1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/>
          <p:nvPr>
            <p:ph type="title"/>
          </p:nvPr>
        </p:nvSpPr>
        <p:spPr>
          <a:xfrm>
            <a:off x="550718" y="0"/>
            <a:ext cx="10803082" cy="1039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Mandatory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 Controls in Linux: SELinux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96191" y="1039091"/>
            <a:ext cx="10657609" cy="5137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Accessing Resources: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processes in different contexts operate on files from different contexts –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Policy—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allow &lt;domain&gt; &lt;type&gt;:&lt;class&gt; { &lt;permissions&gt; 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Class = {file, directory, sym link, device, pipe, etc.}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allow httpd_t httpd_sys_content_t: file { open read ioctl lock 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550718" y="0"/>
            <a:ext cx="10803082" cy="1039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Mandatory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 Controls in Linux: SELinux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 Overflow and Execution Attacks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 Overflow Attacks – Most common and “conceptually” easy vulnerability to execute.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Tries to modify the program flow execution by modifying program/function return address (through modifying the contest of stack (and sometimes the heap)).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810065" y="76724"/>
            <a:ext cx="10515600" cy="7986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Virtual Memory Layout (Endian Agnostic)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3408446" y="945572"/>
            <a:ext cx="1398202" cy="552796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3399788" y="1178671"/>
            <a:ext cx="1400377" cy="58594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3396545" y="2770766"/>
            <a:ext cx="1400377" cy="58594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3406271" y="3617076"/>
            <a:ext cx="1400377" cy="58594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3416000" y="4706577"/>
            <a:ext cx="1400377" cy="58594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3415999" y="5358338"/>
            <a:ext cx="1400377" cy="87709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3774588" y="2854750"/>
            <a:ext cx="68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3716656" y="1304171"/>
            <a:ext cx="6921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1970649" y="6104204"/>
            <a:ext cx="13436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0x00000000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2091306" y="809339"/>
            <a:ext cx="12538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0xFFFFFFFF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Shape 184"/>
          <p:cNvCxnSpPr/>
          <p:nvPr/>
        </p:nvCxnSpPr>
        <p:spPr>
          <a:xfrm>
            <a:off x="4975127" y="1304171"/>
            <a:ext cx="9728" cy="49220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85" name="Shape 185"/>
          <p:cNvCxnSpPr/>
          <p:nvPr/>
        </p:nvCxnSpPr>
        <p:spPr>
          <a:xfrm rot="10800000">
            <a:off x="4984855" y="2770766"/>
            <a:ext cx="0" cy="58594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86" name="Shape 186"/>
          <p:cNvCxnSpPr/>
          <p:nvPr/>
        </p:nvCxnSpPr>
        <p:spPr>
          <a:xfrm rot="10800000">
            <a:off x="4991337" y="3613831"/>
            <a:ext cx="0" cy="58594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87" name="Shape 187"/>
          <p:cNvCxnSpPr/>
          <p:nvPr/>
        </p:nvCxnSpPr>
        <p:spPr>
          <a:xfrm rot="10800000">
            <a:off x="5001063" y="4644129"/>
            <a:ext cx="0" cy="58594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88" name="Shape 188"/>
          <p:cNvCxnSpPr/>
          <p:nvPr/>
        </p:nvCxnSpPr>
        <p:spPr>
          <a:xfrm rot="10800000">
            <a:off x="5001063" y="5491280"/>
            <a:ext cx="0" cy="58594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189" name="Shape 189"/>
          <p:cNvSpPr/>
          <p:nvPr/>
        </p:nvSpPr>
        <p:spPr>
          <a:xfrm>
            <a:off x="3396544" y="4273037"/>
            <a:ext cx="1400377" cy="32292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8435603" y="920130"/>
            <a:ext cx="1398202" cy="555340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8444031" y="922711"/>
            <a:ext cx="1400377" cy="7107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8475974" y="885933"/>
            <a:ext cx="13826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Uninitialized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7013940" y="6104204"/>
            <a:ext cx="13436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0x00000000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7134597" y="809339"/>
            <a:ext cx="12538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0xFFFFFFFF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" name="Shape 195"/>
          <p:cNvCxnSpPr/>
          <p:nvPr/>
        </p:nvCxnSpPr>
        <p:spPr>
          <a:xfrm>
            <a:off x="10034626" y="4999075"/>
            <a:ext cx="9728" cy="49220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96" name="Shape 196"/>
          <p:cNvCxnSpPr/>
          <p:nvPr/>
        </p:nvCxnSpPr>
        <p:spPr>
          <a:xfrm rot="10800000">
            <a:off x="10044354" y="2477795"/>
            <a:ext cx="0" cy="58594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97" name="Shape 197"/>
          <p:cNvCxnSpPr/>
          <p:nvPr/>
        </p:nvCxnSpPr>
        <p:spPr>
          <a:xfrm rot="10800000">
            <a:off x="10048717" y="4199772"/>
            <a:ext cx="0" cy="58594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98" name="Shape 198"/>
          <p:cNvCxnSpPr/>
          <p:nvPr/>
        </p:nvCxnSpPr>
        <p:spPr>
          <a:xfrm rot="10800000">
            <a:off x="10044354" y="5832222"/>
            <a:ext cx="0" cy="58594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199" name="Shape 199"/>
          <p:cNvSpPr/>
          <p:nvPr/>
        </p:nvSpPr>
        <p:spPr>
          <a:xfrm>
            <a:off x="8444031" y="2447654"/>
            <a:ext cx="1400377" cy="66189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8451891" y="5679746"/>
            <a:ext cx="1400377" cy="7947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Reserved by OS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8445276" y="4912660"/>
            <a:ext cx="1400377" cy="77852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8445166" y="4087359"/>
            <a:ext cx="1400377" cy="80385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8445166" y="3137788"/>
            <a:ext cx="1400377" cy="94861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8445166" y="1633497"/>
            <a:ext cx="1400377" cy="8163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Variables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" name="Shape 205"/>
          <p:cNvCxnSpPr/>
          <p:nvPr/>
        </p:nvCxnSpPr>
        <p:spPr>
          <a:xfrm rot="10800000">
            <a:off x="10044354" y="1764612"/>
            <a:ext cx="0" cy="58594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06" name="Shape 206"/>
          <p:cNvCxnSpPr/>
          <p:nvPr/>
        </p:nvCxnSpPr>
        <p:spPr>
          <a:xfrm rot="10800000">
            <a:off x="10044354" y="964332"/>
            <a:ext cx="0" cy="58594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07" name="Shape 207"/>
          <p:cNvCxnSpPr/>
          <p:nvPr/>
        </p:nvCxnSpPr>
        <p:spPr>
          <a:xfrm rot="10800000">
            <a:off x="10044354" y="3224082"/>
            <a:ext cx="0" cy="58594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208" name="Shape 208"/>
          <p:cNvSpPr/>
          <p:nvPr/>
        </p:nvSpPr>
        <p:spPr>
          <a:xfrm>
            <a:off x="1735420" y="4937099"/>
            <a:ext cx="16937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Native *NIX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7408734" y="5241871"/>
            <a:ext cx="10150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Win32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Write a Simple Shell Code (x86-64)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shell code should execute “/bin/sh”.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 the string “somewhere” in executable memory.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 the address of the string in a register.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the 64-bit registers accordingly.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Exectute ‘syscall’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705080" y="1"/>
            <a:ext cx="10648720" cy="1035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Few Ways to Defend Against Such Attacks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705080" y="1035587"/>
            <a:ext cx="10512136" cy="5293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“securer” library routines instead of the vulnerable ones – C99 functions (fgets(), getchar()), C11 Annex K functions (gets_s(), strcpy_s(), strncpy_s() etc.), Dynamic memory allocation (e.g. malloc() family, getline() etc.), OpenBSD (strlcpy() and strlcat()</a:t>
            </a:r>
            <a:endParaRPr/>
          </a:p>
          <a:p>
            <a:pPr indent="-10414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t/>
            </a:r>
            <a:endParaRPr b="0" i="0" sz="1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Code Checking (Provided by GCC)</a:t>
            </a:r>
            <a:endParaRPr/>
          </a:p>
          <a:p>
            <a:pPr indent="-10414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t/>
            </a:r>
            <a:endParaRPr b="0" i="0" sz="1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Canaries (</a:t>
            </a:r>
            <a:r>
              <a:rPr b="1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WEAK DEFENSE</a:t>
            </a: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StackGuards and Stack Smashing Protection (default in GCC)</a:t>
            </a:r>
            <a:endParaRPr/>
          </a:p>
          <a:p>
            <a:pPr indent="0" lvl="1" marL="4572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fstack-protector, -fno-stack-protector, -fstack-protector-all and –fno-stack-protector-all.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-"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Reorders declaration of variable and buffers.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-"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Pads variables and arrays (buffers) with canaries to detect overflows.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Non-Executable Stacks 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-"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non-executable memory pages.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-"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W^X Pages: You cannot both write and execute </a:t>
            </a:r>
            <a:r>
              <a:rPr b="1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 pages </a:t>
            </a: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(enforced using the Intel NX bit).</a:t>
            </a:r>
            <a:endParaRPr/>
          </a:p>
          <a:p>
            <a:pPr indent="-121919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t/>
            </a:r>
            <a:endParaRPr b="0" i="0" sz="16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Space Layout Randomization</a:t>
            </a:r>
            <a:endParaRPr/>
          </a:p>
          <a:p>
            <a:pPr indent="-10414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t/>
            </a:r>
            <a:endParaRPr b="0" i="0" sz="1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14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t/>
            </a:r>
            <a:endParaRPr b="0" i="0" sz="1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14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t/>
            </a:r>
            <a:endParaRPr b="0" i="0" sz="1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14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t/>
            </a:r>
            <a:endParaRPr b="0" i="0" sz="1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14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t/>
            </a:r>
            <a:endParaRPr b="0" i="0" sz="1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509155" y="-164811"/>
            <a:ext cx="108619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“Securely” Handling Strings	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509155" y="820882"/>
            <a:ext cx="10844645" cy="58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-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strcpy(char * dst, char*src) : </a:t>
            </a:r>
            <a:r>
              <a:rPr b="1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Obviously unsafe 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 </a:t>
            </a:r>
            <a:r>
              <a:rPr b="1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Never Use!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-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strncpy(char *dst, char *src, size_t size)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-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way to use </a:t>
            </a:r>
            <a:r>
              <a:rPr b="1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 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size of src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-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 way to use </a:t>
            </a:r>
            <a:r>
              <a:rPr b="1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 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size of destination buffer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-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: No NULL termination. You need to terminate it yourself.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-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strlcpy(char *dst, char *src, size_t size) (OpenBSD)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-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Dst NULL terminated.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-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C99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-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getchar()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-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fgets(char *buf, sizeof(buf), FILE *input_stream)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-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Allocation Functions: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-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*malloc(size_t size) (and friends) and free()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-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getline(char **lineptr,size_t *n,FILE *stream) (needs to be explicitly </a:t>
            </a:r>
            <a:r>
              <a:rPr b="0" i="1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free()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-ed)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-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C11 Annex K bounds checking function (primarily in Windows)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-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gets_s(char *buf, size_t sizeInChars)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-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strcpy_s(char *s1, rsize_t s1max, const char *s2)</a:t>
            </a:r>
            <a:endParaRPr/>
          </a:p>
          <a:p>
            <a:pPr indent="-8763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671944" y="1"/>
            <a:ext cx="10681855" cy="955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C Formatted Output Functions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758536" y="955965"/>
            <a:ext cx="10595264" cy="52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printf() and its siblings.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format strings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%[flags][width][.precision][{length-modifier}] conversion-specifier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Flags: justification, padding with 0s instead of blanks, # (prefixes e.g. 0x prefix before non-zero values etc.)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Width: padding width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Precision: Arguments after decimal points.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 modifier: l – long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h – short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         ll – long long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      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583368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are We ?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583368" y="1004341"/>
            <a:ext cx="10770432" cy="5711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Secrecy – History of cryptography: Ceaser ciphers/replacement ciphers, steganography, Vignere Ciphers (polyalphabetic substitution), Enigma Machine (20</a:t>
            </a:r>
            <a:r>
              <a:rPr b="0" baseline="3000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Century), OTPs, Stream Ciphers (PRNG), Block Ciphers (PRPs and PRFs), DES (broken), 3DES (slow), AES 128/256 (Used most often and considered relatively secure)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Security is not merely Crytography however…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Systems security – software systems and infrastructure level security – OS level security, software vulnerabilities, defending against software level vulnerabilities.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security – vulnerabilities of network infrastructure, DoS attacks, MITM attacks, eavesdropping (secrecy/confidentiality), authenticity of messages (integrity protection and authorization), anonymity and privacy.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Mobile/wireless communications security – hardware level vulnerabilities, signal and protocol level vulnerabilities (signal jamming, MAC layer vulns.), platform level vulns., application layer vulns.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Security: Extends network security – various forms of remote script execution attacks, protecting the databases. 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Emergent Areas of Security – Hardware security, security in IoT, Privacy preserving anonymous transactions.</a:t>
            </a:r>
            <a:endParaRPr/>
          </a:p>
          <a:p>
            <a:pPr indent="-8763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763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763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763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571499" y="-112857"/>
            <a:ext cx="10512137" cy="1048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Moving Through the Stack Indefinately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571499" y="1070264"/>
            <a:ext cx="10782301" cy="5106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printf(“%s%s%s%s%s%s%s%s%s”);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format_str:”%08x %08x %08x %08x”)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printf(format_str,1,2,3);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 string forces reads from the stack and forces each input from the stack to be interpreted as an “integer”.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conversion modifiers can be used to move through the stack accordingly – e.g. d,i,o,u,x increments the variable argument pointer by 4 bytes.  ll would cause the pointer to be incremented by 8 bytes.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651164" y="-2998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Memory Contents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737755" y="1025670"/>
            <a:ext cx="10616045" cy="5151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 string itself stored on the stack.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using %x argument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use it to print the contents of any memory location.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printf(“%x%x%x%x%s”)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-Advances the variable arg. pointer up the stack to reach the memory location to be printed.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651164" y="-2998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Memory Contents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737755" y="1025670"/>
            <a:ext cx="10616045" cy="5151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Printing contents at 0x08480110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Little endian format: \x10\x01\x48\x08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buffer[]:“\x10\x01\x48\x08%x%x%x%x%s”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printf(buffer)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-Advances the variable arg. pointer up the stack to reach the memory location containing \x10\x01\x48\x08. Thereafter it prints the contents of the string starting at that loc.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-Needs the address to be correctly aligned.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838200" y="-2583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Doug Lea’s Memory Allocator (dlmalloc)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838200" y="886691"/>
            <a:ext cx="10515600" cy="5290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in most modern GNU/Linux libc implementations.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 chunks organized into doubly linked lists (similar to traditional malloc).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455" y="2525597"/>
            <a:ext cx="3710295" cy="4041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2766" y="2525597"/>
            <a:ext cx="3809707" cy="401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838200" y="22390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PREV_INUSE Bit: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838200" y="886691"/>
            <a:ext cx="10515600" cy="5290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976745" y="1427019"/>
            <a:ext cx="10515600" cy="5290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Indicates weather the previous bit is allocated or not.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Chunks sizes are always 2-byte multiples – the LSB (PREV_INUSE) being 0.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PREV_INUSE == 1 . Chunk allocated.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727364" y="-2583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 List of dlmalloc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" name="Shape 272"/>
          <p:cNvGrpSpPr/>
          <p:nvPr/>
        </p:nvGrpSpPr>
        <p:grpSpPr>
          <a:xfrm>
            <a:off x="2064327" y="734291"/>
            <a:ext cx="8659091" cy="5805053"/>
            <a:chOff x="2504292" y="1067232"/>
            <a:chExt cx="7399964" cy="5181168"/>
          </a:xfrm>
        </p:grpSpPr>
        <p:pic>
          <p:nvPicPr>
            <p:cNvPr id="273" name="Shape 27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04292" y="1067232"/>
              <a:ext cx="2805380" cy="6133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Shape 27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47019" y="1067233"/>
              <a:ext cx="2483162" cy="51811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" name="Shape 275"/>
            <p:cNvSpPr/>
            <p:nvPr/>
          </p:nvSpPr>
          <p:spPr>
            <a:xfrm>
              <a:off x="3906982" y="1745673"/>
              <a:ext cx="2438400" cy="4047775"/>
            </a:xfrm>
            <a:custGeom>
              <a:pathLst>
                <a:path extrusionOk="0" h="120000" w="120000">
                  <a:moveTo>
                    <a:pt x="120000" y="111718"/>
                  </a:moveTo>
                  <a:cubicBezTo>
                    <a:pt x="104772" y="119385"/>
                    <a:pt x="89545" y="127052"/>
                    <a:pt x="69545" y="108432"/>
                  </a:cubicBezTo>
                  <a:cubicBezTo>
                    <a:pt x="49545" y="89813"/>
                    <a:pt x="0" y="0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rgbClr val="42719B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3934237" y="1745672"/>
              <a:ext cx="2425000" cy="435727"/>
            </a:xfrm>
            <a:custGeom>
              <a:pathLst>
                <a:path extrusionOk="0" h="120000" w="120000">
                  <a:moveTo>
                    <a:pt x="120000" y="89685"/>
                  </a:moveTo>
                  <a:cubicBezTo>
                    <a:pt x="103540" y="109715"/>
                    <a:pt x="87080" y="129745"/>
                    <a:pt x="67080" y="114797"/>
                  </a:cubicBezTo>
                  <a:cubicBezTo>
                    <a:pt x="47080" y="99850"/>
                    <a:pt x="23540" y="4992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rgbClr val="42719B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7" name="Shape 277"/>
            <p:cNvCxnSpPr/>
            <p:nvPr/>
          </p:nvCxnSpPr>
          <p:spPr>
            <a:xfrm>
              <a:off x="5351237" y="1373887"/>
              <a:ext cx="911019" cy="1156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lg" w="lg" type="triangle"/>
            </a:ln>
          </p:spPr>
        </p:cxnSp>
        <p:sp>
          <p:nvSpPr>
            <p:cNvPr id="278" name="Shape 278"/>
            <p:cNvSpPr/>
            <p:nvPr/>
          </p:nvSpPr>
          <p:spPr>
            <a:xfrm rot="249276">
              <a:off x="8839200" y="1787236"/>
              <a:ext cx="581891" cy="1288473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58589" y="15161"/>
                    <a:pt x="117178" y="30322"/>
                    <a:pt x="119946" y="50322"/>
                  </a:cubicBezTo>
                  <a:cubicBezTo>
                    <a:pt x="122714" y="70322"/>
                    <a:pt x="16608" y="120000"/>
                    <a:pt x="16608" y="120000"/>
                  </a:cubicBezTo>
                </a:path>
              </a:pathLst>
            </a:custGeom>
            <a:noFill/>
            <a:ln cap="flat" cmpd="sng" w="12700">
              <a:solidFill>
                <a:srgbClr val="42719B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8866909" y="1246909"/>
              <a:ext cx="1000619" cy="2660073"/>
            </a:xfrm>
            <a:custGeom>
              <a:pathLst>
                <a:path extrusionOk="0" h="120000" w="120000">
                  <a:moveTo>
                    <a:pt x="0" y="116702"/>
                  </a:moveTo>
                  <a:cubicBezTo>
                    <a:pt x="31721" y="120336"/>
                    <a:pt x="63442" y="123971"/>
                    <a:pt x="82963" y="109946"/>
                  </a:cubicBezTo>
                  <a:cubicBezTo>
                    <a:pt x="102484" y="95921"/>
                    <a:pt x="128783" y="50878"/>
                    <a:pt x="117125" y="32553"/>
                  </a:cubicBezTo>
                  <a:cubicBezTo>
                    <a:pt x="105466" y="14229"/>
                    <a:pt x="59240" y="7114"/>
                    <a:pt x="13013" y="0"/>
                  </a:cubicBezTo>
                </a:path>
              </a:pathLst>
            </a:custGeom>
            <a:noFill/>
            <a:ln cap="flat" cmpd="sng" w="12700">
              <a:solidFill>
                <a:srgbClr val="42719B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 rot="249276">
              <a:off x="8863838" y="3677201"/>
              <a:ext cx="581891" cy="1288473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58589" y="15161"/>
                    <a:pt x="117178" y="30322"/>
                    <a:pt x="119946" y="50322"/>
                  </a:cubicBezTo>
                  <a:cubicBezTo>
                    <a:pt x="122714" y="70322"/>
                    <a:pt x="16608" y="120000"/>
                    <a:pt x="16608" y="120000"/>
                  </a:cubicBezTo>
                </a:path>
              </a:pathLst>
            </a:custGeom>
            <a:noFill/>
            <a:ln cap="flat" cmpd="sng" w="12700">
              <a:solidFill>
                <a:srgbClr val="42719B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8914944" y="3095096"/>
              <a:ext cx="989312" cy="2842540"/>
            </a:xfrm>
            <a:custGeom>
              <a:pathLst>
                <a:path extrusionOk="0" h="120000" w="120000">
                  <a:moveTo>
                    <a:pt x="0" y="116702"/>
                  </a:moveTo>
                  <a:cubicBezTo>
                    <a:pt x="31721" y="120336"/>
                    <a:pt x="63442" y="123971"/>
                    <a:pt x="82963" y="109946"/>
                  </a:cubicBezTo>
                  <a:cubicBezTo>
                    <a:pt x="102484" y="95921"/>
                    <a:pt x="128783" y="50878"/>
                    <a:pt x="117125" y="32553"/>
                  </a:cubicBezTo>
                  <a:cubicBezTo>
                    <a:pt x="105466" y="14229"/>
                    <a:pt x="59240" y="7114"/>
                    <a:pt x="13013" y="0"/>
                  </a:cubicBezTo>
                </a:path>
              </a:pathLst>
            </a:custGeom>
            <a:noFill/>
            <a:ln cap="flat" cmpd="sng" w="12700">
              <a:solidFill>
                <a:srgbClr val="42719B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838200" y="0"/>
            <a:ext cx="10515600" cy="8461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 Overflow through Heaps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566670" y="846158"/>
            <a:ext cx="10787130" cy="5709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Unlink technique: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unlink macro: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unlink (P, BK, FD)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FD = P-&gt;fd; \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BK = P-&gt;bk; \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FD-&gt;bk = BK; \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BK-&gt;fd = FD; \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Unlink macro called when free()-ing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chunk of memory – specifically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consolidating chunks. </a:t>
            </a:r>
            <a:endParaRPr/>
          </a:p>
        </p:txBody>
      </p:sp>
      <p:pic>
        <p:nvPicPr>
          <p:cNvPr id="288" name="Shape 2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801" y="1262129"/>
            <a:ext cx="6380199" cy="5024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838200" y="0"/>
            <a:ext cx="10515600" cy="8461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 Overflow through Heaps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566670" y="846158"/>
            <a:ext cx="10787130" cy="5709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main(int argc, unsigned char **argv)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*first,*second,*third;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first = malloc(666);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second = malloc(12);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third = malloc(12);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strcpy(first,argv[1]);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free(first);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free(second);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free(third);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5" name="Shape 2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1249" y="3886942"/>
            <a:ext cx="4440729" cy="123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0545" y="5218598"/>
            <a:ext cx="618795" cy="414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75671" y="5218598"/>
            <a:ext cx="510752" cy="190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92754" y="5184999"/>
            <a:ext cx="1484196" cy="224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53825" y="2240923"/>
            <a:ext cx="6159354" cy="928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751249" y="1520870"/>
            <a:ext cx="1491498" cy="29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838200" y="0"/>
            <a:ext cx="10515600" cy="76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 Overflow through Heaps</a:t>
            </a:r>
            <a:endParaRPr/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553792" y="768216"/>
            <a:ext cx="10800008" cy="5838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argv[1] is very large and overflows the “chunk boundary” and writes over the prev_size, size, fd, bk in the next chunk.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Unlink() macro allows writing the arbitrary value (addr) to arbitrary memory location (fp).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of the second heap-buffer is -4 (0xfffffffc).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current (second) chunk looks like the third.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 operation: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FD = P-&gt;fd;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BK = P-&gt;bk;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FD-&gt;bk = BK; // *(P-&gt;fd+12)= BK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BK-&gt;fd = FD; // *(P-&gt;bk+8) = FD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 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be address of the shellcode and the </a:t>
            </a:r>
            <a:r>
              <a:rPr b="0" i="0" lang="en-US" sz="222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fp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could be the return address on the stack or some functions address obtained from the GOT table. 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Replacing GOT address works only in Linux and not in Windows.</a:t>
            </a:r>
            <a:r>
              <a:rPr b="0" i="0" lang="en-US" sz="1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1125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512617" y="-207818"/>
            <a:ext cx="11180618" cy="1246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to libc Attack: Using system() function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512617" y="904009"/>
            <a:ext cx="10841183" cy="5272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stack layout                                Stack layout to return to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       libc function system()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3" name="Shape 313"/>
          <p:cNvGraphicFramePr/>
          <p:nvPr/>
        </p:nvGraphicFramePr>
        <p:xfrm>
          <a:off x="1085704" y="22018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{971DA462-5987-469B-9906-1A3101907884}</a:tableStyleId>
              </a:tblPr>
              <a:tblGrid>
                <a:gridCol w="2359250"/>
              </a:tblGrid>
              <a:tr h="201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 u="none" cap="none" strike="noStrike"/>
                        <a:t>Function() args.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01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 u="none" cap="none" strike="noStrike"/>
                        <a:t>Saved return address 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01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Function() args.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01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Saved return address 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01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Saved frame pointer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01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…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01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Buffer[1024]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14" name="Shape 314"/>
          <p:cNvGraphicFramePr/>
          <p:nvPr/>
        </p:nvGraphicFramePr>
        <p:xfrm>
          <a:off x="6102926" y="21979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{971DA462-5987-469B-9906-1A3101907884}</a:tableStyleId>
              </a:tblPr>
              <a:tblGrid>
                <a:gridCol w="2359250"/>
              </a:tblGrid>
              <a:tr h="365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Arg. for</a:t>
                      </a:r>
                      <a:r>
                        <a:rPr lang="en-US" sz="1800"/>
                        <a:t> system()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Dummy return</a:t>
                      </a:r>
                      <a:r>
                        <a:rPr lang="en-US" sz="1800"/>
                        <a:t> address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1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Address of system() function of</a:t>
                      </a:r>
                      <a:r>
                        <a:rPr lang="en-US" sz="1800"/>
                        <a:t> libc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Saved frame pointer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…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Buffer[1024]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15" name="Shape 315"/>
          <p:cNvSpPr/>
          <p:nvPr/>
        </p:nvSpPr>
        <p:spPr>
          <a:xfrm>
            <a:off x="4157329" y="3003542"/>
            <a:ext cx="1031359" cy="47846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718278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Have We Been Doing ?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718278" y="1154243"/>
            <a:ext cx="10635522" cy="50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Access Control Models – DAC, MAC, RBAC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models: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Clearance Levels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Multilevel Security (MLS)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Subjects and objects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Bell LaPadula Model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Biba Model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680483" y="0"/>
            <a:ext cx="10492563" cy="1052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to libc Attack: Using system() function</a:t>
            </a:r>
            <a:endParaRPr/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540327" y="896759"/>
            <a:ext cx="10813473" cy="549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example</a:t>
            </a:r>
            <a:endParaRPr/>
          </a:p>
          <a:p>
            <a:pPr indent="-7747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-Local variables in stack: 4 bytes (int) + 8 bytes (pointer) + 256 byte(array).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-How it is actually arranged: buff+256+saved RBP+return address+8 bytes(pointer)+4 bytes(int).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-Address of system() function: can be obtained from gdb.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-What needs to be passed as input: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&lt;Dummy data ‘A…’ 264&gt;+&lt;address of system function in LE order&gt;+&lt;Dummy return address&gt;+&lt;address of string “/bin/sh”&gt;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How load “/bin/sh” into the program memory -- $export SHELL=/bin/sh – search for the variable through GDB shell variables.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680483" y="1453300"/>
            <a:ext cx="9601202" cy="3042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b="0" i="0" lang="en-US" sz="16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int main(int argc, unsigned char **argv)</a:t>
            </a:r>
            <a:br>
              <a:rPr b="0" i="0" lang="en-US" sz="16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0" i="0" lang="en-US" sz="16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 unsigned char buff[256];   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memcpy(buf,argv[1],strlen(argv[1]));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printf(buf);</a:t>
            </a:r>
            <a:endParaRPr/>
          </a:p>
          <a:p>
            <a:pPr indent="0" lvl="0" marL="4572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4572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640128" y="163113"/>
            <a:ext cx="10492563" cy="1052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to libc Attack: Gadgets Using Libc Instructions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40128" y="1215736"/>
            <a:ext cx="10532918" cy="5231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 with the previous approach ?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System() function take arguments on the stack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?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– use execl() family system calls with arguments passed via the registers. 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 register calling conventions for linux syscalls: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%rdi = param 1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%rsi = param 2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%rdx = param 3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%rcx = param 4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%r8 = param 5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%r9 = param 6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640128" y="163113"/>
            <a:ext cx="10492563" cy="1052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to libc Attack: Gadgets Using Libc Instructions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40127" y="1215736"/>
            <a:ext cx="11008081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Passing address to stack is easy but how do you pass arguments?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Chain up series of POP/RET instructions where information is popped to the registers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end there should be the address of execve().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usage: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execve(“/bin/sh”,NULL,0);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%rdi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retq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%rsi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retq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%rdx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retq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&lt;execve address&gt;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763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763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1125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640128" y="163113"/>
            <a:ext cx="10492563" cy="1052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to libc Attack: Gadgets Using Libc Instructions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40127" y="1215736"/>
            <a:ext cx="11008081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get specific sequence of instructions: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libc.so binary for the specific sequence corresponding to POP/RET opcodes.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5f                      pop    %rdi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      5e                      pop    %rsi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    5a                      pop    %rdx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  3c		    retq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Search for ‘pop %rdi , retq’ ‘pop %rsi , retq’ ‘pop %rdx , retq’ combinations in the libc library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640128" y="163113"/>
            <a:ext cx="10492563" cy="1052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to libc Attack: Gadgets Using Libc Instructions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353291" y="1215736"/>
            <a:ext cx="11294918" cy="5288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•"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sequences of POP/RETs obtained are called </a:t>
            </a:r>
            <a:r>
              <a:rPr b="0" i="1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Gadgets.</a:t>
            </a:r>
            <a:endParaRPr/>
          </a:p>
          <a:p>
            <a:pPr indent="-90804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b="0" i="1" sz="2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•"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get the address to a gadget ?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Char char="•"/>
            </a:pPr>
            <a:r>
              <a:rPr b="0" i="0" lang="en-US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victim program and obtain the memory map from /proc/pid/maps.</a:t>
            </a:r>
            <a:endParaRPr/>
          </a:p>
          <a:p>
            <a:pPr indent="0" lvl="1" marL="4572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grep libc /proc/28258/maps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7ffff7a57000-7ffff7bd4000 r-xp 00000000 08:05 46534885                   /lib/libc-2.11.1.so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7ffff7bd4000-7ffff7dd3000 ---p 0017d000 08:05 46534885                   /lib/libc-2.11.1.so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7ffff7dd3000-7ffff7dd7000 r--p 0017c000 08:05 46534885                   /lib/libc-2.11.1.so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7ffff7dd7000-7ffff7dd8000 rw-p 00180000 08:05 46534885                /lib/libc-2.11.1.so</a:t>
            </a:r>
            <a:endParaRPr/>
          </a:p>
          <a:p>
            <a:pPr indent="0" lvl="1" marL="4572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Char char="•"/>
            </a:pPr>
            <a:r>
              <a:rPr b="0" i="0" lang="en-US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Gadget ‘offsets’, obtained from the search, are to be added to the base address of the location where libc is loaded – virtual addresses of the Gadgets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Char char="•"/>
            </a:pPr>
            <a:r>
              <a:rPr b="0" i="0" lang="en-US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Obtain the ‘offset’ of execve function through ‘nm’ program and add it to base address of libc – virtual address of execve() function.</a:t>
            </a:r>
            <a:endParaRPr/>
          </a:p>
          <a:p>
            <a:pPr indent="-11049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None/>
            </a:pPr>
            <a:r>
              <a:t/>
            </a:r>
            <a:endParaRPr b="0" i="0" sz="18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Char char="•"/>
            </a:pPr>
            <a:r>
              <a:rPr b="0" i="0" lang="en-US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for every POP/RET sequence – ‘pop %rdi , retq’ ‘pop %rsi , retq’ ‘pop %rdx , retq’</a:t>
            </a:r>
            <a:endParaRPr/>
          </a:p>
          <a:p>
            <a:pPr indent="-11049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None/>
            </a:pPr>
            <a:r>
              <a:t/>
            </a:r>
            <a:endParaRPr b="0" i="0" sz="18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0175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640128" y="163113"/>
            <a:ext cx="10492563" cy="1052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to libc Attack: Gadgets Using Libc Instructions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353291" y="1215736"/>
            <a:ext cx="11294918" cy="5288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3" name="Shape 353"/>
          <p:cNvGraphicFramePr/>
          <p:nvPr/>
        </p:nvGraphicFramePr>
        <p:xfrm>
          <a:off x="1190337" y="10210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{971DA462-5987-469B-9906-1A3101907884}</a:tableStyleId>
              </a:tblPr>
              <a:tblGrid>
                <a:gridCol w="3786900"/>
              </a:tblGrid>
              <a:tr h="1950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/bin/sh + 0x00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512</a:t>
                      </a:r>
                      <a:r>
                        <a:rPr lang="en-US" sz="1800"/>
                        <a:t> bytes (buff[512])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46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Dummy</a:t>
                      </a:r>
                      <a:r>
                        <a:rPr lang="en-US" sz="1800"/>
                        <a:t> value → %rbp (dummy frame ptr)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46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Address</a:t>
                      </a:r>
                      <a:r>
                        <a:rPr lang="en-US" sz="1800"/>
                        <a:t> of libc: pop %rdi , retq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46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&amp;buff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46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Address</a:t>
                      </a:r>
                      <a:r>
                        <a:rPr lang="en-US" sz="1800"/>
                        <a:t> of libc: pop %rsi , retq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46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NULL → %rsi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46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Address</a:t>
                      </a:r>
                      <a:r>
                        <a:rPr lang="en-US" sz="1800"/>
                        <a:t> of libc: pop %rdx , retq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46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NULL → %rdx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46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Address</a:t>
                      </a:r>
                      <a:r>
                        <a:rPr lang="en-US" sz="1800"/>
                        <a:t> of libc: execve()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1981200" y="188640"/>
            <a:ext cx="8458201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Vernam Cipher (One Time Pads)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Shape 359"/>
          <p:cNvSpPr txBox="1"/>
          <p:nvPr/>
        </p:nvSpPr>
        <p:spPr>
          <a:xfrm>
            <a:off x="1703512" y="1124744"/>
            <a:ext cx="8568952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Vernam Cipher (One Time Pads (OTPs)) (1917):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bit of the plain text is XOR-ed with each bit of the key stream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lies in length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pseudo-randomness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key stream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basic operation: Message  XOR key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use case: Use each key ONLY once (ONE TIME…) (considered cryptographically secure…(Shannon – “Perfect Secrecy”)).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	                   Pr (E(M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K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 = Pr (E(M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K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 (for every K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K (key space)).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(Cipher text should not reveal the corresponding Message)</a:t>
            </a:r>
            <a:endParaRPr b="0" baseline="-25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Shape 360"/>
          <p:cNvSpPr txBox="1"/>
          <p:nvPr/>
        </p:nvSpPr>
        <p:spPr>
          <a:xfrm>
            <a:off x="2927648" y="1988840"/>
            <a:ext cx="56886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PLAINTEXT :    H(7)   E(4)     L(11)  L(11) O(14)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             :    X(23) M(12) C(2)    K(10) L(11)  + (mod 26)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CIPHER        :    E(4)   Q(16)  N(13) V(21) Z(25)</a:t>
            </a:r>
            <a:endParaRPr/>
          </a:p>
        </p:txBody>
      </p:sp>
      <p:pic>
        <p:nvPicPr>
          <p:cNvPr id="361" name="Shape 3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7730" y="4790420"/>
            <a:ext cx="579918" cy="67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Shape 3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9079" y="4787903"/>
            <a:ext cx="579918" cy="670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3" name="Shape 363"/>
          <p:cNvCxnSpPr/>
          <p:nvPr/>
        </p:nvCxnSpPr>
        <p:spPr>
          <a:xfrm>
            <a:off x="3071664" y="5094218"/>
            <a:ext cx="482453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364" name="Shape 364"/>
          <p:cNvSpPr txBox="1"/>
          <p:nvPr/>
        </p:nvSpPr>
        <p:spPr>
          <a:xfrm>
            <a:off x="4315094" y="5245023"/>
            <a:ext cx="21499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XOR K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C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4331668" y="4603237"/>
            <a:ext cx="19083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XOR K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C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1981200" y="188640"/>
            <a:ext cx="8458201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 Ciphers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/>
          <p:cNvSpPr txBox="1"/>
          <p:nvPr/>
        </p:nvSpPr>
        <p:spPr>
          <a:xfrm>
            <a:off x="1703512" y="1078568"/>
            <a:ext cx="8568952" cy="7863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OTP → Stream Ciphers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key must be used exactly one.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usage of same key → statistical cryptanalysis attack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Reusable keying material 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new keys without revealing how they are generated.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encrypted cipher text should not reveal any information about the key or the plaintext.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bit of the message is XOR-ed with the bit of the key.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with Shannon’s “Perfect Secrecy”: Key len ≥ Message Len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 PRG instead of perfectly random function.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PRG: G:{0,1}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→{0,1}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n &gt;&gt; s                                              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G(k)      M = C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D =G(k)      C  = M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 property of PRG: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Unpredictability: Knowing some bits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key one should not be able to predict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remaining bits.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	</a:t>
            </a:r>
            <a:endParaRPr/>
          </a:p>
        </p:txBody>
      </p:sp>
      <p:sp>
        <p:nvSpPr>
          <p:cNvPr id="372" name="Shape 372"/>
          <p:cNvSpPr txBox="1"/>
          <p:nvPr/>
        </p:nvSpPr>
        <p:spPr>
          <a:xfrm>
            <a:off x="6832557" y="4806021"/>
            <a:ext cx="5757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G(k)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6626260" y="4195368"/>
            <a:ext cx="720080" cy="2213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6261" y="4869160"/>
            <a:ext cx="2062027" cy="23006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6901388" y="4127836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7008501" y="4463406"/>
            <a:ext cx="74636" cy="36938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6626260" y="5447901"/>
            <a:ext cx="2062027" cy="23006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Shape 378"/>
          <p:cNvSpPr txBox="1"/>
          <p:nvPr/>
        </p:nvSpPr>
        <p:spPr>
          <a:xfrm>
            <a:off x="6879803" y="5368745"/>
            <a:ext cx="381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7014913" y="5129954"/>
            <a:ext cx="68224" cy="28803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6624771" y="5937615"/>
            <a:ext cx="2062027" cy="23006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Shape 381"/>
          <p:cNvSpPr txBox="1"/>
          <p:nvPr/>
        </p:nvSpPr>
        <p:spPr>
          <a:xfrm>
            <a:off x="6911764" y="5867980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7025866" y="5703187"/>
            <a:ext cx="68224" cy="22418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5987989" y="5483703"/>
            <a:ext cx="222311" cy="19426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5987988" y="5483703"/>
            <a:ext cx="222310" cy="204504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3300499" y="4809256"/>
            <a:ext cx="222310" cy="204504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3301458" y="4807426"/>
            <a:ext cx="222311" cy="19426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3296088" y="4536588"/>
            <a:ext cx="222310" cy="204504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3297047" y="4534758"/>
            <a:ext cx="222311" cy="19426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Shape 389"/>
          <p:cNvSpPr txBox="1"/>
          <p:nvPr/>
        </p:nvSpPr>
        <p:spPr>
          <a:xfrm>
            <a:off x="8674028" y="4109796"/>
            <a:ext cx="12057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seed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Shape 390"/>
          <p:cNvSpPr txBox="1"/>
          <p:nvPr/>
        </p:nvSpPr>
        <p:spPr>
          <a:xfrm>
            <a:off x="8623336" y="4786933"/>
            <a:ext cx="21306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Expanded by PRG fn.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1981200" y="188640"/>
            <a:ext cx="8458201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Ciphers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Shape 39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/80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Shape 397"/>
          <p:cNvSpPr/>
          <p:nvPr/>
        </p:nvSpPr>
        <p:spPr>
          <a:xfrm>
            <a:off x="2175760" y="2004864"/>
            <a:ext cx="720080" cy="36004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3071664" y="1999063"/>
            <a:ext cx="720080" cy="36004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3984121" y="2001197"/>
            <a:ext cx="720080" cy="36004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4896578" y="2001197"/>
            <a:ext cx="720080" cy="36004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6600056" y="1999063"/>
            <a:ext cx="720080" cy="36004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7523803" y="2004864"/>
            <a:ext cx="720080" cy="36004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3" name="Shape 403"/>
          <p:cNvCxnSpPr>
            <a:stCxn id="400" idx="3"/>
            <a:endCxn id="401" idx="1"/>
          </p:cNvCxnSpPr>
          <p:nvPr/>
        </p:nvCxnSpPr>
        <p:spPr>
          <a:xfrm flipH="1" rot="10800000">
            <a:off x="5616658" y="2179117"/>
            <a:ext cx="983400" cy="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"/>
            <a:headEnd len="med" w="med" type="none"/>
            <a:tailEnd len="med" w="med" type="none"/>
          </a:ln>
        </p:spPr>
      </p:cxnSp>
      <p:sp>
        <p:nvSpPr>
          <p:cNvPr id="404" name="Shape 404"/>
          <p:cNvSpPr/>
          <p:nvPr/>
        </p:nvSpPr>
        <p:spPr>
          <a:xfrm>
            <a:off x="2192610" y="3846067"/>
            <a:ext cx="720080" cy="36004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3088514" y="3840266"/>
            <a:ext cx="720080" cy="36004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4000971" y="3842400"/>
            <a:ext cx="720080" cy="36004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4913428" y="3842400"/>
            <a:ext cx="720080" cy="36004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5112602" y="2924944"/>
            <a:ext cx="288032" cy="288032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Shape 409"/>
          <p:cNvSpPr/>
          <p:nvPr/>
        </p:nvSpPr>
        <p:spPr>
          <a:xfrm>
            <a:off x="4236149" y="2941785"/>
            <a:ext cx="288032" cy="288032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Shape 410"/>
          <p:cNvSpPr/>
          <p:nvPr/>
        </p:nvSpPr>
        <p:spPr>
          <a:xfrm>
            <a:off x="3277465" y="2937301"/>
            <a:ext cx="288032" cy="288032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2393148" y="2937301"/>
            <a:ext cx="288032" cy="288032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Shape 412"/>
          <p:cNvSpPr/>
          <p:nvPr/>
        </p:nvSpPr>
        <p:spPr>
          <a:xfrm rot="5400000">
            <a:off x="4958795" y="-1164591"/>
            <a:ext cx="330196" cy="5688633"/>
          </a:xfrm>
          <a:prstGeom prst="leftBrace">
            <a:avLst>
              <a:gd fmla="val 0" name="adj1"/>
              <a:gd fmla="val 48185" name="adj2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Shape 413"/>
          <p:cNvSpPr txBox="1"/>
          <p:nvPr/>
        </p:nvSpPr>
        <p:spPr>
          <a:xfrm>
            <a:off x="3186504" y="1139388"/>
            <a:ext cx="4090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(M) divided into multiple blocks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Shape 414"/>
          <p:cNvSpPr txBox="1"/>
          <p:nvPr/>
        </p:nvSpPr>
        <p:spPr>
          <a:xfrm>
            <a:off x="2323250" y="2009622"/>
            <a:ext cx="4603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3218519" y="1999231"/>
            <a:ext cx="4603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Shape 416"/>
          <p:cNvSpPr txBox="1"/>
          <p:nvPr/>
        </p:nvSpPr>
        <p:spPr>
          <a:xfrm>
            <a:off x="4123450" y="2009622"/>
            <a:ext cx="4603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Shape 417"/>
          <p:cNvSpPr txBox="1"/>
          <p:nvPr/>
        </p:nvSpPr>
        <p:spPr>
          <a:xfrm>
            <a:off x="5058825" y="1988840"/>
            <a:ext cx="4603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6756573" y="1988840"/>
            <a:ext cx="5870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n-1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Shape 419"/>
          <p:cNvSpPr txBox="1"/>
          <p:nvPr/>
        </p:nvSpPr>
        <p:spPr>
          <a:xfrm>
            <a:off x="7692677" y="2020383"/>
            <a:ext cx="4619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2375205" y="3846067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Shape 421"/>
          <p:cNvSpPr txBox="1"/>
          <p:nvPr/>
        </p:nvSpPr>
        <p:spPr>
          <a:xfrm>
            <a:off x="3312392" y="3846067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4248496" y="3846067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5118332" y="2874817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5122983" y="3846067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Shape 425"/>
          <p:cNvSpPr txBox="1"/>
          <p:nvPr/>
        </p:nvSpPr>
        <p:spPr>
          <a:xfrm>
            <a:off x="4254965" y="2894870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Shape 426"/>
          <p:cNvSpPr txBox="1"/>
          <p:nvPr/>
        </p:nvSpPr>
        <p:spPr>
          <a:xfrm>
            <a:off x="3285256" y="2894870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Shape 427"/>
          <p:cNvSpPr txBox="1"/>
          <p:nvPr/>
        </p:nvSpPr>
        <p:spPr>
          <a:xfrm>
            <a:off x="2393148" y="2894500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8" name="Shape 428"/>
          <p:cNvCxnSpPr>
            <a:stCxn id="400" idx="2"/>
            <a:endCxn id="408" idx="0"/>
          </p:cNvCxnSpPr>
          <p:nvPr/>
        </p:nvCxnSpPr>
        <p:spPr>
          <a:xfrm>
            <a:off x="5256618" y="2361237"/>
            <a:ext cx="0" cy="56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429" name="Shape 429"/>
          <p:cNvCxnSpPr/>
          <p:nvPr/>
        </p:nvCxnSpPr>
        <p:spPr>
          <a:xfrm>
            <a:off x="4378199" y="2361238"/>
            <a:ext cx="0" cy="56370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430" name="Shape 430"/>
          <p:cNvCxnSpPr/>
          <p:nvPr/>
        </p:nvCxnSpPr>
        <p:spPr>
          <a:xfrm>
            <a:off x="3430975" y="2359272"/>
            <a:ext cx="0" cy="56370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431" name="Shape 431"/>
          <p:cNvCxnSpPr/>
          <p:nvPr/>
        </p:nvCxnSpPr>
        <p:spPr>
          <a:xfrm>
            <a:off x="2546826" y="2361238"/>
            <a:ext cx="0" cy="56370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432" name="Shape 432"/>
          <p:cNvCxnSpPr/>
          <p:nvPr/>
        </p:nvCxnSpPr>
        <p:spPr>
          <a:xfrm>
            <a:off x="5252686" y="3225334"/>
            <a:ext cx="0" cy="56370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lg" w="lg" type="triangle"/>
            <a:tailEnd len="med" w="med" type="none"/>
          </a:ln>
        </p:spPr>
      </p:cxnSp>
      <p:cxnSp>
        <p:nvCxnSpPr>
          <p:cNvPr id="433" name="Shape 433"/>
          <p:cNvCxnSpPr/>
          <p:nvPr/>
        </p:nvCxnSpPr>
        <p:spPr>
          <a:xfrm>
            <a:off x="4378199" y="3233759"/>
            <a:ext cx="0" cy="56370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lg" w="lg" type="triangle"/>
            <a:tailEnd len="med" w="med" type="none"/>
          </a:ln>
        </p:spPr>
      </p:cxnSp>
      <p:cxnSp>
        <p:nvCxnSpPr>
          <p:cNvPr id="434" name="Shape 434"/>
          <p:cNvCxnSpPr/>
          <p:nvPr/>
        </p:nvCxnSpPr>
        <p:spPr>
          <a:xfrm>
            <a:off x="3431704" y="3223368"/>
            <a:ext cx="0" cy="56370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lg" w="lg" type="triangle"/>
            <a:tailEnd len="med" w="med" type="none"/>
          </a:ln>
        </p:spPr>
      </p:cxnSp>
      <p:cxnSp>
        <p:nvCxnSpPr>
          <p:cNvPr id="435" name="Shape 435"/>
          <p:cNvCxnSpPr/>
          <p:nvPr/>
        </p:nvCxnSpPr>
        <p:spPr>
          <a:xfrm>
            <a:off x="2546826" y="3223368"/>
            <a:ext cx="0" cy="56370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lg" w="lg" type="triangle"/>
            <a:tailEnd len="med" w="med" type="none"/>
          </a:ln>
        </p:spPr>
      </p:cxnSp>
      <p:cxnSp>
        <p:nvCxnSpPr>
          <p:cNvPr id="436" name="Shape 436"/>
          <p:cNvCxnSpPr/>
          <p:nvPr/>
        </p:nvCxnSpPr>
        <p:spPr>
          <a:xfrm>
            <a:off x="3071664" y="2022181"/>
            <a:ext cx="16850" cy="25922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miter lim="8000"/>
            <a:headEnd len="med" w="med" type="none"/>
            <a:tailEnd len="med" w="med" type="none"/>
          </a:ln>
        </p:spPr>
      </p:cxnSp>
      <p:cxnSp>
        <p:nvCxnSpPr>
          <p:cNvPr id="437" name="Shape 437"/>
          <p:cNvCxnSpPr/>
          <p:nvPr/>
        </p:nvCxnSpPr>
        <p:spPr>
          <a:xfrm>
            <a:off x="3791744" y="2022181"/>
            <a:ext cx="16850" cy="25922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miter lim="8000"/>
            <a:headEnd len="med" w="med" type="none"/>
            <a:tailEnd len="med" w="med" type="none"/>
          </a:ln>
        </p:spPr>
      </p:cxnSp>
      <p:cxnSp>
        <p:nvCxnSpPr>
          <p:cNvPr id="438" name="Shape 438"/>
          <p:cNvCxnSpPr/>
          <p:nvPr/>
        </p:nvCxnSpPr>
        <p:spPr>
          <a:xfrm>
            <a:off x="3088514" y="4437112"/>
            <a:ext cx="70323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lg" w="lg" type="triangle"/>
            <a:tailEnd len="lg" w="lg" type="triangle"/>
          </a:ln>
        </p:spPr>
      </p:cxnSp>
      <p:sp>
        <p:nvSpPr>
          <p:cNvPr id="439" name="Shape 439"/>
          <p:cNvSpPr txBox="1"/>
          <p:nvPr/>
        </p:nvSpPr>
        <p:spPr>
          <a:xfrm>
            <a:off x="3120848" y="4521830"/>
            <a:ext cx="7184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n-bits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0" name="Shape 440"/>
          <p:cNvCxnSpPr>
            <a:stCxn id="408" idx="6"/>
          </p:cNvCxnSpPr>
          <p:nvPr/>
        </p:nvCxnSpPr>
        <p:spPr>
          <a:xfrm>
            <a:off x="5400634" y="3068960"/>
            <a:ext cx="407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441" name="Shape 441"/>
          <p:cNvSpPr txBox="1"/>
          <p:nvPr/>
        </p:nvSpPr>
        <p:spPr>
          <a:xfrm>
            <a:off x="5338606" y="2674565"/>
            <a:ext cx="3866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2" name="Shape 442"/>
          <p:cNvCxnSpPr/>
          <p:nvPr/>
        </p:nvCxnSpPr>
        <p:spPr>
          <a:xfrm>
            <a:off x="4531376" y="3085801"/>
            <a:ext cx="38205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443" name="Shape 443"/>
          <p:cNvCxnSpPr/>
          <p:nvPr/>
        </p:nvCxnSpPr>
        <p:spPr>
          <a:xfrm>
            <a:off x="3571741" y="3089742"/>
            <a:ext cx="38205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444" name="Shape 444"/>
          <p:cNvCxnSpPr/>
          <p:nvPr/>
        </p:nvCxnSpPr>
        <p:spPr>
          <a:xfrm>
            <a:off x="2689612" y="3089742"/>
            <a:ext cx="223078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445" name="Shape 445"/>
          <p:cNvSpPr txBox="1"/>
          <p:nvPr/>
        </p:nvSpPr>
        <p:spPr>
          <a:xfrm>
            <a:off x="2613012" y="2708920"/>
            <a:ext cx="3866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Shape 446"/>
          <p:cNvSpPr txBox="1"/>
          <p:nvPr/>
        </p:nvSpPr>
        <p:spPr>
          <a:xfrm>
            <a:off x="4451489" y="2700266"/>
            <a:ext cx="3866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Shape 447"/>
          <p:cNvSpPr txBox="1"/>
          <p:nvPr/>
        </p:nvSpPr>
        <p:spPr>
          <a:xfrm>
            <a:off x="3432314" y="2700904"/>
            <a:ext cx="3866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Shape 448"/>
          <p:cNvSpPr txBox="1"/>
          <p:nvPr/>
        </p:nvSpPr>
        <p:spPr>
          <a:xfrm>
            <a:off x="2190960" y="4895304"/>
            <a:ext cx="227411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n-bits Output: n-bits </a:t>
            </a:r>
            <a:endParaRPr baseline="-2500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Key: ≥ n-bits</a:t>
            </a: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7681885" y="2992351"/>
            <a:ext cx="720080" cy="36004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7890044" y="2965126"/>
            <a:ext cx="3037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1" name="Shape 451"/>
          <p:cNvCxnSpPr/>
          <p:nvPr/>
        </p:nvCxnSpPr>
        <p:spPr>
          <a:xfrm flipH="1">
            <a:off x="6870063" y="3344034"/>
            <a:ext cx="811822" cy="68407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452" name="Shape 452"/>
          <p:cNvCxnSpPr/>
          <p:nvPr/>
        </p:nvCxnSpPr>
        <p:spPr>
          <a:xfrm>
            <a:off x="8401965" y="3352392"/>
            <a:ext cx="858984" cy="67571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453" name="Shape 453"/>
          <p:cNvCxnSpPr/>
          <p:nvPr/>
        </p:nvCxnSpPr>
        <p:spPr>
          <a:xfrm>
            <a:off x="8154664" y="3360509"/>
            <a:ext cx="125069" cy="653196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454" name="Shape 454"/>
          <p:cNvSpPr/>
          <p:nvPr/>
        </p:nvSpPr>
        <p:spPr>
          <a:xfrm rot="-5400000">
            <a:off x="6623203" y="4094950"/>
            <a:ext cx="493721" cy="36004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Shape 455"/>
          <p:cNvSpPr txBox="1"/>
          <p:nvPr/>
        </p:nvSpPr>
        <p:spPr>
          <a:xfrm rot="-5400000">
            <a:off x="6634693" y="4022171"/>
            <a:ext cx="4605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Shape 456"/>
          <p:cNvSpPr/>
          <p:nvPr/>
        </p:nvSpPr>
        <p:spPr>
          <a:xfrm rot="-5400000">
            <a:off x="8044373" y="4093939"/>
            <a:ext cx="495743" cy="36004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Shape 457"/>
          <p:cNvSpPr/>
          <p:nvPr/>
        </p:nvSpPr>
        <p:spPr>
          <a:xfrm rot="-5400000">
            <a:off x="7337061" y="4104023"/>
            <a:ext cx="475576" cy="36004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8" name="Shape 458"/>
          <p:cNvCxnSpPr>
            <a:endCxn id="457" idx="3"/>
          </p:cNvCxnSpPr>
          <p:nvPr/>
        </p:nvCxnSpPr>
        <p:spPr>
          <a:xfrm flipH="1">
            <a:off x="7574849" y="3343955"/>
            <a:ext cx="373200" cy="7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459" name="Shape 459"/>
          <p:cNvSpPr/>
          <p:nvPr/>
        </p:nvSpPr>
        <p:spPr>
          <a:xfrm rot="-5400000">
            <a:off x="9014089" y="4094950"/>
            <a:ext cx="493721" cy="36004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Shape 460"/>
          <p:cNvSpPr txBox="1"/>
          <p:nvPr/>
        </p:nvSpPr>
        <p:spPr>
          <a:xfrm rot="-5400000">
            <a:off x="7339479" y="4040849"/>
            <a:ext cx="4605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Shape 461"/>
          <p:cNvSpPr txBox="1"/>
          <p:nvPr/>
        </p:nvSpPr>
        <p:spPr>
          <a:xfrm rot="-5400000">
            <a:off x="8049457" y="4042838"/>
            <a:ext cx="4605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Shape 462"/>
          <p:cNvSpPr txBox="1"/>
          <p:nvPr/>
        </p:nvSpPr>
        <p:spPr>
          <a:xfrm rot="-5400000">
            <a:off x="9030674" y="4053718"/>
            <a:ext cx="4605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3" name="Shape 463"/>
          <p:cNvCxnSpPr/>
          <p:nvPr/>
        </p:nvCxnSpPr>
        <p:spPr>
          <a:xfrm>
            <a:off x="6870063" y="4521831"/>
            <a:ext cx="0" cy="37347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464" name="Shape 464"/>
          <p:cNvCxnSpPr/>
          <p:nvPr/>
        </p:nvCxnSpPr>
        <p:spPr>
          <a:xfrm>
            <a:off x="7583087" y="4521088"/>
            <a:ext cx="0" cy="37347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465" name="Shape 465"/>
          <p:cNvCxnSpPr/>
          <p:nvPr/>
        </p:nvCxnSpPr>
        <p:spPr>
          <a:xfrm>
            <a:off x="8310590" y="4526340"/>
            <a:ext cx="0" cy="37347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466" name="Shape 466"/>
          <p:cNvCxnSpPr/>
          <p:nvPr/>
        </p:nvCxnSpPr>
        <p:spPr>
          <a:xfrm>
            <a:off x="9260949" y="4517690"/>
            <a:ext cx="0" cy="37347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467" name="Shape 467"/>
          <p:cNvSpPr/>
          <p:nvPr/>
        </p:nvSpPr>
        <p:spPr>
          <a:xfrm>
            <a:off x="6501274" y="4916454"/>
            <a:ext cx="674846" cy="343398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 txBox="1"/>
          <p:nvPr/>
        </p:nvSpPr>
        <p:spPr>
          <a:xfrm>
            <a:off x="6470383" y="4928068"/>
            <a:ext cx="809619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•)</a:t>
            </a:r>
            <a:endParaRPr baseline="-25000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 txBox="1"/>
          <p:nvPr/>
        </p:nvSpPr>
        <p:spPr>
          <a:xfrm>
            <a:off x="7230598" y="4911601"/>
            <a:ext cx="809619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•)</a:t>
            </a:r>
            <a:endParaRPr baseline="-25000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7264161" y="4910350"/>
            <a:ext cx="674846" cy="343398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 txBox="1"/>
          <p:nvPr/>
        </p:nvSpPr>
        <p:spPr>
          <a:xfrm>
            <a:off x="8886782" y="4925943"/>
            <a:ext cx="809619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•)</a:t>
            </a:r>
            <a:endParaRPr baseline="-25000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8928583" y="4916454"/>
            <a:ext cx="674846" cy="343398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Shape 473"/>
          <p:cNvSpPr txBox="1"/>
          <p:nvPr/>
        </p:nvSpPr>
        <p:spPr>
          <a:xfrm>
            <a:off x="7968209" y="4917705"/>
            <a:ext cx="809619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•)</a:t>
            </a:r>
            <a:endParaRPr baseline="-25000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8001772" y="4916454"/>
            <a:ext cx="674846" cy="343398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5" name="Shape 475"/>
          <p:cNvCxnSpPr/>
          <p:nvPr/>
        </p:nvCxnSpPr>
        <p:spPr>
          <a:xfrm>
            <a:off x="6063048" y="5082049"/>
            <a:ext cx="407334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476" name="Shape 476"/>
          <p:cNvCxnSpPr/>
          <p:nvPr/>
        </p:nvCxnSpPr>
        <p:spPr>
          <a:xfrm>
            <a:off x="9612966" y="5093709"/>
            <a:ext cx="407334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477" name="Shape 477"/>
          <p:cNvSpPr/>
          <p:nvPr/>
        </p:nvSpPr>
        <p:spPr>
          <a:xfrm>
            <a:off x="6862119" y="5263978"/>
            <a:ext cx="691978" cy="180244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15952" y="42504"/>
                  <a:pt x="31904" y="85008"/>
                  <a:pt x="44285" y="104204"/>
                </a:cubicBezTo>
                <a:cubicBezTo>
                  <a:pt x="56666" y="123400"/>
                  <a:pt x="64523" y="122486"/>
                  <a:pt x="74285" y="115173"/>
                </a:cubicBezTo>
                <a:cubicBezTo>
                  <a:pt x="84047" y="107861"/>
                  <a:pt x="96190" y="75868"/>
                  <a:pt x="102857" y="60329"/>
                </a:cubicBezTo>
                <a:cubicBezTo>
                  <a:pt x="109523" y="44790"/>
                  <a:pt x="111428" y="31079"/>
                  <a:pt x="114285" y="21938"/>
                </a:cubicBezTo>
                <a:cubicBezTo>
                  <a:pt x="117142" y="12797"/>
                  <a:pt x="118571" y="9140"/>
                  <a:pt x="120000" y="5484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7564262" y="5260018"/>
            <a:ext cx="691978" cy="180244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15952" y="42504"/>
                  <a:pt x="31904" y="85008"/>
                  <a:pt x="44285" y="104204"/>
                </a:cubicBezTo>
                <a:cubicBezTo>
                  <a:pt x="56666" y="123400"/>
                  <a:pt x="64523" y="122486"/>
                  <a:pt x="74285" y="115173"/>
                </a:cubicBezTo>
                <a:cubicBezTo>
                  <a:pt x="84047" y="107861"/>
                  <a:pt x="96190" y="75868"/>
                  <a:pt x="102857" y="60329"/>
                </a:cubicBezTo>
                <a:cubicBezTo>
                  <a:pt x="109523" y="44790"/>
                  <a:pt x="111428" y="31079"/>
                  <a:pt x="114285" y="21938"/>
                </a:cubicBezTo>
                <a:cubicBezTo>
                  <a:pt x="117142" y="12797"/>
                  <a:pt x="118571" y="9140"/>
                  <a:pt x="120000" y="5484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8256240" y="5269340"/>
            <a:ext cx="925533" cy="175884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15952" y="42504"/>
                  <a:pt x="31904" y="85008"/>
                  <a:pt x="44285" y="104204"/>
                </a:cubicBezTo>
                <a:cubicBezTo>
                  <a:pt x="56666" y="123400"/>
                  <a:pt x="64523" y="122486"/>
                  <a:pt x="74285" y="115173"/>
                </a:cubicBezTo>
                <a:cubicBezTo>
                  <a:pt x="84047" y="107861"/>
                  <a:pt x="96190" y="75868"/>
                  <a:pt x="102857" y="60329"/>
                </a:cubicBezTo>
                <a:cubicBezTo>
                  <a:pt x="109523" y="44790"/>
                  <a:pt x="111428" y="31079"/>
                  <a:pt x="114285" y="21938"/>
                </a:cubicBezTo>
                <a:cubicBezTo>
                  <a:pt x="117142" y="12797"/>
                  <a:pt x="118571" y="9140"/>
                  <a:pt x="120000" y="5484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Shape 480"/>
          <p:cNvSpPr txBox="1"/>
          <p:nvPr/>
        </p:nvSpPr>
        <p:spPr>
          <a:xfrm>
            <a:off x="5709356" y="4787860"/>
            <a:ext cx="381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Shape 481"/>
          <p:cNvSpPr txBox="1"/>
          <p:nvPr/>
        </p:nvSpPr>
        <p:spPr>
          <a:xfrm>
            <a:off x="7042675" y="5384306"/>
            <a:ext cx="4605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7786588" y="5381088"/>
            <a:ext cx="4605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8942644" y="5384306"/>
            <a:ext cx="4605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Shape 484"/>
          <p:cNvSpPr txBox="1"/>
          <p:nvPr/>
        </p:nvSpPr>
        <p:spPr>
          <a:xfrm>
            <a:off x="9972643" y="4725684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type="title"/>
          </p:nvPr>
        </p:nvSpPr>
        <p:spPr>
          <a:xfrm>
            <a:off x="1981200" y="188640"/>
            <a:ext cx="8458201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Brief History of Block Ciphers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Shape 49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/80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1775520" y="1124744"/>
            <a:ext cx="8663880" cy="5504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Early 1970s: Horst-Feistel proposed Lucifer block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cipher.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size : 128-bits, Key: 128-bits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1973: NBS (now NIST) asked for block cipher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proposals.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IBM submits Lucifer.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1976: NBS adopts Lucifer with shorter key length and it is called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Data Encryption Standards (DES).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-  Block size: 64-bits key-len: 56-bits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1997: DES broken by exhaustive search (brute force search).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2000: NIST adopts Rijndael as AES and replaces DES.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2" name="Shape 4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0296" y="1014812"/>
            <a:ext cx="1764060" cy="1861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838199" y="-8118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Bell-LaPadula Model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64027" y="1118054"/>
            <a:ext cx="10853059" cy="5739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main principles: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Simple Security Property: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subject can read an object only if the class of the subject dominates or equals the class of the object; aka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no-read-up rule: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subject cannot read data from an object “above” it in the lattice.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*-Property (aka no-write-down rule)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If a subject has simultaneous read access to object O1 and write access to O2 then O2 ≥ O1. Prevents (un)intended “leakage” of sensitive information.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Discretionary Security Property: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 operates on O iff permitted by the access control matrix.</a:t>
            </a:r>
            <a:endParaRPr b="0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DES:  core idea – Feistel Network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609600" y="1397000"/>
            <a:ext cx="10972800" cy="1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functions    f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f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 {0,1}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⟶  {0,1}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16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   build invertible function   F: {0,1}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⟶  {0,1}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Shape 499"/>
          <p:cNvSpPr txBox="1"/>
          <p:nvPr/>
        </p:nvSpPr>
        <p:spPr>
          <a:xfrm>
            <a:off x="3178704" y="5765801"/>
            <a:ext cx="521578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symbols:  R</a:t>
            </a:r>
            <a:r>
              <a:rPr baseline="-2500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F</a:t>
            </a:r>
            <a:r>
              <a:rPr baseline="-2500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</a:t>
            </a:r>
            <a:r>
              <a:rPr baseline="-2500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i-1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    L</a:t>
            </a:r>
            <a:r>
              <a:rPr baseline="-2500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   L</a:t>
            </a:r>
            <a:r>
              <a:rPr baseline="-2500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R</a:t>
            </a:r>
            <a:r>
              <a:rPr baseline="-2500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i-1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0" name="Shape 500"/>
          <p:cNvGrpSpPr/>
          <p:nvPr/>
        </p:nvGrpSpPr>
        <p:grpSpPr>
          <a:xfrm>
            <a:off x="828189" y="2819400"/>
            <a:ext cx="10385717" cy="3149600"/>
            <a:chOff x="621142" y="2114550"/>
            <a:chExt cx="7789288" cy="2362200"/>
          </a:xfrm>
        </p:grpSpPr>
        <p:sp>
          <p:nvSpPr>
            <p:cNvPr id="501" name="Shape 501"/>
            <p:cNvSpPr txBox="1"/>
            <p:nvPr/>
          </p:nvSpPr>
          <p:spPr>
            <a:xfrm>
              <a:off x="774333" y="3867150"/>
              <a:ext cx="632626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  <a:endParaRPr/>
            </a:p>
          </p:txBody>
        </p:sp>
        <p:sp>
          <p:nvSpPr>
            <p:cNvPr id="502" name="Shape 502"/>
            <p:cNvSpPr txBox="1"/>
            <p:nvPr/>
          </p:nvSpPr>
          <p:spPr>
            <a:xfrm>
              <a:off x="7632333" y="3867150"/>
              <a:ext cx="778097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6096000" y="2571750"/>
              <a:ext cx="381000" cy="685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r>
                <a:rPr baseline="-25000"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d-1</a:t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6096000" y="3257550"/>
              <a:ext cx="381000" cy="685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r>
                <a:rPr baseline="-25000"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d-1</a:t>
              </a: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7772400" y="2571750"/>
              <a:ext cx="381000" cy="685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r>
                <a:rPr baseline="-25000"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7772400" y="3257550"/>
              <a:ext cx="381000" cy="685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r>
                <a:rPr baseline="-25000"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baseline="-25000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914400" y="2495550"/>
              <a:ext cx="381000" cy="685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r>
                <a:rPr baseline="-25000"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914400" y="3181350"/>
              <a:ext cx="381000" cy="685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r>
                <a:rPr baseline="-25000"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509" name="Shape 509"/>
            <p:cNvSpPr txBox="1"/>
            <p:nvPr/>
          </p:nvSpPr>
          <p:spPr>
            <a:xfrm rot="5400000">
              <a:off x="469784" y="2607864"/>
              <a:ext cx="672299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n-bits</a:t>
              </a:r>
              <a:endParaRPr/>
            </a:p>
          </p:txBody>
        </p:sp>
        <p:sp>
          <p:nvSpPr>
            <p:cNvPr id="510" name="Shape 510"/>
            <p:cNvSpPr txBox="1"/>
            <p:nvPr/>
          </p:nvSpPr>
          <p:spPr>
            <a:xfrm rot="5400000">
              <a:off x="458117" y="3408588"/>
              <a:ext cx="672299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n-bits</a:t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590800" y="2571750"/>
              <a:ext cx="381000" cy="685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r>
                <a:rPr baseline="-25000"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590800" y="3257550"/>
              <a:ext cx="381000" cy="685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r>
                <a:rPr baseline="-25000"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513" name="Shape 513"/>
            <p:cNvSpPr txBox="1"/>
            <p:nvPr/>
          </p:nvSpPr>
          <p:spPr>
            <a:xfrm flipH="1" rot="10800000">
              <a:off x="1600200" y="3470017"/>
              <a:ext cx="445074" cy="4385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⊕</a:t>
              </a:r>
              <a:endParaRPr/>
            </a:p>
          </p:txBody>
        </p:sp>
        <p:cxnSp>
          <p:nvCxnSpPr>
            <p:cNvPr id="514" name="Shape 514"/>
            <p:cNvCxnSpPr/>
            <p:nvPr/>
          </p:nvCxnSpPr>
          <p:spPr>
            <a:xfrm>
              <a:off x="1295400" y="2708017"/>
              <a:ext cx="9144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515" name="Shape 515"/>
            <p:cNvCxnSpPr/>
            <p:nvPr/>
          </p:nvCxnSpPr>
          <p:spPr>
            <a:xfrm>
              <a:off x="1295400" y="3698617"/>
              <a:ext cx="3048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516" name="Shape 516"/>
            <p:cNvCxnSpPr>
              <a:stCxn id="513" idx="3"/>
            </p:cNvCxnSpPr>
            <p:nvPr/>
          </p:nvCxnSpPr>
          <p:spPr>
            <a:xfrm>
              <a:off x="2045274" y="3689308"/>
              <a:ext cx="164400" cy="93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517" name="Shape 517"/>
            <p:cNvCxnSpPr>
              <a:endCxn id="512" idx="1"/>
            </p:cNvCxnSpPr>
            <p:nvPr/>
          </p:nvCxnSpPr>
          <p:spPr>
            <a:xfrm flipH="1" rot="10800000">
              <a:off x="2209800" y="3600450"/>
              <a:ext cx="381000" cy="8763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lg" w="lg" type="stealth"/>
            </a:ln>
          </p:spPr>
        </p:cxnSp>
        <p:cxnSp>
          <p:nvCxnSpPr>
            <p:cNvPr id="518" name="Shape 518"/>
            <p:cNvCxnSpPr>
              <a:endCxn id="511" idx="1"/>
            </p:cNvCxnSpPr>
            <p:nvPr/>
          </p:nvCxnSpPr>
          <p:spPr>
            <a:xfrm>
              <a:off x="2209800" y="2114550"/>
              <a:ext cx="381000" cy="8001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lg" w="lg" type="stealth"/>
            </a:ln>
          </p:spPr>
        </p:cxnSp>
        <p:sp>
          <p:nvSpPr>
            <p:cNvPr id="519" name="Shape 519"/>
            <p:cNvSpPr/>
            <p:nvPr/>
          </p:nvSpPr>
          <p:spPr>
            <a:xfrm>
              <a:off x="1524000" y="2936617"/>
              <a:ext cx="457200" cy="381000"/>
            </a:xfrm>
            <a:prstGeom prst="ellipse">
              <a:avLst/>
            </a:prstGeom>
            <a:solidFill>
              <a:srgbClr val="C4E0B2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r>
                <a:rPr baseline="-25000"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520" name="Shape 520"/>
            <p:cNvCxnSpPr/>
            <p:nvPr/>
          </p:nvCxnSpPr>
          <p:spPr>
            <a:xfrm>
              <a:off x="1752600" y="2708017"/>
              <a:ext cx="0" cy="2286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lg" w="lg" type="stealth"/>
            </a:ln>
          </p:spPr>
        </p:cxnSp>
        <p:cxnSp>
          <p:nvCxnSpPr>
            <p:cNvPr id="521" name="Shape 521"/>
            <p:cNvCxnSpPr/>
            <p:nvPr/>
          </p:nvCxnSpPr>
          <p:spPr>
            <a:xfrm>
              <a:off x="1752600" y="3317617"/>
              <a:ext cx="0" cy="2286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lg" w="lg" type="stealth"/>
            </a:ln>
          </p:spPr>
        </p:cxnSp>
        <p:sp>
          <p:nvSpPr>
            <p:cNvPr id="522" name="Shape 522"/>
            <p:cNvSpPr/>
            <p:nvPr/>
          </p:nvSpPr>
          <p:spPr>
            <a:xfrm>
              <a:off x="4267200" y="2571750"/>
              <a:ext cx="381000" cy="685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r>
                <a:rPr baseline="-25000"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4267200" y="3257550"/>
              <a:ext cx="381000" cy="685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r>
                <a:rPr baseline="-25000"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524" name="Shape 524"/>
            <p:cNvSpPr txBox="1"/>
            <p:nvPr/>
          </p:nvSpPr>
          <p:spPr>
            <a:xfrm flipH="1" rot="10800000">
              <a:off x="3276600" y="3470017"/>
              <a:ext cx="445074" cy="4385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⊕</a:t>
              </a:r>
              <a:endParaRPr/>
            </a:p>
          </p:txBody>
        </p:sp>
        <p:cxnSp>
          <p:nvCxnSpPr>
            <p:cNvPr id="525" name="Shape 525"/>
            <p:cNvCxnSpPr/>
            <p:nvPr/>
          </p:nvCxnSpPr>
          <p:spPr>
            <a:xfrm>
              <a:off x="2971800" y="2708017"/>
              <a:ext cx="9144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526" name="Shape 526"/>
            <p:cNvCxnSpPr/>
            <p:nvPr/>
          </p:nvCxnSpPr>
          <p:spPr>
            <a:xfrm>
              <a:off x="2971800" y="3698617"/>
              <a:ext cx="3048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527" name="Shape 527"/>
            <p:cNvCxnSpPr>
              <a:stCxn id="524" idx="3"/>
            </p:cNvCxnSpPr>
            <p:nvPr/>
          </p:nvCxnSpPr>
          <p:spPr>
            <a:xfrm>
              <a:off x="3721674" y="3689308"/>
              <a:ext cx="164400" cy="93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528" name="Shape 528"/>
            <p:cNvCxnSpPr>
              <a:endCxn id="523" idx="1"/>
            </p:cNvCxnSpPr>
            <p:nvPr/>
          </p:nvCxnSpPr>
          <p:spPr>
            <a:xfrm flipH="1" rot="10800000">
              <a:off x="3886200" y="3600450"/>
              <a:ext cx="381000" cy="8763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lg" w="lg" type="stealth"/>
            </a:ln>
          </p:spPr>
        </p:cxnSp>
        <p:cxnSp>
          <p:nvCxnSpPr>
            <p:cNvPr id="529" name="Shape 529"/>
            <p:cNvCxnSpPr>
              <a:endCxn id="522" idx="1"/>
            </p:cNvCxnSpPr>
            <p:nvPr/>
          </p:nvCxnSpPr>
          <p:spPr>
            <a:xfrm>
              <a:off x="3886200" y="2114550"/>
              <a:ext cx="381000" cy="8001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lg" w="lg" type="stealth"/>
            </a:ln>
          </p:spPr>
        </p:cxnSp>
        <p:sp>
          <p:nvSpPr>
            <p:cNvPr id="530" name="Shape 530"/>
            <p:cNvSpPr/>
            <p:nvPr/>
          </p:nvSpPr>
          <p:spPr>
            <a:xfrm>
              <a:off x="3200400" y="2936617"/>
              <a:ext cx="457200" cy="381000"/>
            </a:xfrm>
            <a:prstGeom prst="ellipse">
              <a:avLst/>
            </a:prstGeom>
            <a:solidFill>
              <a:srgbClr val="C4E0B2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r>
                <a:rPr baseline="-25000"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531" name="Shape 531"/>
            <p:cNvCxnSpPr/>
            <p:nvPr/>
          </p:nvCxnSpPr>
          <p:spPr>
            <a:xfrm>
              <a:off x="3429000" y="2708017"/>
              <a:ext cx="0" cy="2286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lg" w="lg" type="stealth"/>
            </a:ln>
          </p:spPr>
        </p:cxnSp>
        <p:cxnSp>
          <p:nvCxnSpPr>
            <p:cNvPr id="532" name="Shape 532"/>
            <p:cNvCxnSpPr/>
            <p:nvPr/>
          </p:nvCxnSpPr>
          <p:spPr>
            <a:xfrm>
              <a:off x="3429000" y="3317617"/>
              <a:ext cx="0" cy="2286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lg" w="lg" type="stealth"/>
            </a:ln>
          </p:spPr>
        </p:cxnSp>
        <p:sp>
          <p:nvSpPr>
            <p:cNvPr id="533" name="Shape 533"/>
            <p:cNvSpPr txBox="1"/>
            <p:nvPr/>
          </p:nvSpPr>
          <p:spPr>
            <a:xfrm>
              <a:off x="5181600" y="2876550"/>
              <a:ext cx="655468" cy="8079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⋯</a:t>
              </a:r>
              <a:endParaRPr/>
            </a:p>
          </p:txBody>
        </p:sp>
        <p:sp>
          <p:nvSpPr>
            <p:cNvPr id="534" name="Shape 534"/>
            <p:cNvSpPr txBox="1"/>
            <p:nvPr/>
          </p:nvSpPr>
          <p:spPr>
            <a:xfrm flipH="1" rot="10800000">
              <a:off x="6781800" y="3546217"/>
              <a:ext cx="445074" cy="4385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⊕</a:t>
              </a:r>
              <a:endParaRPr/>
            </a:p>
          </p:txBody>
        </p:sp>
        <p:cxnSp>
          <p:nvCxnSpPr>
            <p:cNvPr id="535" name="Shape 535"/>
            <p:cNvCxnSpPr/>
            <p:nvPr/>
          </p:nvCxnSpPr>
          <p:spPr>
            <a:xfrm>
              <a:off x="6477000" y="2784217"/>
              <a:ext cx="9144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536" name="Shape 536"/>
            <p:cNvCxnSpPr/>
            <p:nvPr/>
          </p:nvCxnSpPr>
          <p:spPr>
            <a:xfrm>
              <a:off x="6477000" y="3774817"/>
              <a:ext cx="3048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537" name="Shape 537"/>
            <p:cNvCxnSpPr>
              <a:stCxn id="534" idx="3"/>
            </p:cNvCxnSpPr>
            <p:nvPr/>
          </p:nvCxnSpPr>
          <p:spPr>
            <a:xfrm>
              <a:off x="7226874" y="3765508"/>
              <a:ext cx="164400" cy="93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538" name="Shape 538"/>
            <p:cNvCxnSpPr/>
            <p:nvPr/>
          </p:nvCxnSpPr>
          <p:spPr>
            <a:xfrm flipH="1" rot="10800000">
              <a:off x="7391400" y="2898517"/>
              <a:ext cx="381000" cy="8763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lg" w="lg" type="stealth"/>
            </a:ln>
          </p:spPr>
        </p:cxnSp>
        <p:cxnSp>
          <p:nvCxnSpPr>
            <p:cNvPr id="539" name="Shape 539"/>
            <p:cNvCxnSpPr/>
            <p:nvPr/>
          </p:nvCxnSpPr>
          <p:spPr>
            <a:xfrm>
              <a:off x="7391400" y="2784217"/>
              <a:ext cx="381000" cy="8001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lg" w="lg" type="stealth"/>
            </a:ln>
          </p:spPr>
        </p:cxnSp>
        <p:sp>
          <p:nvSpPr>
            <p:cNvPr id="540" name="Shape 540"/>
            <p:cNvSpPr/>
            <p:nvPr/>
          </p:nvSpPr>
          <p:spPr>
            <a:xfrm>
              <a:off x="6705600" y="3012817"/>
              <a:ext cx="457200" cy="381000"/>
            </a:xfrm>
            <a:prstGeom prst="ellipse">
              <a:avLst/>
            </a:prstGeom>
            <a:solidFill>
              <a:srgbClr val="C4E0B2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r>
                <a:rPr baseline="-25000"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baseline="-25000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1" name="Shape 541"/>
            <p:cNvCxnSpPr/>
            <p:nvPr/>
          </p:nvCxnSpPr>
          <p:spPr>
            <a:xfrm>
              <a:off x="6934200" y="2784217"/>
              <a:ext cx="0" cy="2286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lg" w="lg" type="stealth"/>
            </a:ln>
          </p:spPr>
        </p:cxnSp>
        <p:cxnSp>
          <p:nvCxnSpPr>
            <p:cNvPr id="542" name="Shape 542"/>
            <p:cNvCxnSpPr/>
            <p:nvPr/>
          </p:nvCxnSpPr>
          <p:spPr>
            <a:xfrm>
              <a:off x="6934200" y="3393817"/>
              <a:ext cx="0" cy="2286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lg" w="lg" type="stealth"/>
            </a:ln>
          </p:spPr>
        </p:cxnSp>
      </p:grpSp>
      <p:sp>
        <p:nvSpPr>
          <p:cNvPr id="543" name="Shape 543"/>
          <p:cNvSpPr txBox="1"/>
          <p:nvPr/>
        </p:nvSpPr>
        <p:spPr>
          <a:xfrm flipH="1" rot="10800000">
            <a:off x="6938780" y="5810770"/>
            <a:ext cx="5862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⊕</a:t>
            </a:r>
            <a:endParaRPr/>
          </a:p>
        </p:txBody>
      </p:sp>
      <p:sp>
        <p:nvSpPr>
          <p:cNvPr id="544" name="Shape 544"/>
          <p:cNvSpPr txBox="1"/>
          <p:nvPr/>
        </p:nvSpPr>
        <p:spPr>
          <a:xfrm>
            <a:off x="10441924" y="6153834"/>
            <a:ext cx="5215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>
            <p:ph type="title"/>
          </p:nvPr>
        </p:nvSpPr>
        <p:spPr>
          <a:xfrm>
            <a:off x="264042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DES:    16 round Feistel network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35442" y="1397000"/>
            <a:ext cx="10972800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baseline="-2500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f</a:t>
            </a:r>
            <a:r>
              <a:rPr b="0" baseline="-2500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 {0,1}</a:t>
            </a:r>
            <a:r>
              <a:rPr b="0" baseline="3000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⟶  {0,1}</a:t>
            </a:r>
            <a:r>
              <a:rPr b="0" baseline="3000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,      f</a:t>
            </a:r>
            <a:r>
              <a:rPr b="0" baseline="-2500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(x) = </a:t>
            </a:r>
            <a:r>
              <a:rPr b="1" i="0" lang="en-US" sz="39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k</a:t>
            </a:r>
            <a:r>
              <a:rPr b="0" baseline="-2500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x ) </a:t>
            </a:r>
            <a:endParaRPr/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(Round key derived </a:t>
            </a:r>
            <a:endParaRPr/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from key K) 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255086" y="3683000"/>
            <a:ext cx="812800" cy="2540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Shape 552"/>
          <p:cNvSpPr txBox="1"/>
          <p:nvPr/>
        </p:nvSpPr>
        <p:spPr>
          <a:xfrm>
            <a:off x="255087" y="6223001"/>
            <a:ext cx="8435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/>
          </a:p>
        </p:txBody>
      </p:sp>
      <p:sp>
        <p:nvSpPr>
          <p:cNvPr id="553" name="Shape 553"/>
          <p:cNvSpPr txBox="1"/>
          <p:nvPr/>
        </p:nvSpPr>
        <p:spPr>
          <a:xfrm rot="-5400000">
            <a:off x="75461" y="4672221"/>
            <a:ext cx="10887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  bits</a:t>
            </a:r>
            <a:endParaRPr/>
          </a:p>
        </p:txBody>
      </p:sp>
      <p:sp>
        <p:nvSpPr>
          <p:cNvPr id="554" name="Shape 554"/>
          <p:cNvSpPr/>
          <p:nvPr/>
        </p:nvSpPr>
        <p:spPr>
          <a:xfrm>
            <a:off x="9195886" y="3683000"/>
            <a:ext cx="812800" cy="2540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Shape 555"/>
          <p:cNvSpPr txBox="1"/>
          <p:nvPr/>
        </p:nvSpPr>
        <p:spPr>
          <a:xfrm>
            <a:off x="8992687" y="6238558"/>
            <a:ext cx="10374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/>
          </a:p>
        </p:txBody>
      </p:sp>
      <p:sp>
        <p:nvSpPr>
          <p:cNvPr id="556" name="Shape 556"/>
          <p:cNvSpPr txBox="1"/>
          <p:nvPr/>
        </p:nvSpPr>
        <p:spPr>
          <a:xfrm rot="-5400000">
            <a:off x="9016261" y="4638356"/>
            <a:ext cx="10887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  bits</a:t>
            </a: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3286642" y="4157133"/>
            <a:ext cx="3860800" cy="1524000"/>
          </a:xfrm>
          <a:prstGeom prst="rect">
            <a:avLst/>
          </a:prstGeom>
          <a:solidFill>
            <a:srgbClr val="C4E0B2"/>
          </a:solidFill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16 round </a:t>
            </a:r>
            <a:br>
              <a:rPr lang="en-US" sz="32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Feistel network</a:t>
            </a:r>
            <a:endParaRPr/>
          </a:p>
        </p:txBody>
      </p:sp>
      <p:sp>
        <p:nvSpPr>
          <p:cNvPr id="558" name="Shape 558"/>
          <p:cNvSpPr/>
          <p:nvPr/>
        </p:nvSpPr>
        <p:spPr>
          <a:xfrm>
            <a:off x="1661042" y="4478867"/>
            <a:ext cx="1016000" cy="914400"/>
          </a:xfrm>
          <a:prstGeom prst="ellipse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IP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Shape 559"/>
          <p:cNvSpPr/>
          <p:nvPr/>
        </p:nvSpPr>
        <p:spPr>
          <a:xfrm>
            <a:off x="7655442" y="4461933"/>
            <a:ext cx="1016000" cy="914400"/>
          </a:xfrm>
          <a:prstGeom prst="ellipse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IP</a:t>
            </a:r>
            <a:r>
              <a:rPr baseline="30000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baseline="30000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0" name="Shape 560"/>
          <p:cNvCxnSpPr>
            <a:stCxn id="551" idx="3"/>
            <a:endCxn id="558" idx="2"/>
          </p:cNvCxnSpPr>
          <p:nvPr/>
        </p:nvCxnSpPr>
        <p:spPr>
          <a:xfrm flipH="1" rot="10800000">
            <a:off x="1067886" y="4936200"/>
            <a:ext cx="593100" cy="168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med" w="med" type="none"/>
            <a:tailEnd len="lg" w="lg" type="stealth"/>
          </a:ln>
        </p:spPr>
      </p:cxnSp>
      <p:cxnSp>
        <p:nvCxnSpPr>
          <p:cNvPr id="561" name="Shape 561"/>
          <p:cNvCxnSpPr>
            <a:stCxn id="558" idx="6"/>
            <a:endCxn id="557" idx="1"/>
          </p:cNvCxnSpPr>
          <p:nvPr/>
        </p:nvCxnSpPr>
        <p:spPr>
          <a:xfrm flipH="1" rot="10800000">
            <a:off x="2677042" y="4919267"/>
            <a:ext cx="609600" cy="168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med" w="med" type="none"/>
            <a:tailEnd len="lg" w="lg" type="stealth"/>
          </a:ln>
        </p:spPr>
      </p:cxnSp>
      <p:cxnSp>
        <p:nvCxnSpPr>
          <p:cNvPr id="562" name="Shape 562"/>
          <p:cNvCxnSpPr>
            <a:stCxn id="557" idx="3"/>
            <a:endCxn id="559" idx="2"/>
          </p:cNvCxnSpPr>
          <p:nvPr/>
        </p:nvCxnSpPr>
        <p:spPr>
          <a:xfrm>
            <a:off x="7147442" y="4919133"/>
            <a:ext cx="5079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med" w="med" type="none"/>
            <a:tailEnd len="lg" w="lg" type="stealth"/>
          </a:ln>
        </p:spPr>
      </p:cxnSp>
      <p:cxnSp>
        <p:nvCxnSpPr>
          <p:cNvPr id="563" name="Shape 563"/>
          <p:cNvCxnSpPr>
            <a:endCxn id="554" idx="1"/>
          </p:cNvCxnSpPr>
          <p:nvPr/>
        </p:nvCxnSpPr>
        <p:spPr>
          <a:xfrm>
            <a:off x="8586286" y="4953000"/>
            <a:ext cx="60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med" w="med" type="none"/>
            <a:tailEnd len="lg" w="lg" type="stealth"/>
          </a:ln>
        </p:spPr>
      </p:cxnSp>
      <p:grpSp>
        <p:nvGrpSpPr>
          <p:cNvPr id="564" name="Shape 564"/>
          <p:cNvGrpSpPr/>
          <p:nvPr/>
        </p:nvGrpSpPr>
        <p:grpSpPr>
          <a:xfrm>
            <a:off x="3286642" y="2717800"/>
            <a:ext cx="3860800" cy="1754552"/>
            <a:chOff x="2895600" y="2038350"/>
            <a:chExt cx="2895600" cy="1315914"/>
          </a:xfrm>
        </p:grpSpPr>
        <p:sp>
          <p:nvSpPr>
            <p:cNvPr id="565" name="Shape 565"/>
            <p:cNvSpPr/>
            <p:nvPr/>
          </p:nvSpPr>
          <p:spPr>
            <a:xfrm>
              <a:off x="3962400" y="2038350"/>
              <a:ext cx="685800" cy="304800"/>
            </a:xfrm>
            <a:prstGeom prst="rect">
              <a:avLst/>
            </a:prstGeom>
            <a:solidFill>
              <a:srgbClr val="BFBFBF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000090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endParaRPr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2895600" y="2343150"/>
              <a:ext cx="2895600" cy="457200"/>
            </a:xfrm>
            <a:prstGeom prst="trapezoid">
              <a:avLst>
                <a:gd fmla="val 219444" name="adj"/>
              </a:avLst>
            </a:prstGeom>
            <a:solidFill>
              <a:srgbClr val="66FFFF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key expansion</a:t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2895600" y="2813050"/>
              <a:ext cx="457200" cy="304800"/>
            </a:xfrm>
            <a:prstGeom prst="rect">
              <a:avLst/>
            </a:prstGeom>
            <a:solidFill>
              <a:srgbClr val="BFBFBF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000090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baseline="-25000" lang="en-US" sz="3200">
                  <a:solidFill>
                    <a:srgbClr val="00009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aseline="-25000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3505200" y="2800350"/>
              <a:ext cx="457200" cy="304800"/>
            </a:xfrm>
            <a:prstGeom prst="rect">
              <a:avLst/>
            </a:prstGeom>
            <a:solidFill>
              <a:srgbClr val="BFBFBF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000090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baseline="-25000" lang="en-US" sz="3200">
                  <a:solidFill>
                    <a:srgbClr val="00009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aseline="-25000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5334000" y="2800350"/>
              <a:ext cx="457200" cy="304800"/>
            </a:xfrm>
            <a:prstGeom prst="rect">
              <a:avLst/>
            </a:prstGeom>
            <a:solidFill>
              <a:srgbClr val="BFBFBF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000090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baseline="-25000" lang="en-US" sz="3200">
                  <a:solidFill>
                    <a:srgbClr val="000090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 baseline="-25000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Shape 570"/>
            <p:cNvSpPr txBox="1"/>
            <p:nvPr/>
          </p:nvSpPr>
          <p:spPr>
            <a:xfrm>
              <a:off x="4406900" y="2546350"/>
              <a:ext cx="655468" cy="8079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⋯</a:t>
              </a:r>
              <a:endParaRPr/>
            </a:p>
          </p:txBody>
        </p:sp>
      </p:grpSp>
      <p:sp>
        <p:nvSpPr>
          <p:cNvPr id="571" name="Shape 571"/>
          <p:cNvSpPr txBox="1"/>
          <p:nvPr/>
        </p:nvSpPr>
        <p:spPr>
          <a:xfrm>
            <a:off x="3022354" y="6375401"/>
            <a:ext cx="45054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invert, use keys in reverse order</a:t>
            </a:r>
            <a:endParaRPr/>
          </a:p>
        </p:txBody>
      </p:sp>
      <p:sp>
        <p:nvSpPr>
          <p:cNvPr id="572" name="Shape 572"/>
          <p:cNvSpPr txBox="1"/>
          <p:nvPr/>
        </p:nvSpPr>
        <p:spPr>
          <a:xfrm>
            <a:off x="2187070" y="2519691"/>
            <a:ext cx="25219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56-bit key expanded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 16 48-bit round keys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Shape 573"/>
          <p:cNvSpPr txBox="1"/>
          <p:nvPr/>
        </p:nvSpPr>
        <p:spPr>
          <a:xfrm>
            <a:off x="10494343" y="6177716"/>
            <a:ext cx="5215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/>
        </p:nvSpPr>
        <p:spPr>
          <a:xfrm>
            <a:off x="3352800" y="1100667"/>
            <a:ext cx="1930400" cy="508000"/>
          </a:xfrm>
          <a:prstGeom prst="rect">
            <a:avLst/>
          </a:prstGeom>
          <a:solidFill>
            <a:srgbClr val="A5A5A5"/>
          </a:solidFill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5283200" y="1100667"/>
            <a:ext cx="1930400" cy="508000"/>
          </a:xfrm>
          <a:prstGeom prst="rect">
            <a:avLst/>
          </a:prstGeom>
          <a:solidFill>
            <a:srgbClr val="A5A5A5"/>
          </a:solidFill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7213600" y="1100667"/>
            <a:ext cx="1930400" cy="508000"/>
          </a:xfrm>
          <a:prstGeom prst="rect">
            <a:avLst/>
          </a:prstGeom>
          <a:solidFill>
            <a:srgbClr val="A5A5A5"/>
          </a:solidFill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Shape 581"/>
          <p:cNvSpPr txBox="1"/>
          <p:nvPr>
            <p:ph type="title"/>
          </p:nvPr>
        </p:nvSpPr>
        <p:spPr>
          <a:xfrm>
            <a:off x="609600" y="-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 challenge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Shape 582"/>
          <p:cNvSpPr txBox="1"/>
          <p:nvPr>
            <p:ph idx="1" type="body"/>
          </p:nvPr>
        </p:nvSpPr>
        <p:spPr>
          <a:xfrm>
            <a:off x="508000" y="990600"/>
            <a:ext cx="11379200" cy="57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msg = 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  The unkn own mess ages is: XXXX … “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CT    =              c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c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c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                      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-25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  find   k ∈ {0,1}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56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s.t.    DES(k, m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c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for  i=1,2,3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16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1997:   Internet search  --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months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1998:   EFF machine (deep crack)  --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days       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(250K $)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1999:   combined search  --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 hours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2006:   COPACOBANA (120 FPGAs)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--  7 days   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(10K $)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232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   56-bit ciphers should not be used  !!        </a:t>
            </a:r>
            <a:r>
              <a:rPr b="0" i="0" lang="en-US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(128-bit key ⇒ 2</a:t>
            </a:r>
            <a:r>
              <a:rPr b="0" baseline="30000" i="0" lang="en-US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72</a:t>
            </a:r>
            <a:r>
              <a:rPr b="0" i="0" lang="en-US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days)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-25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0441924" y="6153834"/>
            <a:ext cx="5215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type="title"/>
          </p:nvPr>
        </p:nvSpPr>
        <p:spPr>
          <a:xfrm>
            <a:off x="460520" y="-20747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AES-128 schematic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9" name="Shape 589"/>
          <p:cNvGrpSpPr/>
          <p:nvPr/>
        </p:nvGrpSpPr>
        <p:grpSpPr>
          <a:xfrm>
            <a:off x="79134" y="1193800"/>
            <a:ext cx="10103958" cy="4864100"/>
            <a:chOff x="79133" y="1193800"/>
            <a:chExt cx="11909668" cy="5595248"/>
          </a:xfrm>
        </p:grpSpPr>
        <p:sp>
          <p:nvSpPr>
            <p:cNvPr id="590" name="Shape 590"/>
            <p:cNvSpPr/>
            <p:nvPr/>
          </p:nvSpPr>
          <p:spPr>
            <a:xfrm>
              <a:off x="406400" y="2505432"/>
              <a:ext cx="1016000" cy="914400"/>
            </a:xfrm>
            <a:prstGeom prst="rect">
              <a:avLst/>
            </a:prstGeom>
            <a:solidFill>
              <a:srgbClr val="A8D08C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6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Shape 591"/>
            <p:cNvSpPr txBox="1"/>
            <p:nvPr/>
          </p:nvSpPr>
          <p:spPr>
            <a:xfrm>
              <a:off x="769507" y="2099033"/>
              <a:ext cx="3401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592" name="Shape 592"/>
            <p:cNvSpPr txBox="1"/>
            <p:nvPr/>
          </p:nvSpPr>
          <p:spPr>
            <a:xfrm>
              <a:off x="79133" y="2692809"/>
              <a:ext cx="3401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grpSp>
          <p:nvGrpSpPr>
            <p:cNvPr id="593" name="Shape 593"/>
            <p:cNvGrpSpPr/>
            <p:nvPr/>
          </p:nvGrpSpPr>
          <p:grpSpPr>
            <a:xfrm>
              <a:off x="2759327" y="1193800"/>
              <a:ext cx="7823200" cy="812800"/>
              <a:chOff x="1828800" y="895350"/>
              <a:chExt cx="5867400" cy="609600"/>
            </a:xfrm>
          </p:grpSpPr>
          <p:sp>
            <p:nvSpPr>
              <p:cNvPr id="594" name="Shape 594"/>
              <p:cNvSpPr/>
              <p:nvPr/>
            </p:nvSpPr>
            <p:spPr>
              <a:xfrm rot="-5400000">
                <a:off x="4572000" y="-1619250"/>
                <a:ext cx="381000" cy="5867400"/>
              </a:xfrm>
              <a:prstGeom prst="rightBrace">
                <a:avLst>
                  <a:gd fmla="val 8333" name="adj1"/>
                  <a:gd fmla="val 50000" name="adj2"/>
                </a:avLst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Shape 595"/>
              <p:cNvSpPr txBox="1"/>
              <p:nvPr/>
            </p:nvSpPr>
            <p:spPr>
              <a:xfrm>
                <a:off x="4800600" y="895350"/>
                <a:ext cx="1180323" cy="37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667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 rounds</a:t>
                </a:r>
                <a:endParaRPr/>
              </a:p>
            </p:txBody>
          </p:sp>
        </p:grpSp>
        <p:grpSp>
          <p:nvGrpSpPr>
            <p:cNvPr id="596" name="Shape 596"/>
            <p:cNvGrpSpPr/>
            <p:nvPr/>
          </p:nvGrpSpPr>
          <p:grpSpPr>
            <a:xfrm>
              <a:off x="5229080" y="2099033"/>
              <a:ext cx="2987240" cy="2490740"/>
              <a:chOff x="3921810" y="1574274"/>
              <a:chExt cx="2240430" cy="1868055"/>
            </a:xfrm>
          </p:grpSpPr>
          <p:grpSp>
            <p:nvGrpSpPr>
              <p:cNvPr id="597" name="Shape 597"/>
              <p:cNvGrpSpPr/>
              <p:nvPr/>
            </p:nvGrpSpPr>
            <p:grpSpPr>
              <a:xfrm>
                <a:off x="3921810" y="1574274"/>
                <a:ext cx="2240430" cy="1219200"/>
                <a:chOff x="3733800" y="1574274"/>
                <a:chExt cx="2240430" cy="1219200"/>
              </a:xfrm>
            </p:grpSpPr>
            <p:sp>
              <p:nvSpPr>
                <p:cNvPr id="598" name="Shape 598"/>
                <p:cNvSpPr/>
                <p:nvPr/>
              </p:nvSpPr>
              <p:spPr>
                <a:xfrm>
                  <a:off x="3733800" y="1574274"/>
                  <a:ext cx="1600200" cy="1219200"/>
                </a:xfrm>
                <a:prstGeom prst="rect">
                  <a:avLst/>
                </a:prstGeom>
                <a:solidFill>
                  <a:srgbClr val="0000FF"/>
                </a:solidFill>
                <a:ln cap="flat" cmpd="sng" w="9525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121900" spcFirstLastPara="1" rIns="0" wrap="square" tIns="45700">
                  <a:noAutofit/>
                </a:bodyPr>
                <a:lstStyle/>
                <a:p>
                  <a:pPr indent="-457189" lvl="0" marL="457189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400"/>
                    <a:buFont typeface="Calibri"/>
                    <a:buAutoNum type="arabicParenBoth"/>
                  </a:pPr>
                  <a:r>
                    <a:rPr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ByteSub</a:t>
                  </a:r>
                  <a:endParaRPr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-457189" lvl="0" marL="457189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400"/>
                    <a:buFont typeface="Calibri"/>
                    <a:buAutoNum type="arabicParenBoth"/>
                  </a:pPr>
                  <a:r>
                    <a:rPr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ShiftRow</a:t>
                  </a:r>
                  <a:endParaRPr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-457189" lvl="0" marL="457189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400"/>
                    <a:buFont typeface="Calibri"/>
                    <a:buAutoNum type="arabicParenBoth"/>
                  </a:pPr>
                  <a:r>
                    <a:rPr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MixColumn</a:t>
                  </a:r>
                  <a:endParaRPr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9" name="Shape 599"/>
                <p:cNvSpPr txBox="1"/>
                <p:nvPr/>
              </p:nvSpPr>
              <p:spPr>
                <a:xfrm rot="-5400000">
                  <a:off x="5427772" y="2037617"/>
                  <a:ext cx="406602" cy="4385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32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⨁</a:t>
                  </a:r>
                  <a:endParaRPr/>
                </a:p>
              </p:txBody>
            </p:sp>
            <p:cxnSp>
              <p:nvCxnSpPr>
                <p:cNvPr id="600" name="Shape 600"/>
                <p:cNvCxnSpPr/>
                <p:nvPr/>
              </p:nvCxnSpPr>
              <p:spPr>
                <a:xfrm>
                  <a:off x="5335910" y="2178882"/>
                  <a:ext cx="15240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01" name="Shape 601"/>
                <p:cNvCxnSpPr/>
                <p:nvPr/>
              </p:nvCxnSpPr>
              <p:spPr>
                <a:xfrm>
                  <a:off x="5821830" y="2172006"/>
                  <a:ext cx="15240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02" name="Shape 602"/>
              <p:cNvGrpSpPr/>
              <p:nvPr/>
            </p:nvGrpSpPr>
            <p:grpSpPr>
              <a:xfrm>
                <a:off x="5546875" y="2343150"/>
                <a:ext cx="609600" cy="1099179"/>
                <a:chOff x="3032275" y="2451729"/>
                <a:chExt cx="609600" cy="1099179"/>
              </a:xfrm>
            </p:grpSpPr>
            <p:cxnSp>
              <p:nvCxnSpPr>
                <p:cNvPr id="603" name="Shape 603"/>
                <p:cNvCxnSpPr/>
                <p:nvPr/>
              </p:nvCxnSpPr>
              <p:spPr>
                <a:xfrm flipH="1" rot="10800000">
                  <a:off x="3352800" y="2451729"/>
                  <a:ext cx="2234" cy="72962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90"/>
                  </a:solidFill>
                  <a:prstDash val="solid"/>
                  <a:miter lim="8000"/>
                  <a:headEnd len="med" w="med" type="none"/>
                  <a:tailEnd len="lg" w="lg" type="stealth"/>
                </a:ln>
              </p:spPr>
            </p:cxnSp>
            <p:sp>
              <p:nvSpPr>
                <p:cNvPr id="604" name="Shape 604"/>
                <p:cNvSpPr/>
                <p:nvPr/>
              </p:nvSpPr>
              <p:spPr>
                <a:xfrm>
                  <a:off x="3032275" y="3061329"/>
                  <a:ext cx="609600" cy="489579"/>
                </a:xfrm>
                <a:prstGeom prst="rect">
                  <a:avLst/>
                </a:prstGeom>
                <a:solidFill>
                  <a:srgbClr val="548135"/>
                </a:solidFill>
                <a:ln cap="flat" cmpd="sng" w="9525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667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  <a:r>
                    <a:rPr baseline="-25000" lang="en-US" sz="2667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aseline="-25000"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05" name="Shape 605"/>
            <p:cNvGrpSpPr/>
            <p:nvPr/>
          </p:nvGrpSpPr>
          <p:grpSpPr>
            <a:xfrm>
              <a:off x="8331200" y="2403833"/>
              <a:ext cx="1348213" cy="2185940"/>
              <a:chOff x="6248400" y="1802874"/>
              <a:chExt cx="1011160" cy="1639455"/>
            </a:xfrm>
          </p:grpSpPr>
          <p:sp>
            <p:nvSpPr>
              <p:cNvPr id="606" name="Shape 606"/>
              <p:cNvSpPr txBox="1"/>
              <p:nvPr/>
            </p:nvSpPr>
            <p:spPr>
              <a:xfrm>
                <a:off x="6248400" y="1802874"/>
                <a:ext cx="570108" cy="6847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5333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⋯</a:t>
                </a:r>
                <a:endParaRPr/>
              </a:p>
            </p:txBody>
          </p:sp>
          <p:grpSp>
            <p:nvGrpSpPr>
              <p:cNvPr id="607" name="Shape 607"/>
              <p:cNvGrpSpPr/>
              <p:nvPr/>
            </p:nvGrpSpPr>
            <p:grpSpPr>
              <a:xfrm>
                <a:off x="6726160" y="2343150"/>
                <a:ext cx="533400" cy="1099179"/>
                <a:chOff x="3068560" y="2451729"/>
                <a:chExt cx="533400" cy="1099179"/>
              </a:xfrm>
            </p:grpSpPr>
            <p:cxnSp>
              <p:nvCxnSpPr>
                <p:cNvPr id="608" name="Shape 608"/>
                <p:cNvCxnSpPr/>
                <p:nvPr/>
              </p:nvCxnSpPr>
              <p:spPr>
                <a:xfrm flipH="1" rot="10800000">
                  <a:off x="3352800" y="2451729"/>
                  <a:ext cx="2234" cy="72962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90"/>
                  </a:solidFill>
                  <a:prstDash val="solid"/>
                  <a:miter lim="8000"/>
                  <a:headEnd len="med" w="med" type="none"/>
                  <a:tailEnd len="lg" w="lg" type="stealth"/>
                </a:ln>
              </p:spPr>
            </p:cxnSp>
            <p:sp>
              <p:nvSpPr>
                <p:cNvPr id="609" name="Shape 609"/>
                <p:cNvSpPr/>
                <p:nvPr/>
              </p:nvSpPr>
              <p:spPr>
                <a:xfrm>
                  <a:off x="3068560" y="3061329"/>
                  <a:ext cx="533400" cy="489579"/>
                </a:xfrm>
                <a:prstGeom prst="rect">
                  <a:avLst/>
                </a:prstGeom>
                <a:solidFill>
                  <a:srgbClr val="548135"/>
                </a:solidFill>
                <a:ln cap="flat" cmpd="sng" w="9525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667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  <a:r>
                    <a:rPr baseline="-25000" lang="en-US" sz="2667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 baseline="-25000"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10" name="Shape 610"/>
              <p:cNvSpPr txBox="1"/>
              <p:nvPr/>
            </p:nvSpPr>
            <p:spPr>
              <a:xfrm rot="-5400000">
                <a:off x="6781512" y="2057950"/>
                <a:ext cx="406602" cy="4385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⨁</a:t>
                </a:r>
                <a:endParaRPr/>
              </a:p>
            </p:txBody>
          </p:sp>
        </p:grpSp>
        <p:grpSp>
          <p:nvGrpSpPr>
            <p:cNvPr id="611" name="Shape 611"/>
            <p:cNvGrpSpPr/>
            <p:nvPr/>
          </p:nvGrpSpPr>
          <p:grpSpPr>
            <a:xfrm>
              <a:off x="1422401" y="2153161"/>
              <a:ext cx="3759200" cy="2436612"/>
              <a:chOff x="1066800" y="1614870"/>
              <a:chExt cx="2819400" cy="1827459"/>
            </a:xfrm>
          </p:grpSpPr>
          <p:sp>
            <p:nvSpPr>
              <p:cNvPr id="612" name="Shape 612"/>
              <p:cNvSpPr/>
              <p:nvPr/>
            </p:nvSpPr>
            <p:spPr>
              <a:xfrm>
                <a:off x="1698455" y="1614870"/>
                <a:ext cx="1600200" cy="1219200"/>
              </a:xfrm>
              <a:prstGeom prst="rect">
                <a:avLst/>
              </a:prstGeom>
              <a:solidFill>
                <a:srgbClr val="0000FF"/>
              </a:solidFill>
              <a:ln cap="flat" cmpd="sng" w="9525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121900" spcFirstLastPara="1" rIns="0" wrap="square" tIns="45700">
                <a:noAutofit/>
              </a:bodyPr>
              <a:lstStyle/>
              <a:p>
                <a:pPr indent="-457189" lvl="0" marL="457189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Calibri"/>
                  <a:buAutoNum type="arabicParenBoth"/>
                </a:pPr>
                <a:r>
                  <a:rPr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ByteSub</a:t>
                </a:r>
                <a:endParaRPr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457189" lvl="0" marL="457189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Calibri"/>
                  <a:buAutoNum type="arabicParenBoth"/>
                </a:pPr>
                <a:r>
                  <a:rPr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ShiftRow</a:t>
                </a:r>
                <a:endParaRPr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457189" lvl="0" marL="457189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Calibri"/>
                  <a:buAutoNum type="arabicParenBoth"/>
                </a:pPr>
                <a:r>
                  <a:rPr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MixColumn</a:t>
                </a:r>
                <a:endParaRPr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Shape 613"/>
              <p:cNvSpPr txBox="1"/>
              <p:nvPr/>
            </p:nvSpPr>
            <p:spPr>
              <a:xfrm rot="-5400000">
                <a:off x="3376702" y="2066117"/>
                <a:ext cx="406602" cy="4385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⨁</a:t>
                </a:r>
                <a:endParaRPr/>
              </a:p>
            </p:txBody>
          </p:sp>
          <p:cxnSp>
            <p:nvCxnSpPr>
              <p:cNvPr id="614" name="Shape 614"/>
              <p:cNvCxnSpPr/>
              <p:nvPr/>
            </p:nvCxnSpPr>
            <p:spPr>
              <a:xfrm>
                <a:off x="3300565" y="2219478"/>
                <a:ext cx="1524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cxnSp>
            <p:nvCxnSpPr>
              <p:cNvPr id="615" name="Shape 615"/>
              <p:cNvCxnSpPr/>
              <p:nvPr/>
            </p:nvCxnSpPr>
            <p:spPr>
              <a:xfrm>
                <a:off x="3733800" y="2212602"/>
                <a:ext cx="1524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grpSp>
            <p:nvGrpSpPr>
              <p:cNvPr id="616" name="Shape 616"/>
              <p:cNvGrpSpPr/>
              <p:nvPr/>
            </p:nvGrpSpPr>
            <p:grpSpPr>
              <a:xfrm>
                <a:off x="3352800" y="2343150"/>
                <a:ext cx="533400" cy="1099179"/>
                <a:chOff x="3080655" y="2451729"/>
                <a:chExt cx="533400" cy="1099179"/>
              </a:xfrm>
            </p:grpSpPr>
            <p:cxnSp>
              <p:nvCxnSpPr>
                <p:cNvPr id="617" name="Shape 617"/>
                <p:cNvCxnSpPr/>
                <p:nvPr/>
              </p:nvCxnSpPr>
              <p:spPr>
                <a:xfrm flipH="1" rot="10800000">
                  <a:off x="3352800" y="2451729"/>
                  <a:ext cx="2234" cy="72962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90"/>
                  </a:solidFill>
                  <a:prstDash val="solid"/>
                  <a:miter lim="8000"/>
                  <a:headEnd len="med" w="med" type="none"/>
                  <a:tailEnd len="lg" w="lg" type="stealth"/>
                </a:ln>
              </p:spPr>
            </p:cxnSp>
            <p:sp>
              <p:nvSpPr>
                <p:cNvPr id="618" name="Shape 618"/>
                <p:cNvSpPr/>
                <p:nvPr/>
              </p:nvSpPr>
              <p:spPr>
                <a:xfrm>
                  <a:off x="3080655" y="3061329"/>
                  <a:ext cx="533400" cy="489579"/>
                </a:xfrm>
                <a:prstGeom prst="rect">
                  <a:avLst/>
                </a:prstGeom>
                <a:solidFill>
                  <a:srgbClr val="548135"/>
                </a:solidFill>
                <a:ln cap="flat" cmpd="sng" w="9525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667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  <a:r>
                    <a:rPr baseline="-25000" lang="en-US" sz="2667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aseline="-25000"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619" name="Shape 619"/>
              <p:cNvCxnSpPr/>
              <p:nvPr/>
            </p:nvCxnSpPr>
            <p:spPr>
              <a:xfrm>
                <a:off x="1066800" y="2242760"/>
                <a:ext cx="1524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sp>
            <p:nvSpPr>
              <p:cNvPr id="620" name="Shape 620"/>
              <p:cNvSpPr txBox="1"/>
              <p:nvPr/>
            </p:nvSpPr>
            <p:spPr>
              <a:xfrm rot="-5400000">
                <a:off x="1142712" y="2090308"/>
                <a:ext cx="406602" cy="4385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⨁</a:t>
                </a:r>
                <a:endParaRPr/>
              </a:p>
            </p:txBody>
          </p:sp>
          <p:cxnSp>
            <p:nvCxnSpPr>
              <p:cNvPr id="621" name="Shape 621"/>
              <p:cNvCxnSpPr/>
              <p:nvPr/>
            </p:nvCxnSpPr>
            <p:spPr>
              <a:xfrm>
                <a:off x="1524000" y="2254855"/>
                <a:ext cx="1524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grpSp>
            <p:nvGrpSpPr>
              <p:cNvPr id="622" name="Shape 622"/>
              <p:cNvGrpSpPr/>
              <p:nvPr/>
            </p:nvGrpSpPr>
            <p:grpSpPr>
              <a:xfrm>
                <a:off x="1094620" y="2343150"/>
                <a:ext cx="533400" cy="1066800"/>
                <a:chOff x="3075820" y="2451729"/>
                <a:chExt cx="533400" cy="1066800"/>
              </a:xfrm>
            </p:grpSpPr>
            <p:cxnSp>
              <p:nvCxnSpPr>
                <p:cNvPr id="623" name="Shape 623"/>
                <p:cNvCxnSpPr/>
                <p:nvPr/>
              </p:nvCxnSpPr>
              <p:spPr>
                <a:xfrm flipH="1" rot="10800000">
                  <a:off x="3352800" y="2451729"/>
                  <a:ext cx="2234" cy="72962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90"/>
                  </a:solidFill>
                  <a:prstDash val="solid"/>
                  <a:miter lim="8000"/>
                  <a:headEnd len="med" w="med" type="none"/>
                  <a:tailEnd len="lg" w="lg" type="stealth"/>
                </a:ln>
              </p:spPr>
            </p:cxnSp>
            <p:sp>
              <p:nvSpPr>
                <p:cNvPr id="624" name="Shape 624"/>
                <p:cNvSpPr/>
                <p:nvPr/>
              </p:nvSpPr>
              <p:spPr>
                <a:xfrm>
                  <a:off x="3075820" y="3028950"/>
                  <a:ext cx="533400" cy="489579"/>
                </a:xfrm>
                <a:prstGeom prst="rect">
                  <a:avLst/>
                </a:prstGeom>
                <a:solidFill>
                  <a:srgbClr val="548135"/>
                </a:solidFill>
                <a:ln cap="flat" cmpd="sng" w="9525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667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  <a:r>
                    <a:rPr baseline="-25000" lang="en-US" sz="2667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</a:t>
                  </a:r>
                  <a:endParaRPr baseline="-25000"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25" name="Shape 625"/>
            <p:cNvGrpSpPr/>
            <p:nvPr/>
          </p:nvGrpSpPr>
          <p:grpSpPr>
            <a:xfrm>
              <a:off x="9042400" y="2051561"/>
              <a:ext cx="2946400" cy="4737487"/>
              <a:chOff x="6781800" y="1538670"/>
              <a:chExt cx="2209800" cy="3553115"/>
            </a:xfrm>
          </p:grpSpPr>
          <p:grpSp>
            <p:nvGrpSpPr>
              <p:cNvPr id="626" name="Shape 626"/>
              <p:cNvGrpSpPr/>
              <p:nvPr/>
            </p:nvGrpSpPr>
            <p:grpSpPr>
              <a:xfrm>
                <a:off x="7203390" y="1538670"/>
                <a:ext cx="1788210" cy="3553115"/>
                <a:chOff x="6629400" y="1538670"/>
                <a:chExt cx="1788210" cy="3553115"/>
              </a:xfrm>
            </p:grpSpPr>
            <p:cxnSp>
              <p:nvCxnSpPr>
                <p:cNvPr id="627" name="Shape 627"/>
                <p:cNvCxnSpPr/>
                <p:nvPr/>
              </p:nvCxnSpPr>
              <p:spPr>
                <a:xfrm>
                  <a:off x="6629400" y="2176998"/>
                  <a:ext cx="15240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</p:cxnSp>
            <p:sp>
              <p:nvSpPr>
                <p:cNvPr id="628" name="Shape 628"/>
                <p:cNvSpPr/>
                <p:nvPr/>
              </p:nvSpPr>
              <p:spPr>
                <a:xfrm>
                  <a:off x="6817410" y="1538670"/>
                  <a:ext cx="1600200" cy="1219200"/>
                </a:xfrm>
                <a:prstGeom prst="rect">
                  <a:avLst/>
                </a:prstGeom>
                <a:solidFill>
                  <a:srgbClr val="0000FF"/>
                </a:solidFill>
                <a:ln cap="flat" cmpd="sng" w="9525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121900" spcFirstLastPara="1" rIns="0" wrap="square" tIns="45700">
                  <a:noAutofit/>
                </a:bodyPr>
                <a:lstStyle/>
                <a:p>
                  <a:pPr indent="-457189" lvl="0" marL="457189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400"/>
                    <a:buFont typeface="Calibri"/>
                    <a:buAutoNum type="arabicParenBoth"/>
                  </a:pPr>
                  <a:r>
                    <a:rPr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ByteSub</a:t>
                  </a:r>
                  <a:endParaRPr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-457189" lvl="0" marL="457189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400"/>
                    <a:buFont typeface="Calibri"/>
                    <a:buAutoNum type="arabicParenBoth"/>
                  </a:pPr>
                  <a:r>
                    <a:rPr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ShiftRow</a:t>
                  </a:r>
                  <a:endParaRPr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Shape 629"/>
                <p:cNvSpPr/>
                <p:nvPr/>
              </p:nvSpPr>
              <p:spPr>
                <a:xfrm>
                  <a:off x="7239000" y="4019550"/>
                  <a:ext cx="838200" cy="762000"/>
                </a:xfrm>
                <a:prstGeom prst="rect">
                  <a:avLst/>
                </a:prstGeom>
                <a:solidFill>
                  <a:srgbClr val="A8D08C"/>
                </a:solidFill>
                <a:ln cap="flat" cmpd="sng" w="9525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667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output</a:t>
                  </a: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Shape 630"/>
                <p:cNvSpPr txBox="1"/>
                <p:nvPr/>
              </p:nvSpPr>
              <p:spPr>
                <a:xfrm>
                  <a:off x="7489950" y="4745536"/>
                  <a:ext cx="255119" cy="3462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631" name="Shape 631"/>
                <p:cNvSpPr txBox="1"/>
                <p:nvPr/>
              </p:nvSpPr>
              <p:spPr>
                <a:xfrm>
                  <a:off x="6993550" y="4183618"/>
                  <a:ext cx="255119" cy="3462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cxnSp>
              <p:nvCxnSpPr>
                <p:cNvPr id="632" name="Shape 632"/>
                <p:cNvCxnSpPr/>
                <p:nvPr/>
              </p:nvCxnSpPr>
              <p:spPr>
                <a:xfrm>
                  <a:off x="7620000" y="2793474"/>
                  <a:ext cx="0" cy="4572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lg" w="lg" type="stealth"/>
                </a:ln>
              </p:spPr>
            </p:cxnSp>
          </p:grpSp>
          <p:sp>
            <p:nvSpPr>
              <p:cNvPr id="633" name="Shape 633"/>
              <p:cNvSpPr txBox="1"/>
              <p:nvPr/>
            </p:nvSpPr>
            <p:spPr>
              <a:xfrm rot="-5400000">
                <a:off x="7952332" y="3265033"/>
                <a:ext cx="406602" cy="4385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⨁</a:t>
                </a:r>
                <a:endParaRPr/>
              </a:p>
            </p:txBody>
          </p:sp>
          <p:cxnSp>
            <p:nvCxnSpPr>
              <p:cNvPr id="634" name="Shape 634"/>
              <p:cNvCxnSpPr/>
              <p:nvPr/>
            </p:nvCxnSpPr>
            <p:spPr>
              <a:xfrm>
                <a:off x="8193315" y="3562350"/>
                <a:ext cx="0" cy="4572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lg" w="lg" type="stealth"/>
              </a:ln>
            </p:spPr>
          </p:cxnSp>
          <p:sp>
            <p:nvSpPr>
              <p:cNvPr id="635" name="Shape 635"/>
              <p:cNvSpPr/>
              <p:nvPr/>
            </p:nvSpPr>
            <p:spPr>
              <a:xfrm>
                <a:off x="6781800" y="3790950"/>
                <a:ext cx="533400" cy="489579"/>
              </a:xfrm>
              <a:prstGeom prst="rect">
                <a:avLst/>
              </a:prstGeom>
              <a:solidFill>
                <a:srgbClr val="548135"/>
              </a:solidFill>
              <a:ln cap="flat" cmpd="sng" w="9525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667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k</a:t>
                </a:r>
                <a:r>
                  <a:rPr baseline="-25000" lang="en-US" sz="2667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baseline="-25000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36" name="Shape 636"/>
              <p:cNvCxnSpPr/>
              <p:nvPr/>
            </p:nvCxnSpPr>
            <p:spPr>
              <a:xfrm flipH="1" rot="10800000">
                <a:off x="7315200" y="3409951"/>
                <a:ext cx="688034" cy="380999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90"/>
                </a:solidFill>
                <a:prstDash val="solid"/>
                <a:miter lim="8000"/>
                <a:headEnd len="med" w="med" type="none"/>
                <a:tailEnd len="lg" w="lg" type="stealth"/>
              </a:ln>
            </p:spPr>
          </p:cxnSp>
        </p:grpSp>
        <p:grpSp>
          <p:nvGrpSpPr>
            <p:cNvPr id="637" name="Shape 637"/>
            <p:cNvGrpSpPr/>
            <p:nvPr/>
          </p:nvGrpSpPr>
          <p:grpSpPr>
            <a:xfrm>
              <a:off x="508000" y="4546601"/>
              <a:ext cx="8534400" cy="2087265"/>
              <a:chOff x="381000" y="3409950"/>
              <a:chExt cx="6400800" cy="1565449"/>
            </a:xfrm>
          </p:grpSpPr>
          <p:grpSp>
            <p:nvGrpSpPr>
              <p:cNvPr id="638" name="Shape 638"/>
              <p:cNvGrpSpPr/>
              <p:nvPr/>
            </p:nvGrpSpPr>
            <p:grpSpPr>
              <a:xfrm>
                <a:off x="381000" y="3442350"/>
                <a:ext cx="5470800" cy="1533049"/>
                <a:chOff x="381000" y="3442350"/>
                <a:chExt cx="5470800" cy="1533049"/>
              </a:xfrm>
            </p:grpSpPr>
            <p:grpSp>
              <p:nvGrpSpPr>
                <p:cNvPr id="639" name="Shape 639"/>
                <p:cNvGrpSpPr/>
                <p:nvPr/>
              </p:nvGrpSpPr>
              <p:grpSpPr>
                <a:xfrm>
                  <a:off x="381000" y="3442350"/>
                  <a:ext cx="5470800" cy="1533049"/>
                  <a:chOff x="381000" y="3442350"/>
                  <a:chExt cx="5470800" cy="1533049"/>
                </a:xfrm>
              </p:grpSpPr>
              <p:sp>
                <p:nvSpPr>
                  <p:cNvPr id="640" name="Shape 640"/>
                  <p:cNvSpPr/>
                  <p:nvPr/>
                </p:nvSpPr>
                <p:spPr>
                  <a:xfrm>
                    <a:off x="457200" y="4019550"/>
                    <a:ext cx="838200" cy="685800"/>
                  </a:xfrm>
                  <a:prstGeom prst="rect">
                    <a:avLst/>
                  </a:prstGeom>
                  <a:solidFill>
                    <a:srgbClr val="E46C0A"/>
                  </a:solidFill>
                  <a:ln cap="flat" cmpd="sng" w="9525">
                    <a:solidFill>
                      <a:schemeClr val="accent1"/>
                    </a:solidFill>
                    <a:prstDash val="solid"/>
                    <a:miter lim="8000"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3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key</a:t>
                    </a:r>
                    <a:endParaRPr/>
                  </a:p>
                </p:txBody>
              </p:sp>
              <p:cxnSp>
                <p:nvCxnSpPr>
                  <p:cNvPr id="641" name="Shape 641"/>
                  <p:cNvCxnSpPr>
                    <a:stCxn id="640" idx="3"/>
                    <a:endCxn id="618" idx="2"/>
                  </p:cNvCxnSpPr>
                  <p:nvPr/>
                </p:nvCxnSpPr>
                <p:spPr>
                  <a:xfrm flipH="1" rot="10800000">
                    <a:off x="1295400" y="3442350"/>
                    <a:ext cx="2324100" cy="920100"/>
                  </a:xfrm>
                  <a:prstGeom prst="curvedConnector2">
                    <a:avLst/>
                  </a:prstGeom>
                  <a:noFill/>
                  <a:ln cap="flat" cmpd="sng" w="12700">
                    <a:solidFill>
                      <a:schemeClr val="accent1"/>
                    </a:solidFill>
                    <a:prstDash val="solid"/>
                    <a:miter lim="8000"/>
                    <a:headEnd len="med" w="med" type="none"/>
                    <a:tailEnd len="lg" w="lg" type="stealth"/>
                  </a:ln>
                </p:spPr>
              </p:cxnSp>
              <p:cxnSp>
                <p:nvCxnSpPr>
                  <p:cNvPr id="642" name="Shape 642"/>
                  <p:cNvCxnSpPr>
                    <a:stCxn id="640" idx="3"/>
                    <a:endCxn id="604" idx="2"/>
                  </p:cNvCxnSpPr>
                  <p:nvPr/>
                </p:nvCxnSpPr>
                <p:spPr>
                  <a:xfrm flipH="1" rot="10800000">
                    <a:off x="1295400" y="3442350"/>
                    <a:ext cx="4556400" cy="920100"/>
                  </a:xfrm>
                  <a:prstGeom prst="curvedConnector2">
                    <a:avLst/>
                  </a:prstGeom>
                  <a:noFill/>
                  <a:ln cap="flat" cmpd="sng" w="12700">
                    <a:solidFill>
                      <a:schemeClr val="accent1"/>
                    </a:solidFill>
                    <a:prstDash val="solid"/>
                    <a:miter lim="8000"/>
                    <a:headEnd len="med" w="med" type="none"/>
                    <a:tailEnd len="lg" w="lg" type="stealth"/>
                  </a:ln>
                </p:spPr>
              </p:cxnSp>
              <p:sp>
                <p:nvSpPr>
                  <p:cNvPr id="643" name="Shape 643"/>
                  <p:cNvSpPr txBox="1"/>
                  <p:nvPr/>
                </p:nvSpPr>
                <p:spPr>
                  <a:xfrm>
                    <a:off x="381000" y="4629150"/>
                    <a:ext cx="929486" cy="34624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16 bytes</a:t>
                    </a:r>
                    <a:endParaRPr/>
                  </a:p>
                </p:txBody>
              </p:sp>
            </p:grpSp>
            <p:sp>
              <p:nvSpPr>
                <p:cNvPr id="644" name="Shape 644"/>
                <p:cNvSpPr txBox="1"/>
                <p:nvPr/>
              </p:nvSpPr>
              <p:spPr>
                <a:xfrm>
                  <a:off x="1676400" y="4336018"/>
                  <a:ext cx="1518300" cy="3462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key expansion:</a:t>
                  </a:r>
                  <a:endParaRPr/>
                </a:p>
              </p:txBody>
            </p:sp>
          </p:grpSp>
          <p:cxnSp>
            <p:nvCxnSpPr>
              <p:cNvPr id="645" name="Shape 645"/>
              <p:cNvCxnSpPr>
                <a:stCxn id="640" idx="3"/>
                <a:endCxn id="624" idx="2"/>
              </p:cNvCxnSpPr>
              <p:nvPr/>
            </p:nvCxnSpPr>
            <p:spPr>
              <a:xfrm flipH="1" rot="10800000">
                <a:off x="1295400" y="3409950"/>
                <a:ext cx="66000" cy="952500"/>
              </a:xfrm>
              <a:prstGeom prst="curvedConnector2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lg" w="lg" type="stealth"/>
              </a:ln>
            </p:spPr>
          </p:cxnSp>
          <p:cxnSp>
            <p:nvCxnSpPr>
              <p:cNvPr id="646" name="Shape 646"/>
              <p:cNvCxnSpPr>
                <a:stCxn id="640" idx="3"/>
                <a:endCxn id="635" idx="1"/>
              </p:cNvCxnSpPr>
              <p:nvPr/>
            </p:nvCxnSpPr>
            <p:spPr>
              <a:xfrm flipH="1" rot="10800000">
                <a:off x="1295400" y="4035750"/>
                <a:ext cx="5486400" cy="326700"/>
              </a:xfrm>
              <a:prstGeom prst="curvedConnector3">
                <a:avLst>
                  <a:gd fmla="val 50777" name="adj1"/>
                </a:avLst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lg" w="lg" type="stealth"/>
              </a:ln>
            </p:spPr>
          </p:cxnSp>
        </p:grpSp>
        <p:sp>
          <p:nvSpPr>
            <p:cNvPr id="647" name="Shape 647"/>
            <p:cNvSpPr txBox="1"/>
            <p:nvPr/>
          </p:nvSpPr>
          <p:spPr>
            <a:xfrm>
              <a:off x="2641601" y="3733801"/>
              <a:ext cx="13691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invertible</a:t>
              </a:r>
              <a:endParaRPr/>
            </a:p>
          </p:txBody>
        </p:sp>
        <p:sp>
          <p:nvSpPr>
            <p:cNvPr id="648" name="Shape 648"/>
            <p:cNvSpPr txBox="1"/>
            <p:nvPr/>
          </p:nvSpPr>
          <p:spPr>
            <a:xfrm>
              <a:off x="3352800" y="6086158"/>
              <a:ext cx="2880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 bytes ⟶176 bytes</a:t>
              </a:r>
              <a:endParaRPr/>
            </a:p>
          </p:txBody>
        </p:sp>
      </p:grpSp>
      <p:sp>
        <p:nvSpPr>
          <p:cNvPr id="649" name="Shape 649"/>
          <p:cNvSpPr txBox="1"/>
          <p:nvPr/>
        </p:nvSpPr>
        <p:spPr>
          <a:xfrm>
            <a:off x="10441924" y="6153834"/>
            <a:ext cx="5215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size/performance tradeoff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55" name="Shape 655"/>
          <p:cNvGraphicFramePr/>
          <p:nvPr/>
        </p:nvGraphicFramePr>
        <p:xfrm>
          <a:off x="914400" y="12205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{9317DDDB-E8CC-4A4B-B16D-DFE9665BA011}</a:tableStyleId>
              </a:tblPr>
              <a:tblGrid>
                <a:gridCol w="4454775"/>
                <a:gridCol w="2555625"/>
                <a:gridCol w="3657600"/>
              </a:tblGrid>
              <a:tr h="77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/>
                    </a:p>
                  </a:txBody>
                  <a:tcPr marT="60950" marB="60950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Code size</a:t>
                      </a:r>
                      <a:endParaRPr sz="3200"/>
                    </a:p>
                  </a:txBody>
                  <a:tcPr marT="60950" marB="60950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Performance</a:t>
                      </a:r>
                      <a:endParaRPr sz="3200"/>
                    </a:p>
                  </a:txBody>
                  <a:tcPr marT="60950" marB="60950" marR="121925" marL="121925" anchor="ctr"/>
                </a:tc>
              </a:tr>
              <a:tr h="2011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Pre-compute</a:t>
                      </a:r>
                      <a:br>
                        <a:rPr lang="en-US" sz="3200"/>
                      </a:br>
                      <a:r>
                        <a:rPr lang="en-US" sz="3200"/>
                        <a:t>round functions</a:t>
                      </a:r>
                      <a:r>
                        <a:rPr lang="en-US" sz="3200"/>
                        <a:t> </a:t>
                      </a:r>
                      <a:br>
                        <a:rPr lang="en-US" sz="3200"/>
                      </a:br>
                      <a:r>
                        <a:rPr lang="en-US" sz="3200"/>
                        <a:t>(24KB or 4KB)</a:t>
                      </a:r>
                      <a:endParaRPr sz="3200"/>
                    </a:p>
                  </a:txBody>
                  <a:tcPr marT="60950" marB="60950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largest</a:t>
                      </a:r>
                      <a:endParaRPr sz="3200"/>
                    </a:p>
                  </a:txBody>
                  <a:tcPr marT="60950" marB="60950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fastest: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table lookups </a:t>
                      </a:r>
                      <a:br>
                        <a:rPr lang="en-US" sz="3200"/>
                      </a:br>
                      <a:r>
                        <a:rPr lang="en-US" sz="3200"/>
                        <a:t>and xors</a:t>
                      </a:r>
                      <a:endParaRPr sz="3200"/>
                    </a:p>
                  </a:txBody>
                  <a:tcPr marT="60950" marB="60950" marR="121925" marL="121925" anchor="ctr"/>
                </a:tc>
              </a:tr>
              <a:tr h="1392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Pre-compute </a:t>
                      </a:r>
                      <a:br>
                        <a:rPr lang="en-US" sz="3200"/>
                      </a:br>
                      <a:r>
                        <a:rPr lang="en-US" sz="3200"/>
                        <a:t>S-box only </a:t>
                      </a:r>
                      <a:r>
                        <a:rPr lang="en-US" sz="3200"/>
                        <a:t> </a:t>
                      </a:r>
                      <a:r>
                        <a:rPr lang="en-US" sz="2700"/>
                        <a:t>(256 bytes)</a:t>
                      </a:r>
                      <a:endParaRPr sz="2700"/>
                    </a:p>
                  </a:txBody>
                  <a:tcPr marT="60950" marB="60950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smaller</a:t>
                      </a:r>
                      <a:endParaRPr sz="3200"/>
                    </a:p>
                  </a:txBody>
                  <a:tcPr marT="60950" marB="60950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slower</a:t>
                      </a:r>
                      <a:endParaRPr sz="3200"/>
                    </a:p>
                  </a:txBody>
                  <a:tcPr marT="60950" marB="60950" marR="121925" marL="121925" anchor="ctr"/>
                </a:tc>
              </a:tr>
              <a:tr h="77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No pre-computation</a:t>
                      </a:r>
                      <a:endParaRPr sz="3200"/>
                    </a:p>
                  </a:txBody>
                  <a:tcPr marT="60950" marB="60950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smallest</a:t>
                      </a:r>
                      <a:endParaRPr sz="3200"/>
                    </a:p>
                  </a:txBody>
                  <a:tcPr marT="60950" marB="60950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slowest</a:t>
                      </a:r>
                      <a:endParaRPr sz="3200"/>
                    </a:p>
                  </a:txBody>
                  <a:tcPr marT="60950" marB="60950" marR="121925" marL="121925" anchor="ctr"/>
                </a:tc>
              </a:tr>
            </a:tbl>
          </a:graphicData>
        </a:graphic>
      </p:graphicFrame>
      <p:sp>
        <p:nvSpPr>
          <p:cNvPr id="656" name="Shape 656"/>
          <p:cNvSpPr txBox="1"/>
          <p:nvPr/>
        </p:nvSpPr>
        <p:spPr>
          <a:xfrm>
            <a:off x="10441924" y="6153834"/>
            <a:ext cx="5215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 in hardware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Shape 66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 instructions in Intel Westmere: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aesenc,  aesenclast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  do one round of AES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128-bit registers:  xmm1=state,   xmm2=round key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aesenc  xmm1, xmm2 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puts result in xmm1  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2368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aeskeygenassist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  performs AES key expansion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2368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Claim  14 x speed-up over OpenSSL on same hardware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76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instructions on AMD Bulldozer </a:t>
            </a:r>
            <a:endParaRPr/>
          </a:p>
        </p:txBody>
      </p:sp>
      <p:sp>
        <p:nvSpPr>
          <p:cNvPr id="664" name="Shape 664"/>
          <p:cNvSpPr txBox="1"/>
          <p:nvPr/>
        </p:nvSpPr>
        <p:spPr>
          <a:xfrm>
            <a:off x="10441924" y="6153834"/>
            <a:ext cx="5215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2:  nonce-based Encryption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Shape 671"/>
          <p:cNvSpPr txBox="1"/>
          <p:nvPr>
            <p:ph idx="1" type="body"/>
          </p:nvPr>
        </p:nvSpPr>
        <p:spPr>
          <a:xfrm>
            <a:off x="203200" y="3632200"/>
            <a:ext cx="11988800" cy="3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nonce  n:    a value that changes from msg to msg.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(k,n)  pair 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never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used more than once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266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1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 nonce is a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(e.g. packet counter)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when encryptor keeps state from msg to msg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decryptor has same state, need not send nonce with CT</a:t>
            </a:r>
            <a:endParaRPr/>
          </a:p>
          <a:p>
            <a:pPr indent="-241287" lvl="0" marL="533387" marR="0" rtl="0" algn="l">
              <a:lnSpc>
                <a:spcPct val="90000"/>
              </a:lnSpc>
              <a:spcBef>
                <a:spcPts val="230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2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 encryptor chooses a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nonce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 n ← </a:t>
            </a:r>
            <a:r>
              <a:rPr b="0" i="0" lang="en-US" sz="2800" u="none" cap="none" strike="noStrike">
                <a:solidFill>
                  <a:schemeClr val="dk1"/>
                </a:solidFill>
                <a:latin typeface="Ruge Boogie"/>
                <a:ea typeface="Ruge Boogie"/>
                <a:cs typeface="Ruge Boogie"/>
                <a:sym typeface="Ruge Boogie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672" name="Shape 672"/>
          <p:cNvSpPr txBox="1"/>
          <p:nvPr/>
        </p:nvSpPr>
        <p:spPr>
          <a:xfrm>
            <a:off x="1695427" y="1447801"/>
            <a:ext cx="8149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Alice</a:t>
            </a:r>
            <a:endParaRPr/>
          </a:p>
        </p:txBody>
      </p:sp>
      <p:sp>
        <p:nvSpPr>
          <p:cNvPr id="673" name="Shape 673"/>
          <p:cNvSpPr/>
          <p:nvPr/>
        </p:nvSpPr>
        <p:spPr>
          <a:xfrm>
            <a:off x="1625600" y="1947863"/>
            <a:ext cx="1016000" cy="91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endParaRPr/>
          </a:p>
        </p:txBody>
      </p:sp>
      <p:cxnSp>
        <p:nvCxnSpPr>
          <p:cNvPr id="674" name="Shape 674"/>
          <p:cNvCxnSpPr/>
          <p:nvPr/>
        </p:nvCxnSpPr>
        <p:spPr>
          <a:xfrm>
            <a:off x="406400" y="2405063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75" name="Shape 675"/>
          <p:cNvSpPr txBox="1"/>
          <p:nvPr/>
        </p:nvSpPr>
        <p:spPr>
          <a:xfrm>
            <a:off x="438606" y="1927226"/>
            <a:ext cx="8034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m, n</a:t>
            </a:r>
            <a:endParaRPr/>
          </a:p>
        </p:txBody>
      </p:sp>
      <p:sp>
        <p:nvSpPr>
          <p:cNvPr id="676" name="Shape 676"/>
          <p:cNvSpPr txBox="1"/>
          <p:nvPr/>
        </p:nvSpPr>
        <p:spPr>
          <a:xfrm>
            <a:off x="2794609" y="1905001"/>
            <a:ext cx="182293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E(k,m,</a:t>
            </a: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)=c</a:t>
            </a:r>
            <a:endParaRPr/>
          </a:p>
        </p:txBody>
      </p:sp>
      <p:pic>
        <p:nvPicPr>
          <p:cNvPr descr="j0089304" id="677" name="Shape 6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602" y="1795465"/>
            <a:ext cx="1631951" cy="1089025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Shape 678"/>
          <p:cNvSpPr txBox="1"/>
          <p:nvPr/>
        </p:nvSpPr>
        <p:spPr>
          <a:xfrm>
            <a:off x="8793103" y="1470026"/>
            <a:ext cx="7039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Bob</a:t>
            </a:r>
            <a:endParaRPr/>
          </a:p>
        </p:txBody>
      </p:sp>
      <p:sp>
        <p:nvSpPr>
          <p:cNvPr id="679" name="Shape 679"/>
          <p:cNvSpPr/>
          <p:nvPr/>
        </p:nvSpPr>
        <p:spPr>
          <a:xfrm>
            <a:off x="8593667" y="1970088"/>
            <a:ext cx="1016000" cy="91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endParaRPr/>
          </a:p>
        </p:txBody>
      </p:sp>
      <p:cxnSp>
        <p:nvCxnSpPr>
          <p:cNvPr id="680" name="Shape 680"/>
          <p:cNvCxnSpPr/>
          <p:nvPr/>
        </p:nvCxnSpPr>
        <p:spPr>
          <a:xfrm>
            <a:off x="7620000" y="2427288"/>
            <a:ext cx="97366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81" name="Shape 681"/>
          <p:cNvSpPr txBox="1"/>
          <p:nvPr/>
        </p:nvSpPr>
        <p:spPr>
          <a:xfrm>
            <a:off x="7677228" y="1947863"/>
            <a:ext cx="736099" cy="502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c, </a:t>
            </a:r>
            <a:r>
              <a:rPr b="1" lang="en-US" sz="2667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 b="1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82" name="Shape 682"/>
          <p:cNvCxnSpPr/>
          <p:nvPr/>
        </p:nvCxnSpPr>
        <p:spPr>
          <a:xfrm>
            <a:off x="9609667" y="2427288"/>
            <a:ext cx="152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83" name="Shape 683"/>
          <p:cNvSpPr txBox="1"/>
          <p:nvPr/>
        </p:nvSpPr>
        <p:spPr>
          <a:xfrm>
            <a:off x="9739929" y="1927226"/>
            <a:ext cx="185820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D(k,c,</a:t>
            </a: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)=m</a:t>
            </a:r>
            <a:endParaRPr/>
          </a:p>
        </p:txBody>
      </p:sp>
      <p:cxnSp>
        <p:nvCxnSpPr>
          <p:cNvPr id="684" name="Shape 684"/>
          <p:cNvCxnSpPr>
            <a:endCxn id="673" idx="2"/>
          </p:cNvCxnSpPr>
          <p:nvPr/>
        </p:nvCxnSpPr>
        <p:spPr>
          <a:xfrm flipH="1" rot="10800000">
            <a:off x="2129400" y="2862263"/>
            <a:ext cx="4200" cy="33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685" name="Shape 685"/>
          <p:cNvCxnSpPr/>
          <p:nvPr/>
        </p:nvCxnSpPr>
        <p:spPr>
          <a:xfrm rot="-5400000">
            <a:off x="8975989" y="3063611"/>
            <a:ext cx="338139" cy="211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686" name="Shape 686"/>
          <p:cNvSpPr txBox="1"/>
          <p:nvPr/>
        </p:nvSpPr>
        <p:spPr>
          <a:xfrm>
            <a:off x="1885952" y="3124202"/>
            <a:ext cx="32412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/>
          </a:p>
        </p:txBody>
      </p:sp>
      <p:sp>
        <p:nvSpPr>
          <p:cNvPr id="687" name="Shape 687"/>
          <p:cNvSpPr txBox="1"/>
          <p:nvPr/>
        </p:nvSpPr>
        <p:spPr>
          <a:xfrm>
            <a:off x="8896351" y="3119438"/>
            <a:ext cx="32412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/>
          </a:p>
        </p:txBody>
      </p:sp>
      <p:cxnSp>
        <p:nvCxnSpPr>
          <p:cNvPr id="688" name="Shape 688"/>
          <p:cNvCxnSpPr/>
          <p:nvPr/>
        </p:nvCxnSpPr>
        <p:spPr>
          <a:xfrm>
            <a:off x="2641600" y="2438401"/>
            <a:ext cx="27432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689" name="Shape 689"/>
          <p:cNvSpPr txBox="1"/>
          <p:nvPr/>
        </p:nvSpPr>
        <p:spPr>
          <a:xfrm>
            <a:off x="5283201" y="1219202"/>
            <a:ext cx="95410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nonce</a:t>
            </a:r>
            <a:endParaRPr/>
          </a:p>
        </p:txBody>
      </p:sp>
      <p:sp>
        <p:nvSpPr>
          <p:cNvPr id="690" name="Shape 690"/>
          <p:cNvSpPr/>
          <p:nvPr/>
        </p:nvSpPr>
        <p:spPr>
          <a:xfrm>
            <a:off x="3962401" y="1504951"/>
            <a:ext cx="1445684" cy="633413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42580" y="11162"/>
                </a:lnTo>
                <a:cubicBezTo>
                  <a:pt x="22580" y="31162"/>
                  <a:pt x="11290" y="75581"/>
                  <a:pt x="0" y="120000"/>
                </a:cubicBezTo>
              </a:path>
            </a:pathLst>
          </a:custGeom>
          <a:noFill/>
          <a:ln cap="flat" cmpd="sng" w="28575">
            <a:solidFill>
              <a:srgbClr val="00206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Shape 691"/>
          <p:cNvSpPr/>
          <p:nvPr/>
        </p:nvSpPr>
        <p:spPr>
          <a:xfrm flipH="1">
            <a:off x="6705600" y="1447800"/>
            <a:ext cx="1524000" cy="633413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42580" y="11162"/>
                </a:lnTo>
                <a:cubicBezTo>
                  <a:pt x="22580" y="31162"/>
                  <a:pt x="11290" y="75581"/>
                  <a:pt x="0" y="120000"/>
                </a:cubicBezTo>
              </a:path>
            </a:pathLst>
          </a:custGeom>
          <a:noFill/>
          <a:ln cap="flat" cmpd="sng" w="28575">
            <a:solidFill>
              <a:srgbClr val="00206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Shape 692"/>
          <p:cNvSpPr txBox="1"/>
          <p:nvPr/>
        </p:nvSpPr>
        <p:spPr>
          <a:xfrm>
            <a:off x="10441924" y="6153834"/>
            <a:ext cx="5215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Integrity</a:t>
            </a:r>
            <a:endParaRPr/>
          </a:p>
        </p:txBody>
      </p:sp>
      <p:sp>
        <p:nvSpPr>
          <p:cNvPr id="698" name="Shape 698"/>
          <p:cNvSpPr txBox="1"/>
          <p:nvPr>
            <p:ph idx="1" type="body"/>
          </p:nvPr>
        </p:nvSpPr>
        <p:spPr>
          <a:xfrm>
            <a:off x="304800" y="1219200"/>
            <a:ext cx="11887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   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integrity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  no confidentiality.</a:t>
            </a:r>
            <a:endParaRPr/>
          </a:p>
          <a:p>
            <a:pPr indent="-508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Protecting public binaries on disk.  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Protecting banner ads on web pages.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Shape 699"/>
          <p:cNvSpPr txBox="1"/>
          <p:nvPr/>
        </p:nvSpPr>
        <p:spPr>
          <a:xfrm>
            <a:off x="10441924" y="6153834"/>
            <a:ext cx="5215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integrity:   MACs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Shape 705"/>
          <p:cNvSpPr txBox="1"/>
          <p:nvPr>
            <p:ph idx="1" type="body"/>
          </p:nvPr>
        </p:nvSpPr>
        <p:spPr>
          <a:xfrm>
            <a:off x="1117600" y="4241800"/>
            <a:ext cx="10261600" cy="2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698" lvl="0" marL="7619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Def:  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 = (S,V)  defined over  (K,M,T) is a pair of algs: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272" lvl="1" marL="1066773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S(k,m) outputs t in T</a:t>
            </a:r>
            <a:endParaRPr/>
          </a:p>
          <a:p>
            <a:pPr indent="-241272" lvl="1" marL="1066773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V(k,m,t) outputs `yes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`no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1293281" y="1944688"/>
            <a:ext cx="11176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</a:t>
            </a:r>
            <a:endParaRPr/>
          </a:p>
        </p:txBody>
      </p:sp>
      <p:sp>
        <p:nvSpPr>
          <p:cNvPr id="707" name="Shape 707"/>
          <p:cNvSpPr/>
          <p:nvPr/>
        </p:nvSpPr>
        <p:spPr>
          <a:xfrm>
            <a:off x="8710081" y="1944688"/>
            <a:ext cx="11176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/>
          </a:p>
        </p:txBody>
      </p:sp>
      <p:sp>
        <p:nvSpPr>
          <p:cNvPr id="708" name="Shape 708"/>
          <p:cNvSpPr txBox="1"/>
          <p:nvPr/>
        </p:nvSpPr>
        <p:spPr>
          <a:xfrm>
            <a:off x="1576915" y="1397001"/>
            <a:ext cx="37061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/>
          </a:p>
        </p:txBody>
      </p:sp>
      <p:sp>
        <p:nvSpPr>
          <p:cNvPr id="709" name="Shape 709"/>
          <p:cNvSpPr txBox="1"/>
          <p:nvPr/>
        </p:nvSpPr>
        <p:spPr>
          <a:xfrm>
            <a:off x="9042400" y="1397001"/>
            <a:ext cx="37061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/>
          </a:p>
        </p:txBody>
      </p:sp>
      <p:cxnSp>
        <p:nvCxnSpPr>
          <p:cNvPr id="710" name="Shape 710"/>
          <p:cNvCxnSpPr/>
          <p:nvPr/>
        </p:nvCxnSpPr>
        <p:spPr>
          <a:xfrm>
            <a:off x="2410881" y="2249488"/>
            <a:ext cx="6197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711" name="Shape 711"/>
          <p:cNvSpPr/>
          <p:nvPr/>
        </p:nvSpPr>
        <p:spPr>
          <a:xfrm>
            <a:off x="3223681" y="1716088"/>
            <a:ext cx="3454400" cy="381000"/>
          </a:xfrm>
          <a:prstGeom prst="rect">
            <a:avLst/>
          </a:prstGeom>
          <a:solidFill>
            <a:srgbClr val="00CC00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 m </a:t>
            </a:r>
            <a:endParaRPr/>
          </a:p>
        </p:txBody>
      </p:sp>
      <p:sp>
        <p:nvSpPr>
          <p:cNvPr id="712" name="Shape 712"/>
          <p:cNvSpPr/>
          <p:nvPr/>
        </p:nvSpPr>
        <p:spPr>
          <a:xfrm>
            <a:off x="6807200" y="1716088"/>
            <a:ext cx="711200" cy="381000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/>
          </a:p>
        </p:txBody>
      </p:sp>
      <p:sp>
        <p:nvSpPr>
          <p:cNvPr id="713" name="Shape 713"/>
          <p:cNvSpPr txBox="1"/>
          <p:nvPr/>
        </p:nvSpPr>
        <p:spPr>
          <a:xfrm>
            <a:off x="886881" y="2713039"/>
            <a:ext cx="43688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Generate tag: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     tag ← S(k, m)</a:t>
            </a:r>
            <a:endParaRPr/>
          </a:p>
        </p:txBody>
      </p:sp>
      <p:grpSp>
        <p:nvGrpSpPr>
          <p:cNvPr id="714" name="Shape 714"/>
          <p:cNvGrpSpPr/>
          <p:nvPr/>
        </p:nvGrpSpPr>
        <p:grpSpPr>
          <a:xfrm>
            <a:off x="7592485" y="2706693"/>
            <a:ext cx="3892551" cy="1077914"/>
            <a:chOff x="3504" y="2448"/>
            <a:chExt cx="1839" cy="679"/>
          </a:xfrm>
        </p:grpSpPr>
        <p:sp>
          <p:nvSpPr>
            <p:cNvPr id="715" name="Shape 715"/>
            <p:cNvSpPr txBox="1"/>
            <p:nvPr/>
          </p:nvSpPr>
          <p:spPr>
            <a:xfrm>
              <a:off x="3504" y="2448"/>
              <a:ext cx="1839" cy="6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000090"/>
                  </a:solidFill>
                  <a:latin typeface="Calibri"/>
                  <a:ea typeface="Calibri"/>
                  <a:cs typeface="Calibri"/>
                  <a:sym typeface="Calibri"/>
                </a:rPr>
                <a:t>Verify tag: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000090"/>
                  </a:solidFill>
                  <a:latin typeface="Calibri"/>
                  <a:ea typeface="Calibri"/>
                  <a:cs typeface="Calibri"/>
                  <a:sym typeface="Calibri"/>
                </a:rPr>
                <a:t>    V(k, m, tag)  = `yes</a:t>
              </a:r>
              <a:r>
                <a:rPr b="1" lang="en-US" sz="3200">
                  <a:solidFill>
                    <a:srgbClr val="000090"/>
                  </a:solidFill>
                  <a:latin typeface="Arial"/>
                  <a:ea typeface="Arial"/>
                  <a:cs typeface="Arial"/>
                  <a:sym typeface="Arial"/>
                </a:rPr>
                <a:t>’</a:t>
              </a:r>
              <a:endParaRPr b="1" sz="32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Shape 716"/>
            <p:cNvSpPr txBox="1"/>
            <p:nvPr/>
          </p:nvSpPr>
          <p:spPr>
            <a:xfrm>
              <a:off x="4685" y="2676"/>
              <a:ext cx="155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/>
            </a:p>
          </p:txBody>
        </p:sp>
      </p:grpSp>
      <p:sp>
        <p:nvSpPr>
          <p:cNvPr id="717" name="Shape 717"/>
          <p:cNvSpPr txBox="1"/>
          <p:nvPr/>
        </p:nvSpPr>
        <p:spPr>
          <a:xfrm>
            <a:off x="10441924" y="6153834"/>
            <a:ext cx="5215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Integrity requires a secret key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Shape 723"/>
          <p:cNvSpPr txBox="1"/>
          <p:nvPr>
            <p:ph idx="1" type="body"/>
          </p:nvPr>
        </p:nvSpPr>
        <p:spPr>
          <a:xfrm>
            <a:off x="609600" y="4445000"/>
            <a:ext cx="10972800" cy="2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Attacker can easily modify message m and re-compute CRC.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CRC designed to detect </a:t>
            </a: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not malicious errors.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Shape 724"/>
          <p:cNvSpPr/>
          <p:nvPr/>
        </p:nvSpPr>
        <p:spPr>
          <a:xfrm>
            <a:off x="1293281" y="1944688"/>
            <a:ext cx="11176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</a:t>
            </a:r>
            <a:endParaRPr/>
          </a:p>
        </p:txBody>
      </p:sp>
      <p:sp>
        <p:nvSpPr>
          <p:cNvPr id="725" name="Shape 725"/>
          <p:cNvSpPr/>
          <p:nvPr/>
        </p:nvSpPr>
        <p:spPr>
          <a:xfrm>
            <a:off x="8710081" y="1944688"/>
            <a:ext cx="11176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/>
          </a:p>
        </p:txBody>
      </p:sp>
      <p:cxnSp>
        <p:nvCxnSpPr>
          <p:cNvPr id="726" name="Shape 726"/>
          <p:cNvCxnSpPr/>
          <p:nvPr/>
        </p:nvCxnSpPr>
        <p:spPr>
          <a:xfrm>
            <a:off x="2410881" y="2249488"/>
            <a:ext cx="6197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727" name="Shape 727"/>
          <p:cNvSpPr/>
          <p:nvPr/>
        </p:nvSpPr>
        <p:spPr>
          <a:xfrm>
            <a:off x="3223681" y="1716088"/>
            <a:ext cx="3454400" cy="381000"/>
          </a:xfrm>
          <a:prstGeom prst="rect">
            <a:avLst/>
          </a:prstGeom>
          <a:solidFill>
            <a:srgbClr val="00CC00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 m </a:t>
            </a:r>
            <a:endParaRPr/>
          </a:p>
        </p:txBody>
      </p:sp>
      <p:sp>
        <p:nvSpPr>
          <p:cNvPr id="728" name="Shape 728"/>
          <p:cNvSpPr/>
          <p:nvPr/>
        </p:nvSpPr>
        <p:spPr>
          <a:xfrm>
            <a:off x="6807200" y="1716088"/>
            <a:ext cx="711200" cy="381000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/>
          </a:p>
        </p:txBody>
      </p:sp>
      <p:sp>
        <p:nvSpPr>
          <p:cNvPr id="729" name="Shape 729"/>
          <p:cNvSpPr txBox="1"/>
          <p:nvPr/>
        </p:nvSpPr>
        <p:spPr>
          <a:xfrm>
            <a:off x="886881" y="2713039"/>
            <a:ext cx="43688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Generate tag: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     tag ← CRC(m)</a:t>
            </a:r>
            <a:endParaRPr/>
          </a:p>
        </p:txBody>
      </p:sp>
      <p:grpSp>
        <p:nvGrpSpPr>
          <p:cNvPr id="730" name="Shape 730"/>
          <p:cNvGrpSpPr/>
          <p:nvPr/>
        </p:nvGrpSpPr>
        <p:grpSpPr>
          <a:xfrm>
            <a:off x="7592484" y="2706693"/>
            <a:ext cx="3496734" cy="1077914"/>
            <a:chOff x="3504" y="2448"/>
            <a:chExt cx="1652" cy="679"/>
          </a:xfrm>
        </p:grpSpPr>
        <p:sp>
          <p:nvSpPr>
            <p:cNvPr id="731" name="Shape 731"/>
            <p:cNvSpPr txBox="1"/>
            <p:nvPr/>
          </p:nvSpPr>
          <p:spPr>
            <a:xfrm>
              <a:off x="3504" y="2448"/>
              <a:ext cx="1652" cy="6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000090"/>
                  </a:solidFill>
                  <a:latin typeface="Calibri"/>
                  <a:ea typeface="Calibri"/>
                  <a:cs typeface="Calibri"/>
                  <a:sym typeface="Calibri"/>
                </a:rPr>
                <a:t>Verify tag: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000090"/>
                  </a:solidFill>
                  <a:latin typeface="Calibri"/>
                  <a:ea typeface="Calibri"/>
                  <a:cs typeface="Calibri"/>
                  <a:sym typeface="Calibri"/>
                </a:rPr>
                <a:t>    V(m, tag)  = `yes</a:t>
              </a:r>
              <a:r>
                <a:rPr b="1" lang="en-US" sz="3200">
                  <a:solidFill>
                    <a:srgbClr val="000090"/>
                  </a:solidFill>
                  <a:latin typeface="Arial"/>
                  <a:ea typeface="Arial"/>
                  <a:cs typeface="Arial"/>
                  <a:sym typeface="Arial"/>
                </a:rPr>
                <a:t>’</a:t>
              </a:r>
              <a:endParaRPr b="1" sz="32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Shape 732"/>
            <p:cNvSpPr txBox="1"/>
            <p:nvPr/>
          </p:nvSpPr>
          <p:spPr>
            <a:xfrm>
              <a:off x="4509" y="2676"/>
              <a:ext cx="155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/>
            </a:p>
          </p:txBody>
        </p:sp>
      </p:grpSp>
      <p:sp>
        <p:nvSpPr>
          <p:cNvPr id="733" name="Shape 733"/>
          <p:cNvSpPr txBox="1"/>
          <p:nvPr/>
        </p:nvSpPr>
        <p:spPr>
          <a:xfrm>
            <a:off x="10441924" y="6153834"/>
            <a:ext cx="5215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90600" y="-1088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Biba Model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740229" y="1023256"/>
            <a:ext cx="10765971" cy="5540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“Reversed” Bell-LaPadula Model: S and O are organized as per the integrity levels (unlike Bell LaPadula which is organized as per Confidentiality).</a:t>
            </a:r>
            <a:endParaRPr/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Prevent leakage of information from objects of higher integrity level to subjects of lower levels of integrity.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Prevent contamination of objects of higher integrity level from being written to by subjects (actions) with lower levels of integrity.</a:t>
            </a:r>
            <a:endParaRPr/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Integrity Axiom: No-read-down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*Integrity Axiom: No-write-up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Invocation Property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Attacks Against MACs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Shape 7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Existential Forgery: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attacker produces a signature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some message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his choice.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Selective Forgery: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The attacker chooses a message m, then gets access to the public key used for verification, and produces a signature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recovery: Given the public key for verification, the attacker produces the secret key for signing.</a:t>
            </a:r>
            <a:endParaRPr b="0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Shape 740"/>
          <p:cNvSpPr txBox="1"/>
          <p:nvPr/>
        </p:nvSpPr>
        <p:spPr>
          <a:xfrm>
            <a:off x="10441924" y="6153834"/>
            <a:ext cx="5215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 txBox="1"/>
          <p:nvPr>
            <p:ph type="title"/>
          </p:nvPr>
        </p:nvSpPr>
        <p:spPr>
          <a:xfrm>
            <a:off x="4572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the last encryption step in ECBC-MAC?</a:t>
            </a:r>
            <a:endParaRPr/>
          </a:p>
        </p:txBody>
      </p:sp>
      <p:sp>
        <p:nvSpPr>
          <p:cNvPr id="747" name="Shape 747"/>
          <p:cNvSpPr txBox="1"/>
          <p:nvPr>
            <p:ph idx="1" type="body"/>
          </p:nvPr>
        </p:nvSpPr>
        <p:spPr>
          <a:xfrm>
            <a:off x="457200" y="1443636"/>
            <a:ext cx="11582400" cy="59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Adversary works as follows: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an arbitrary one-block message   m∈X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tag for m.    Get   t = F(k,m)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 t  as MAC forgery for the 2-block message  m’ = (m,  t⊕m)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rawCBC</a:t>
            </a:r>
            <a:r>
              <a:rPr b="0" i="0" lang="en-US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k, (m,  t⊕m) </a:t>
            </a:r>
            <a:r>
              <a:rPr b="0" i="0" lang="en-US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F</a:t>
            </a:r>
            <a:r>
              <a:rPr b="0" i="0" lang="en-US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k, F(k,m)⊕(t⊕m) </a:t>
            </a:r>
            <a:r>
              <a:rPr b="0" i="0" lang="en-US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F(k, t⊕(t⊕m) </a:t>
            </a:r>
            <a:r>
              <a:rPr b="0" i="0" lang="en-US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Shape 748"/>
          <p:cNvSpPr/>
          <p:nvPr/>
        </p:nvSpPr>
        <p:spPr>
          <a:xfrm>
            <a:off x="232348" y="1444677"/>
            <a:ext cx="11277600" cy="2983459"/>
          </a:xfrm>
          <a:prstGeom prst="rect">
            <a:avLst/>
          </a:prstGeom>
          <a:noFill/>
          <a:ln cap="flat" cmpd="sng" w="9525">
            <a:solidFill>
              <a:srgbClr val="38562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Shape 749"/>
          <p:cNvSpPr txBox="1"/>
          <p:nvPr/>
        </p:nvSpPr>
        <p:spPr>
          <a:xfrm>
            <a:off x="10441924" y="6153834"/>
            <a:ext cx="5215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/>
          <p:nvPr>
            <p:ph type="title"/>
          </p:nvPr>
        </p:nvSpPr>
        <p:spPr>
          <a:xfrm>
            <a:off x="101600" y="-228600"/>
            <a:ext cx="11785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Merkle-Damgard Iterated Construction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Shape 755"/>
          <p:cNvSpPr txBox="1"/>
          <p:nvPr>
            <p:ph idx="1" type="body"/>
          </p:nvPr>
        </p:nvSpPr>
        <p:spPr>
          <a:xfrm>
            <a:off x="508000" y="4038600"/>
            <a:ext cx="108712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432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432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PB:    padding block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Shape 756"/>
          <p:cNvSpPr/>
          <p:nvPr/>
        </p:nvSpPr>
        <p:spPr>
          <a:xfrm>
            <a:off x="1109080" y="990600"/>
            <a:ext cx="9652000" cy="2743200"/>
          </a:xfrm>
          <a:prstGeom prst="roundRect">
            <a:avLst>
              <a:gd fmla="val 16667" name="adj"/>
            </a:avLst>
          </a:prstGeom>
          <a:solidFill>
            <a:srgbClr val="CCFF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Shape 757"/>
          <p:cNvSpPr/>
          <p:nvPr/>
        </p:nvSpPr>
        <p:spPr>
          <a:xfrm>
            <a:off x="2226680" y="2362200"/>
            <a:ext cx="12192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Shape 758"/>
          <p:cNvSpPr/>
          <p:nvPr/>
        </p:nvSpPr>
        <p:spPr>
          <a:xfrm>
            <a:off x="4461880" y="2362200"/>
            <a:ext cx="12192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Shape 759"/>
          <p:cNvSpPr/>
          <p:nvPr/>
        </p:nvSpPr>
        <p:spPr>
          <a:xfrm>
            <a:off x="8830680" y="2362200"/>
            <a:ext cx="12192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760" name="Shape 760"/>
          <p:cNvSpPr/>
          <p:nvPr/>
        </p:nvSpPr>
        <p:spPr>
          <a:xfrm>
            <a:off x="1515480" y="1295400"/>
            <a:ext cx="2032000" cy="381000"/>
          </a:xfrm>
          <a:prstGeom prst="rect">
            <a:avLst/>
          </a:prstGeom>
          <a:solidFill>
            <a:srgbClr val="548135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m[0]</a:t>
            </a:r>
            <a:endParaRPr/>
          </a:p>
        </p:txBody>
      </p:sp>
      <p:sp>
        <p:nvSpPr>
          <p:cNvPr id="761" name="Shape 761"/>
          <p:cNvSpPr/>
          <p:nvPr/>
        </p:nvSpPr>
        <p:spPr>
          <a:xfrm>
            <a:off x="3547480" y="1295400"/>
            <a:ext cx="2235200" cy="381000"/>
          </a:xfrm>
          <a:prstGeom prst="rect">
            <a:avLst/>
          </a:prstGeom>
          <a:solidFill>
            <a:srgbClr val="548135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m[1]</a:t>
            </a:r>
            <a:endParaRPr/>
          </a:p>
        </p:txBody>
      </p:sp>
      <p:sp>
        <p:nvSpPr>
          <p:cNvPr id="762" name="Shape 762"/>
          <p:cNvSpPr/>
          <p:nvPr/>
        </p:nvSpPr>
        <p:spPr>
          <a:xfrm>
            <a:off x="5782680" y="1295400"/>
            <a:ext cx="2133600" cy="381000"/>
          </a:xfrm>
          <a:prstGeom prst="rect">
            <a:avLst/>
          </a:prstGeom>
          <a:solidFill>
            <a:srgbClr val="548135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m[2]</a:t>
            </a:r>
            <a:endParaRPr/>
          </a:p>
        </p:txBody>
      </p:sp>
      <p:sp>
        <p:nvSpPr>
          <p:cNvPr id="763" name="Shape 763"/>
          <p:cNvSpPr/>
          <p:nvPr/>
        </p:nvSpPr>
        <p:spPr>
          <a:xfrm>
            <a:off x="7916280" y="1295400"/>
            <a:ext cx="2032000" cy="381000"/>
          </a:xfrm>
          <a:prstGeom prst="rect">
            <a:avLst/>
          </a:prstGeom>
          <a:solidFill>
            <a:srgbClr val="548135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m[3]  ll   </a:t>
            </a:r>
            <a:r>
              <a:rPr b="1"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PB</a:t>
            </a:r>
            <a:endParaRPr/>
          </a:p>
        </p:txBody>
      </p:sp>
      <p:sp>
        <p:nvSpPr>
          <p:cNvPr id="764" name="Shape 764"/>
          <p:cNvSpPr/>
          <p:nvPr/>
        </p:nvSpPr>
        <p:spPr>
          <a:xfrm>
            <a:off x="6697080" y="2362200"/>
            <a:ext cx="12192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grpSp>
        <p:nvGrpSpPr>
          <p:cNvPr id="765" name="Shape 765"/>
          <p:cNvGrpSpPr/>
          <p:nvPr/>
        </p:nvGrpSpPr>
        <p:grpSpPr>
          <a:xfrm>
            <a:off x="380828" y="2328335"/>
            <a:ext cx="1845852" cy="830997"/>
            <a:chOff x="63411" y="2908445"/>
            <a:chExt cx="1384389" cy="830999"/>
          </a:xfrm>
        </p:grpSpPr>
        <p:cxnSp>
          <p:nvCxnSpPr>
            <p:cNvPr id="766" name="Shape 766"/>
            <p:cNvCxnSpPr/>
            <p:nvPr/>
          </p:nvCxnSpPr>
          <p:spPr>
            <a:xfrm>
              <a:off x="304800" y="3364468"/>
              <a:ext cx="11430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767" name="Shape 767"/>
            <p:cNvSpPr txBox="1"/>
            <p:nvPr/>
          </p:nvSpPr>
          <p:spPr>
            <a:xfrm>
              <a:off x="63411" y="2908445"/>
              <a:ext cx="732316" cy="830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IV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(fixed)</a:t>
              </a:r>
              <a:endParaRPr/>
            </a:p>
          </p:txBody>
        </p:sp>
      </p:grpSp>
      <p:grpSp>
        <p:nvGrpSpPr>
          <p:cNvPr id="768" name="Shape 768"/>
          <p:cNvGrpSpPr/>
          <p:nvPr/>
        </p:nvGrpSpPr>
        <p:grpSpPr>
          <a:xfrm>
            <a:off x="1819221" y="1677193"/>
            <a:ext cx="407459" cy="838995"/>
            <a:chOff x="1218406" y="2134394"/>
            <a:chExt cx="305594" cy="838994"/>
          </a:xfrm>
        </p:grpSpPr>
        <p:cxnSp>
          <p:nvCxnSpPr>
            <p:cNvPr id="769" name="Shape 769"/>
            <p:cNvCxnSpPr/>
            <p:nvPr/>
          </p:nvCxnSpPr>
          <p:spPr>
            <a:xfrm rot="5400000">
              <a:off x="800100" y="2552700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" name="Shape 770"/>
            <p:cNvCxnSpPr/>
            <p:nvPr/>
          </p:nvCxnSpPr>
          <p:spPr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grpSp>
        <p:nvGrpSpPr>
          <p:cNvPr id="771" name="Shape 771"/>
          <p:cNvGrpSpPr/>
          <p:nvPr/>
        </p:nvGrpSpPr>
        <p:grpSpPr>
          <a:xfrm>
            <a:off x="4055480" y="1676400"/>
            <a:ext cx="407459" cy="838995"/>
            <a:chOff x="1218406" y="2134394"/>
            <a:chExt cx="305594" cy="838994"/>
          </a:xfrm>
        </p:grpSpPr>
        <p:cxnSp>
          <p:nvCxnSpPr>
            <p:cNvPr id="772" name="Shape 772"/>
            <p:cNvCxnSpPr/>
            <p:nvPr/>
          </p:nvCxnSpPr>
          <p:spPr>
            <a:xfrm rot="5400000">
              <a:off x="800100" y="2552700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3" name="Shape 773"/>
            <p:cNvCxnSpPr/>
            <p:nvPr/>
          </p:nvCxnSpPr>
          <p:spPr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grpSp>
        <p:nvGrpSpPr>
          <p:cNvPr id="774" name="Shape 774"/>
          <p:cNvGrpSpPr/>
          <p:nvPr/>
        </p:nvGrpSpPr>
        <p:grpSpPr>
          <a:xfrm>
            <a:off x="6290680" y="1676400"/>
            <a:ext cx="407459" cy="838995"/>
            <a:chOff x="1218406" y="2134394"/>
            <a:chExt cx="305594" cy="838994"/>
          </a:xfrm>
        </p:grpSpPr>
        <p:cxnSp>
          <p:nvCxnSpPr>
            <p:cNvPr id="775" name="Shape 775"/>
            <p:cNvCxnSpPr/>
            <p:nvPr/>
          </p:nvCxnSpPr>
          <p:spPr>
            <a:xfrm rot="5400000">
              <a:off x="800100" y="2552700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6" name="Shape 776"/>
            <p:cNvCxnSpPr/>
            <p:nvPr/>
          </p:nvCxnSpPr>
          <p:spPr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grpSp>
        <p:nvGrpSpPr>
          <p:cNvPr id="777" name="Shape 777"/>
          <p:cNvGrpSpPr/>
          <p:nvPr/>
        </p:nvGrpSpPr>
        <p:grpSpPr>
          <a:xfrm>
            <a:off x="8424280" y="1676400"/>
            <a:ext cx="407459" cy="838995"/>
            <a:chOff x="1218406" y="2134394"/>
            <a:chExt cx="305594" cy="838994"/>
          </a:xfrm>
        </p:grpSpPr>
        <p:cxnSp>
          <p:nvCxnSpPr>
            <p:cNvPr id="778" name="Shape 778"/>
            <p:cNvCxnSpPr/>
            <p:nvPr/>
          </p:nvCxnSpPr>
          <p:spPr>
            <a:xfrm rot="5400000">
              <a:off x="800100" y="2552700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9" name="Shape 779"/>
            <p:cNvCxnSpPr/>
            <p:nvPr/>
          </p:nvCxnSpPr>
          <p:spPr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cxnSp>
        <p:nvCxnSpPr>
          <p:cNvPr id="780" name="Shape 780"/>
          <p:cNvCxnSpPr/>
          <p:nvPr/>
        </p:nvCxnSpPr>
        <p:spPr>
          <a:xfrm>
            <a:off x="3445880" y="2787445"/>
            <a:ext cx="1016000" cy="1588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781" name="Shape 781"/>
          <p:cNvCxnSpPr/>
          <p:nvPr/>
        </p:nvCxnSpPr>
        <p:spPr>
          <a:xfrm>
            <a:off x="5681080" y="2787445"/>
            <a:ext cx="1016000" cy="1588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782" name="Shape 782"/>
          <p:cNvCxnSpPr/>
          <p:nvPr/>
        </p:nvCxnSpPr>
        <p:spPr>
          <a:xfrm>
            <a:off x="7916280" y="2817813"/>
            <a:ext cx="914400" cy="1588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783" name="Shape 783"/>
          <p:cNvCxnSpPr/>
          <p:nvPr/>
        </p:nvCxnSpPr>
        <p:spPr>
          <a:xfrm>
            <a:off x="10049880" y="2817813"/>
            <a:ext cx="1320800" cy="1588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784" name="Shape 784"/>
          <p:cNvSpPr txBox="1"/>
          <p:nvPr/>
        </p:nvSpPr>
        <p:spPr>
          <a:xfrm>
            <a:off x="10845748" y="2226733"/>
            <a:ext cx="878767" cy="502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H(m)</a:t>
            </a:r>
            <a:endParaRPr/>
          </a:p>
        </p:txBody>
      </p:sp>
      <p:grpSp>
        <p:nvGrpSpPr>
          <p:cNvPr id="785" name="Shape 785"/>
          <p:cNvGrpSpPr/>
          <p:nvPr/>
        </p:nvGrpSpPr>
        <p:grpSpPr>
          <a:xfrm>
            <a:off x="4461880" y="2345267"/>
            <a:ext cx="1422400" cy="381000"/>
            <a:chOff x="1524000" y="2819400"/>
            <a:chExt cx="1066800" cy="381000"/>
          </a:xfrm>
        </p:grpSpPr>
        <p:sp>
          <p:nvSpPr>
            <p:cNvPr id="786" name="Shape 786"/>
            <p:cNvSpPr/>
            <p:nvPr/>
          </p:nvSpPr>
          <p:spPr>
            <a:xfrm rot="10800000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7" name="Shape 787"/>
            <p:cNvCxnSpPr>
              <a:stCxn id="786" idx="4"/>
            </p:cNvCxnSpPr>
            <p:nvPr/>
          </p:nvCxnSpPr>
          <p:spPr>
            <a:xfrm>
              <a:off x="1524000" y="2819400"/>
              <a:ext cx="914400" cy="30480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8" name="Shape 788"/>
          <p:cNvGrpSpPr/>
          <p:nvPr/>
        </p:nvGrpSpPr>
        <p:grpSpPr>
          <a:xfrm>
            <a:off x="6697080" y="2345267"/>
            <a:ext cx="1422400" cy="381000"/>
            <a:chOff x="1524000" y="2819400"/>
            <a:chExt cx="1066800" cy="381000"/>
          </a:xfrm>
        </p:grpSpPr>
        <p:sp>
          <p:nvSpPr>
            <p:cNvPr id="789" name="Shape 789"/>
            <p:cNvSpPr/>
            <p:nvPr/>
          </p:nvSpPr>
          <p:spPr>
            <a:xfrm rot="10800000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90" name="Shape 790"/>
            <p:cNvCxnSpPr>
              <a:stCxn id="789" idx="4"/>
            </p:cNvCxnSpPr>
            <p:nvPr/>
          </p:nvCxnSpPr>
          <p:spPr>
            <a:xfrm>
              <a:off x="1524000" y="2819400"/>
              <a:ext cx="914400" cy="30480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91" name="Shape 791"/>
          <p:cNvGrpSpPr/>
          <p:nvPr/>
        </p:nvGrpSpPr>
        <p:grpSpPr>
          <a:xfrm>
            <a:off x="8830680" y="2345267"/>
            <a:ext cx="1422400" cy="381000"/>
            <a:chOff x="1524000" y="2819400"/>
            <a:chExt cx="1066800" cy="381000"/>
          </a:xfrm>
        </p:grpSpPr>
        <p:sp>
          <p:nvSpPr>
            <p:cNvPr id="792" name="Shape 792"/>
            <p:cNvSpPr/>
            <p:nvPr/>
          </p:nvSpPr>
          <p:spPr>
            <a:xfrm rot="10800000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93" name="Shape 793"/>
            <p:cNvCxnSpPr>
              <a:stCxn id="792" idx="4"/>
            </p:cNvCxnSpPr>
            <p:nvPr/>
          </p:nvCxnSpPr>
          <p:spPr>
            <a:xfrm>
              <a:off x="1524000" y="2819400"/>
              <a:ext cx="914400" cy="30480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94" name="Shape 794"/>
          <p:cNvGrpSpPr/>
          <p:nvPr/>
        </p:nvGrpSpPr>
        <p:grpSpPr>
          <a:xfrm flipH="1" rot="10800000">
            <a:off x="2226680" y="2834148"/>
            <a:ext cx="1422400" cy="381000"/>
            <a:chOff x="1524000" y="2819400"/>
            <a:chExt cx="1066800" cy="381000"/>
          </a:xfrm>
        </p:grpSpPr>
        <p:sp>
          <p:nvSpPr>
            <p:cNvPr id="795" name="Shape 795"/>
            <p:cNvSpPr/>
            <p:nvPr/>
          </p:nvSpPr>
          <p:spPr>
            <a:xfrm rot="10800000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96" name="Shape 796"/>
            <p:cNvCxnSpPr>
              <a:stCxn id="795" idx="4"/>
            </p:cNvCxnSpPr>
            <p:nvPr/>
          </p:nvCxnSpPr>
          <p:spPr>
            <a:xfrm>
              <a:off x="1524000" y="2819400"/>
              <a:ext cx="914400" cy="30480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97" name="Shape 797"/>
          <p:cNvGrpSpPr/>
          <p:nvPr/>
        </p:nvGrpSpPr>
        <p:grpSpPr>
          <a:xfrm flipH="1" rot="10800000">
            <a:off x="4461880" y="2834148"/>
            <a:ext cx="1422400" cy="381000"/>
            <a:chOff x="1524000" y="2819400"/>
            <a:chExt cx="1066800" cy="381000"/>
          </a:xfrm>
        </p:grpSpPr>
        <p:sp>
          <p:nvSpPr>
            <p:cNvPr id="798" name="Shape 798"/>
            <p:cNvSpPr/>
            <p:nvPr/>
          </p:nvSpPr>
          <p:spPr>
            <a:xfrm rot="10800000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99" name="Shape 799"/>
            <p:cNvCxnSpPr>
              <a:stCxn id="798" idx="4"/>
            </p:cNvCxnSpPr>
            <p:nvPr/>
          </p:nvCxnSpPr>
          <p:spPr>
            <a:xfrm>
              <a:off x="1524000" y="2819400"/>
              <a:ext cx="914400" cy="30480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00" name="Shape 800"/>
          <p:cNvGrpSpPr/>
          <p:nvPr/>
        </p:nvGrpSpPr>
        <p:grpSpPr>
          <a:xfrm flipH="1" rot="10800000">
            <a:off x="6697080" y="2834148"/>
            <a:ext cx="1422400" cy="381000"/>
            <a:chOff x="1524000" y="2819400"/>
            <a:chExt cx="1066800" cy="381000"/>
          </a:xfrm>
        </p:grpSpPr>
        <p:sp>
          <p:nvSpPr>
            <p:cNvPr id="801" name="Shape 801"/>
            <p:cNvSpPr/>
            <p:nvPr/>
          </p:nvSpPr>
          <p:spPr>
            <a:xfrm rot="10800000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02" name="Shape 802"/>
            <p:cNvCxnSpPr>
              <a:stCxn id="801" idx="4"/>
            </p:cNvCxnSpPr>
            <p:nvPr/>
          </p:nvCxnSpPr>
          <p:spPr>
            <a:xfrm>
              <a:off x="1524000" y="2819400"/>
              <a:ext cx="914400" cy="30480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03" name="Shape 803"/>
          <p:cNvGrpSpPr/>
          <p:nvPr/>
        </p:nvGrpSpPr>
        <p:grpSpPr>
          <a:xfrm flipH="1" rot="10800000">
            <a:off x="8830680" y="2834148"/>
            <a:ext cx="1422400" cy="381000"/>
            <a:chOff x="1524000" y="2819400"/>
            <a:chExt cx="1066800" cy="381000"/>
          </a:xfrm>
        </p:grpSpPr>
        <p:sp>
          <p:nvSpPr>
            <p:cNvPr id="804" name="Shape 804"/>
            <p:cNvSpPr/>
            <p:nvPr/>
          </p:nvSpPr>
          <p:spPr>
            <a:xfrm rot="10800000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05" name="Shape 805"/>
            <p:cNvCxnSpPr>
              <a:stCxn id="804" idx="4"/>
            </p:cNvCxnSpPr>
            <p:nvPr/>
          </p:nvCxnSpPr>
          <p:spPr>
            <a:xfrm>
              <a:off x="1524000" y="2819400"/>
              <a:ext cx="914400" cy="30480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06" name="Shape 806"/>
          <p:cNvGrpSpPr/>
          <p:nvPr/>
        </p:nvGrpSpPr>
        <p:grpSpPr>
          <a:xfrm>
            <a:off x="2226680" y="2345267"/>
            <a:ext cx="1422400" cy="381000"/>
            <a:chOff x="1524000" y="2819400"/>
            <a:chExt cx="1066800" cy="381000"/>
          </a:xfrm>
        </p:grpSpPr>
        <p:sp>
          <p:nvSpPr>
            <p:cNvPr id="807" name="Shape 807"/>
            <p:cNvSpPr/>
            <p:nvPr/>
          </p:nvSpPr>
          <p:spPr>
            <a:xfrm rot="10800000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08" name="Shape 808"/>
            <p:cNvCxnSpPr>
              <a:stCxn id="807" idx="4"/>
            </p:cNvCxnSpPr>
            <p:nvPr/>
          </p:nvCxnSpPr>
          <p:spPr>
            <a:xfrm>
              <a:off x="1524000" y="2819400"/>
              <a:ext cx="914400" cy="30480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09" name="Shape 809"/>
          <p:cNvGrpSpPr/>
          <p:nvPr/>
        </p:nvGrpSpPr>
        <p:grpSpPr>
          <a:xfrm>
            <a:off x="1413880" y="2565402"/>
            <a:ext cx="9318209" cy="584775"/>
            <a:chOff x="1060410" y="1924050"/>
            <a:chExt cx="6988656" cy="438581"/>
          </a:xfrm>
        </p:grpSpPr>
        <p:sp>
          <p:nvSpPr>
            <p:cNvPr id="810" name="Shape 810"/>
            <p:cNvSpPr txBox="1"/>
            <p:nvPr/>
          </p:nvSpPr>
          <p:spPr>
            <a:xfrm>
              <a:off x="1060410" y="1924050"/>
              <a:ext cx="435456" cy="4385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aseline="-25000"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811" name="Shape 811"/>
            <p:cNvSpPr txBox="1"/>
            <p:nvPr/>
          </p:nvSpPr>
          <p:spPr>
            <a:xfrm>
              <a:off x="2743646" y="1924050"/>
              <a:ext cx="435456" cy="4385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aseline="-25000"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812" name="Shape 812"/>
            <p:cNvSpPr txBox="1"/>
            <p:nvPr/>
          </p:nvSpPr>
          <p:spPr>
            <a:xfrm>
              <a:off x="4420046" y="1924050"/>
              <a:ext cx="435456" cy="4385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aseline="-25000"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813" name="Shape 813"/>
            <p:cNvSpPr txBox="1"/>
            <p:nvPr/>
          </p:nvSpPr>
          <p:spPr>
            <a:xfrm>
              <a:off x="6096446" y="1924050"/>
              <a:ext cx="435456" cy="4385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aseline="-25000"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814" name="Shape 814"/>
            <p:cNvSpPr txBox="1"/>
            <p:nvPr/>
          </p:nvSpPr>
          <p:spPr>
            <a:xfrm>
              <a:off x="7613610" y="1924050"/>
              <a:ext cx="435456" cy="4385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aseline="-25000"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</p:grpSp>
      <p:grpSp>
        <p:nvGrpSpPr>
          <p:cNvPr id="815" name="Shape 815"/>
          <p:cNvGrpSpPr/>
          <p:nvPr/>
        </p:nvGrpSpPr>
        <p:grpSpPr>
          <a:xfrm>
            <a:off x="4368801" y="5765801"/>
            <a:ext cx="3149600" cy="1069889"/>
            <a:chOff x="3276600" y="4324350"/>
            <a:chExt cx="2362200" cy="802417"/>
          </a:xfrm>
        </p:grpSpPr>
        <p:sp>
          <p:nvSpPr>
            <p:cNvPr id="816" name="Shape 816"/>
            <p:cNvSpPr/>
            <p:nvPr/>
          </p:nvSpPr>
          <p:spPr>
            <a:xfrm>
              <a:off x="3276600" y="4324350"/>
              <a:ext cx="2362200" cy="381000"/>
            </a:xfrm>
            <a:prstGeom prst="rect">
              <a:avLst/>
            </a:prstGeom>
            <a:solidFill>
              <a:srgbClr val="E46C0A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67">
                  <a:solidFill>
                    <a:srgbClr val="FFFFCC"/>
                  </a:solidFill>
                  <a:latin typeface="Calibri"/>
                  <a:ea typeface="Calibri"/>
                  <a:cs typeface="Calibri"/>
                  <a:sym typeface="Calibri"/>
                </a:rPr>
                <a:t>1000…0  ll  msg len</a:t>
              </a:r>
              <a:endParaRPr sz="2667">
                <a:solidFill>
                  <a:srgbClr val="FFFFC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Shape 817"/>
            <p:cNvSpPr/>
            <p:nvPr/>
          </p:nvSpPr>
          <p:spPr>
            <a:xfrm rot="5400000">
              <a:off x="4991100" y="4324350"/>
              <a:ext cx="152400" cy="9144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Shape 818"/>
            <p:cNvSpPr txBox="1"/>
            <p:nvPr/>
          </p:nvSpPr>
          <p:spPr>
            <a:xfrm>
              <a:off x="4673600" y="4780518"/>
              <a:ext cx="764873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64 bits</a:t>
              </a:r>
              <a:endParaRPr/>
            </a:p>
          </p:txBody>
        </p:sp>
      </p:grpSp>
      <p:sp>
        <p:nvSpPr>
          <p:cNvPr id="819" name="Shape 819"/>
          <p:cNvSpPr txBox="1"/>
          <p:nvPr/>
        </p:nvSpPr>
        <p:spPr>
          <a:xfrm>
            <a:off x="8331200" y="5664201"/>
            <a:ext cx="2706190" cy="913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 space for PB </a:t>
            </a:r>
            <a:b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another block</a:t>
            </a:r>
            <a:endParaRPr/>
          </a:p>
        </p:txBody>
      </p:sp>
      <p:sp>
        <p:nvSpPr>
          <p:cNvPr id="820" name="Shape 820"/>
          <p:cNvSpPr txBox="1"/>
          <p:nvPr/>
        </p:nvSpPr>
        <p:spPr>
          <a:xfrm>
            <a:off x="-42708" y="6211669"/>
            <a:ext cx="5215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/>
          <p:nvPr/>
        </p:nvSpPr>
        <p:spPr>
          <a:xfrm>
            <a:off x="654570" y="4529618"/>
            <a:ext cx="10505265" cy="1600300"/>
          </a:xfrm>
          <a:prstGeom prst="rect">
            <a:avLst/>
          </a:prstGeom>
          <a:solidFill>
            <a:srgbClr val="CCFF99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Shape 826"/>
          <p:cNvSpPr txBox="1"/>
          <p:nvPr>
            <p:ph type="title"/>
          </p:nvPr>
        </p:nvSpPr>
        <p:spPr>
          <a:xfrm>
            <a:off x="812800" y="76200"/>
            <a:ext cx="11379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5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Standardized method:   HMAC  </a:t>
            </a:r>
            <a:r>
              <a:rPr b="0" i="0" lang="en-US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(Hash-MAC)</a:t>
            </a:r>
            <a:endParaRPr b="0" i="0" sz="53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Shape 827"/>
          <p:cNvSpPr txBox="1"/>
          <p:nvPr>
            <p:ph idx="1" type="body"/>
          </p:nvPr>
        </p:nvSpPr>
        <p:spPr>
          <a:xfrm>
            <a:off x="406400" y="1244600"/>
            <a:ext cx="11074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widely used MAC on the Internet.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for calculating a message authentication code (MAC) involving a cryptographic hash function that may use a secret cryptographic key.</a:t>
            </a:r>
            <a:endParaRPr/>
          </a:p>
          <a:p>
            <a:pPr indent="1778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H:   hash function.     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example:   SHA-256    ;    output is 256 bits</a:t>
            </a:r>
            <a:endParaRPr b="0" baseline="30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778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baseline="30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Building a MAC out of a hash function:</a:t>
            </a:r>
            <a:endParaRPr/>
          </a:p>
          <a:p>
            <a:pPr indent="-12684" lvl="1" marL="60958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HMAC:       </a:t>
            </a:r>
            <a:r>
              <a:rPr b="0" i="0" lang="en-US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S(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k, m </a:t>
            </a:r>
            <a:r>
              <a:rPr b="0" i="0" lang="en-US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H</a:t>
            </a:r>
            <a:r>
              <a:rPr b="0" i="0" lang="en-US" sz="42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k⊕opad  ,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H( k⊕ipad ll m ) </a:t>
            </a:r>
            <a:r>
              <a:rPr b="1" i="0" lang="en-US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42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169354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</a:pPr>
            <a:r>
              <a:t/>
            </a:r>
            <a:endParaRPr b="0" i="0" sz="26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69354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</a:pPr>
            <a:r>
              <a:t/>
            </a:r>
            <a:endParaRPr b="0" i="0" sz="26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Shape 828"/>
          <p:cNvSpPr/>
          <p:nvPr/>
        </p:nvSpPr>
        <p:spPr>
          <a:xfrm>
            <a:off x="812800" y="3165765"/>
            <a:ext cx="9753600" cy="104298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Shape 829"/>
          <p:cNvSpPr txBox="1"/>
          <p:nvPr/>
        </p:nvSpPr>
        <p:spPr>
          <a:xfrm>
            <a:off x="10441924" y="6153834"/>
            <a:ext cx="5215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 txBox="1"/>
          <p:nvPr>
            <p:ph type="title"/>
          </p:nvPr>
        </p:nvSpPr>
        <p:spPr>
          <a:xfrm>
            <a:off x="609600" y="-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Euler’s generalization of Fermat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Shape 835"/>
          <p:cNvSpPr txBox="1"/>
          <p:nvPr>
            <p:ph idx="1" type="body"/>
          </p:nvPr>
        </p:nvSpPr>
        <p:spPr>
          <a:xfrm>
            <a:off x="609600" y="990600"/>
            <a:ext cx="113792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For an integer N define   ϕ (N) = </a:t>
            </a:r>
            <a:r>
              <a:rPr b="0" i="0" lang="en-US" sz="42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800" u="none" cap="none" strike="noStrike">
                <a:solidFill>
                  <a:schemeClr val="dk1"/>
                </a:solidFill>
                <a:latin typeface="Amarante"/>
                <a:ea typeface="Amarante"/>
                <a:cs typeface="Amarante"/>
                <a:sym typeface="Amarante"/>
              </a:rPr>
              <a:t>Z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US" sz="42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    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(Euler’s ϕ func.)</a:t>
            </a:r>
            <a:endParaRPr b="0" i="0" sz="42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16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        ϕ (12) = </a:t>
            </a:r>
            <a:r>
              <a:rPr b="0" i="0" lang="en-US" sz="42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{1,5,7,11}</a:t>
            </a:r>
            <a:r>
              <a:rPr b="0" i="0" lang="en-US" sz="42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4      ;     ϕ (p)  =   p-1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36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For N=p⋅q:	ϕ (N) = N-p-q+1 = (p-1)(q-1)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Thm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(Euler): 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∀ x ∈ (</a:t>
            </a:r>
            <a:r>
              <a:rPr b="0" i="0" lang="en-US" sz="2800" u="none" cap="none" strike="noStrike">
                <a:solidFill>
                  <a:schemeClr val="dk1"/>
                </a:solidFill>
                <a:latin typeface="Amarante"/>
                <a:ea typeface="Amarante"/>
                <a:cs typeface="Amarante"/>
                <a:sym typeface="Amarante"/>
              </a:rPr>
              <a:t>Z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1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    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baseline="30000" i="0" lang="en-US" sz="4267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ϕ(N)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=  1    in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marante"/>
                <a:ea typeface="Amarante"/>
                <a:cs typeface="Amarante"/>
                <a:sym typeface="Amarante"/>
              </a:rPr>
              <a:t>Z</a:t>
            </a:r>
            <a:r>
              <a:rPr b="0" baseline="-2500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(Generalization of Euler’s thm)</a:t>
            </a:r>
            <a:r>
              <a:rPr b="1" baseline="-2500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baseline="-2500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232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    5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ϕ(12)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5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625 = 1  in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marante"/>
                <a:ea typeface="Amarante"/>
                <a:cs typeface="Amarante"/>
                <a:sym typeface="Amarante"/>
              </a:rPr>
              <a:t>Z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b="0" baseline="-2500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Generalization of Fermat.  Basis of the RSA cryptosystem.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Shape 836"/>
          <p:cNvSpPr txBox="1"/>
          <p:nvPr/>
        </p:nvSpPr>
        <p:spPr>
          <a:xfrm>
            <a:off x="10820400" y="6325456"/>
            <a:ext cx="52157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Trapdoor functions (TDF)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Shape 842"/>
          <p:cNvSpPr txBox="1"/>
          <p:nvPr>
            <p:ph idx="1" type="body"/>
          </p:nvPr>
        </p:nvSpPr>
        <p:spPr>
          <a:xfrm>
            <a:off x="406400" y="1397000"/>
            <a:ext cx="11379200" cy="5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 a trapdoor func.  X⟶Y  is a triple of efficient algs.   (G, F, F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G():   randomized alg. outputs a key pair    (pk,  sk)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F(pk,⋅):   det. alg. that defines a function    X ⟶ 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(sk,⋅):    defines a function    Y ⟶  X    that inverts   F(pk,⋅)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Shape 843"/>
          <p:cNvSpPr txBox="1"/>
          <p:nvPr/>
        </p:nvSpPr>
        <p:spPr>
          <a:xfrm>
            <a:off x="10820400" y="6325456"/>
            <a:ext cx="52157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Public-key encryption from TDFs </a:t>
            </a:r>
            <a:endParaRPr/>
          </a:p>
        </p:txBody>
      </p:sp>
      <p:sp>
        <p:nvSpPr>
          <p:cNvPr id="849" name="Shape 849"/>
          <p:cNvSpPr txBox="1"/>
          <p:nvPr>
            <p:ph idx="1" type="body"/>
          </p:nvPr>
        </p:nvSpPr>
        <p:spPr>
          <a:xfrm>
            <a:off x="609600" y="3835402"/>
            <a:ext cx="5181600" cy="2539999"/>
          </a:xfrm>
          <a:prstGeom prst="rect">
            <a:avLst/>
          </a:prstGeom>
          <a:noFill/>
          <a:ln cap="flat" cmpd="sng" w="9525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pk, m</a:t>
            </a: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 ⟵ X,    	y ⟵ F(pk, x)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k ⟵ H(x),  	c ⟵ E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(k, m)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output   (y, c)</a:t>
            </a:r>
            <a:endParaRPr/>
          </a:p>
        </p:txBody>
      </p:sp>
      <p:sp>
        <p:nvSpPr>
          <p:cNvPr id="850" name="Shape 850"/>
          <p:cNvSpPr txBox="1"/>
          <p:nvPr>
            <p:ph idx="2" type="body"/>
          </p:nvPr>
        </p:nvSpPr>
        <p:spPr>
          <a:xfrm>
            <a:off x="6197600" y="3835402"/>
            <a:ext cx="5080000" cy="2539999"/>
          </a:xfrm>
          <a:prstGeom prst="rect">
            <a:avLst/>
          </a:prstGeom>
          <a:noFill/>
          <a:ln cap="flat" cmpd="sng" w="9525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sk, (y,c) </a:t>
            </a: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 ⟵ F</a:t>
            </a:r>
            <a:r>
              <a:rPr b="0" baseline="30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(sk, y),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k ⟵ H(x),  	m ⟵ D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(k, c)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output   m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Shape 851"/>
          <p:cNvSpPr txBox="1"/>
          <p:nvPr/>
        </p:nvSpPr>
        <p:spPr>
          <a:xfrm>
            <a:off x="406401" y="1295401"/>
            <a:ext cx="10383355" cy="1980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189" lvl="0" marL="45718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(G, F, F</a:t>
            </a:r>
            <a:r>
              <a:rPr baseline="3000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   secure TDF   X ⟶ Y       </a:t>
            </a:r>
            <a:endParaRPr/>
          </a:p>
          <a:p>
            <a:pPr indent="-457189" lvl="0" marL="457189" marR="0" rtl="0" algn="l">
              <a:spcBef>
                <a:spcPts val="1568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</a:t>
            </a:r>
            <a:r>
              <a:rPr baseline="-2500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</a:t>
            </a:r>
            <a:r>
              <a:rPr baseline="-2500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:   symmetric auth. encryption defined over (K,M,C)</a:t>
            </a:r>
            <a:endParaRPr/>
          </a:p>
          <a:p>
            <a:pPr indent="-457189" lvl="0" marL="457189" marR="0" rtl="0" algn="l">
              <a:spcBef>
                <a:spcPts val="1568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H: X ⟶ K   a hash function</a:t>
            </a:r>
            <a:endParaRPr/>
          </a:p>
        </p:txBody>
      </p:sp>
      <p:sp>
        <p:nvSpPr>
          <p:cNvPr id="852" name="Shape 852"/>
          <p:cNvSpPr txBox="1"/>
          <p:nvPr/>
        </p:nvSpPr>
        <p:spPr>
          <a:xfrm>
            <a:off x="1677880" y="4357854"/>
            <a:ext cx="314510" cy="37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</p:txBody>
      </p:sp>
      <p:sp>
        <p:nvSpPr>
          <p:cNvPr id="853" name="Shape 853"/>
          <p:cNvSpPr txBox="1"/>
          <p:nvPr/>
        </p:nvSpPr>
        <p:spPr>
          <a:xfrm>
            <a:off x="10820400" y="6325456"/>
            <a:ext cx="52157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RSA trapdoor permutation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Shape 859"/>
          <p:cNvSpPr txBox="1"/>
          <p:nvPr>
            <p:ph idx="1" type="body"/>
          </p:nvPr>
        </p:nvSpPr>
        <p:spPr>
          <a:xfrm>
            <a:off x="609600" y="1752600"/>
            <a:ext cx="10905067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published:      Scientific American, Aug. 1977.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widely used: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236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SSL/TLS:  certificates and key-exchange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236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Secure e-mail and file systems</a:t>
            </a:r>
            <a:endParaRPr/>
          </a:p>
          <a:p>
            <a:pPr indent="-12684" lvl="1" marL="609585" marR="0" rtl="0" algn="l">
              <a:lnSpc>
                <a:spcPct val="90000"/>
              </a:lnSpc>
              <a:spcBef>
                <a:spcPts val="236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… many others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Shape 860"/>
          <p:cNvSpPr txBox="1"/>
          <p:nvPr/>
        </p:nvSpPr>
        <p:spPr>
          <a:xfrm>
            <a:off x="10820400" y="6325456"/>
            <a:ext cx="52157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RSA trapdoor permutation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Shape 866"/>
          <p:cNvSpPr txBox="1"/>
          <p:nvPr>
            <p:ph idx="1" type="body"/>
          </p:nvPr>
        </p:nvSpPr>
        <p:spPr>
          <a:xfrm>
            <a:off x="609600" y="1193800"/>
            <a:ext cx="11277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-US" sz="346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i="0" lang="en-US" sz="346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():	choose random primes   p,q ≈1024 bits.      Set  </a:t>
            </a:r>
            <a:r>
              <a:rPr b="1" i="0" lang="en-US" sz="346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N=pq</a:t>
            </a:r>
            <a:r>
              <a:rPr b="0" i="0" lang="en-US" sz="346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0" i="0" lang="en-US" sz="266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46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choose integers   </a:t>
            </a:r>
            <a:r>
              <a:rPr b="1" i="0" lang="en-US" sz="346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, d   </a:t>
            </a:r>
            <a:r>
              <a:rPr b="0" i="0" lang="en-US" sz="346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s.t.   </a:t>
            </a:r>
            <a:r>
              <a:rPr b="1" i="0" lang="en-US" sz="346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e⋅d = 1   (mod ϕ(N) ) 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46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output    pk = (N, e)    ,     sk = (N, d)</a:t>
            </a:r>
            <a:endParaRPr/>
          </a:p>
          <a:p>
            <a:pPr indent="-59245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</a:pPr>
            <a:r>
              <a:t/>
            </a:r>
            <a:endParaRPr b="0" i="0" sz="26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110000"/>
              </a:lnSpc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110000"/>
              </a:lnSpc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7" name="Shape 867"/>
          <p:cNvCxnSpPr/>
          <p:nvPr/>
        </p:nvCxnSpPr>
        <p:spPr>
          <a:xfrm>
            <a:off x="450851" y="4953000"/>
            <a:ext cx="11131549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8" name="Shape 868"/>
          <p:cNvCxnSpPr/>
          <p:nvPr/>
        </p:nvCxnSpPr>
        <p:spPr>
          <a:xfrm>
            <a:off x="406400" y="3581400"/>
            <a:ext cx="11131549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9" name="Shape 869"/>
          <p:cNvSpPr txBox="1"/>
          <p:nvPr/>
        </p:nvSpPr>
        <p:spPr>
          <a:xfrm>
            <a:off x="711200" y="5359400"/>
            <a:ext cx="11176000" cy="617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baseline="30000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sk, y)</a:t>
            </a: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y</a:t>
            </a:r>
            <a:r>
              <a:rPr baseline="30000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;      y</a:t>
            </a:r>
            <a:r>
              <a:rPr baseline="30000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=  </a:t>
            </a: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RSA(x)</a:t>
            </a:r>
            <a:r>
              <a:rPr b="1" baseline="30000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=  x</a:t>
            </a:r>
            <a:r>
              <a:rPr baseline="30000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</a:t>
            </a: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=  x</a:t>
            </a:r>
            <a:r>
              <a:rPr baseline="30000" lang="en-US" sz="37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kϕ(N)+1</a:t>
            </a:r>
            <a:r>
              <a:rPr baseline="30000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-US" sz="4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30000" lang="en-US" sz="37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ϕ(N)</a:t>
            </a:r>
            <a:r>
              <a:rPr lang="en-US" sz="4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aseline="30000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⋅ </a:t>
            </a: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=  x</a:t>
            </a:r>
            <a:endParaRPr/>
          </a:p>
        </p:txBody>
      </p:sp>
      <p:sp>
        <p:nvSpPr>
          <p:cNvPr id="870" name="Shape 870"/>
          <p:cNvSpPr txBox="1"/>
          <p:nvPr/>
        </p:nvSpPr>
        <p:spPr>
          <a:xfrm>
            <a:off x="711200" y="3880247"/>
            <a:ext cx="10464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F( pk, x )</a:t>
            </a: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 	  		;     </a:t>
            </a: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RSA(x) = x</a:t>
            </a:r>
            <a:r>
              <a:rPr b="1" baseline="30000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(in  )   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1" name="Shape 8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6944" y="3966623"/>
            <a:ext cx="1850319" cy="445860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Shape 872"/>
          <p:cNvSpPr txBox="1"/>
          <p:nvPr/>
        </p:nvSpPr>
        <p:spPr>
          <a:xfrm>
            <a:off x="10820400" y="6325456"/>
            <a:ext cx="52157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 txBox="1"/>
          <p:nvPr>
            <p:ph type="title"/>
          </p:nvPr>
        </p:nvSpPr>
        <p:spPr>
          <a:xfrm>
            <a:off x="609600" y="-228600"/>
            <a:ext cx="11379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RSA Pub-Key Encryption  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(ISO Std.)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Shape 879"/>
          <p:cNvSpPr txBox="1"/>
          <p:nvPr>
            <p:ph idx="1" type="body"/>
          </p:nvPr>
        </p:nvSpPr>
        <p:spPr>
          <a:xfrm>
            <a:off x="609600" y="1193800"/>
            <a:ext cx="10905067" cy="5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  symmetric enc. scheme providing auth. encryption.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H:  Z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K   where  K is key space of (E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,D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3168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():    generate RSA params:     pk = (N,e),    sk = (N,d)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(pk, m):	(1) choose random x in Z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0" baseline="30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(2)  y ← RSA(x) = x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,   k ← H(x)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(3) output    (y ,  E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(k,m) )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(sk,  (y, c) ):    output  D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H</a:t>
            </a:r>
            <a:r>
              <a:rPr b="0" i="0" lang="en-US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RSA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(y)</a:t>
            </a:r>
            <a:r>
              <a:rPr b="0" i="0" lang="en-US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 c</a:t>
            </a:r>
            <a:r>
              <a:rPr b="0" i="0" lang="en-US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Shape 880"/>
          <p:cNvSpPr txBox="1"/>
          <p:nvPr/>
        </p:nvSpPr>
        <p:spPr>
          <a:xfrm>
            <a:off x="10820400" y="6325456"/>
            <a:ext cx="52157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Contemporary Relevance of Classical Models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91886" y="1023257"/>
            <a:ext cx="10961914" cy="5725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Bell-LaPadula/Biba model relevant for modern systems ? (Yes/No/Maybe)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Yes/Maybe: Novel approach to model security of systems as subjects and objects and ensures some form of confidentiality across various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clearance-levels.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No: 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Modern systems’ security is rooted in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security. 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often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attacked because programs do not correctly check the boundary conditions. 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code of on level at another level’s security – running your cod with my privilege levels.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 Unwieldy </a:t>
            </a:r>
            <a:endParaRPr/>
          </a:p>
          <a:p>
            <a:pPr indent="-228600" lvl="3" marL="1600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maintain flow in only one direction for complex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lattice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may break OS enforced barriers – e.g. page boundaries of different processes having different permissions. </a:t>
            </a:r>
            <a:endParaRPr/>
          </a:p>
          <a:p>
            <a:pPr indent="-228600" lvl="3" marL="1600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Manageability – Grouping users into categories and labelling them, adding removing new users to existing group(s).</a:t>
            </a:r>
            <a:endParaRPr/>
          </a:p>
          <a:p>
            <a:pPr indent="-228600" lvl="3" marL="1600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Doesn’t fit with various modern system designs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Microkernels, embedded/mobile/low resource OSes designed keeping performance in mind (even Monolithic ones…).</a:t>
            </a:r>
            <a:endParaRPr/>
          </a:p>
          <a:p>
            <a:pPr indent="-228600" lvl="3" marL="1600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not consider modern security concerns like Privacy/Anonymity etc.</a:t>
            </a:r>
            <a:endParaRPr/>
          </a:p>
          <a:p>
            <a:pPr indent="-228600" lvl="3" marL="1600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Trusthworthy computing: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different connotations wrt modern computing world.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3" marL="1600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3" marL="1600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Shape 885"/>
          <p:cNvSpPr txBox="1"/>
          <p:nvPr>
            <p:ph type="title"/>
          </p:nvPr>
        </p:nvSpPr>
        <p:spPr>
          <a:xfrm>
            <a:off x="541867" y="228600"/>
            <a:ext cx="10972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Textbook RSA is Insecure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Shape 886"/>
          <p:cNvSpPr txBox="1"/>
          <p:nvPr>
            <p:ph idx="1" type="body"/>
          </p:nvPr>
        </p:nvSpPr>
        <p:spPr>
          <a:xfrm>
            <a:off x="609600" y="1447800"/>
            <a:ext cx="11277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Textbook RSA encryption: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key: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(N,e)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Encrypt: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⟵ m</a:t>
            </a:r>
            <a:r>
              <a:rPr b="1" baseline="30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        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(in  Z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 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secret key:  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(N,d)	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Decrypt: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baseline="3000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⟶ m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	</a:t>
            </a:r>
            <a:endParaRPr b="0" baseline="-25000" i="0" sz="26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Insecure cryptosystem !!  </a:t>
            </a:r>
            <a:endParaRPr b="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Is not semantically secure and many attacks exist</a:t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684" lvl="1" marL="609585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     The RSA trapdoor permutation is not an encryption scheme !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Shape 887"/>
          <p:cNvSpPr txBox="1"/>
          <p:nvPr/>
        </p:nvSpPr>
        <p:spPr>
          <a:xfrm>
            <a:off x="10820400" y="6325456"/>
            <a:ext cx="52157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 txBox="1"/>
          <p:nvPr>
            <p:ph type="title"/>
          </p:nvPr>
        </p:nvSpPr>
        <p:spPr>
          <a:xfrm>
            <a:off x="508000" y="-166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Diffie Hellman Key Exchange: Key exchange Without an Online TTP.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Shape 893"/>
          <p:cNvSpPr/>
          <p:nvPr/>
        </p:nvSpPr>
        <p:spPr>
          <a:xfrm>
            <a:off x="9753600" y="3423047"/>
            <a:ext cx="1422400" cy="1219200"/>
          </a:xfrm>
          <a:prstGeom prst="rect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/>
          </a:p>
        </p:txBody>
      </p:sp>
      <p:sp>
        <p:nvSpPr>
          <p:cNvPr id="894" name="Shape 894"/>
          <p:cNvSpPr/>
          <p:nvPr/>
        </p:nvSpPr>
        <p:spPr>
          <a:xfrm>
            <a:off x="508000" y="3423047"/>
            <a:ext cx="1422400" cy="1219200"/>
          </a:xfrm>
          <a:prstGeom prst="rect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Alice</a:t>
            </a:r>
            <a:endParaRPr/>
          </a:p>
        </p:txBody>
      </p:sp>
      <p:cxnSp>
        <p:nvCxnSpPr>
          <p:cNvPr id="895" name="Shape 895"/>
          <p:cNvCxnSpPr/>
          <p:nvPr/>
        </p:nvCxnSpPr>
        <p:spPr>
          <a:xfrm rot="10800000">
            <a:off x="2438400" y="3897180"/>
            <a:ext cx="69088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med" w="med" type="none"/>
            <a:tailEnd len="lg" w="lg" type="stealth"/>
          </a:ln>
        </p:spPr>
      </p:cxnSp>
      <p:sp>
        <p:nvSpPr>
          <p:cNvPr id="896" name="Shape 896"/>
          <p:cNvSpPr txBox="1"/>
          <p:nvPr/>
        </p:nvSpPr>
        <p:spPr>
          <a:xfrm>
            <a:off x="346230" y="1193801"/>
            <a:ext cx="1154880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   Alice and Bob want shared secret, unknown to eavesdropper</a:t>
            </a:r>
            <a:endParaRPr/>
          </a:p>
          <a:p>
            <a:pPr indent="-457189" lvl="0" marL="457189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now:    security against eavesdropping only   (no tampering)</a:t>
            </a:r>
            <a:endParaRPr/>
          </a:p>
        </p:txBody>
      </p:sp>
      <p:cxnSp>
        <p:nvCxnSpPr>
          <p:cNvPr id="897" name="Shape 897"/>
          <p:cNvCxnSpPr/>
          <p:nvPr/>
        </p:nvCxnSpPr>
        <p:spPr>
          <a:xfrm>
            <a:off x="2438400" y="3524647"/>
            <a:ext cx="69088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med" w="med" type="none"/>
            <a:tailEnd len="lg" w="lg" type="stealth"/>
          </a:ln>
        </p:spPr>
      </p:cxnSp>
      <p:cxnSp>
        <p:nvCxnSpPr>
          <p:cNvPr id="898" name="Shape 898"/>
          <p:cNvCxnSpPr/>
          <p:nvPr/>
        </p:nvCxnSpPr>
        <p:spPr>
          <a:xfrm>
            <a:off x="2438400" y="4269713"/>
            <a:ext cx="69088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med" w="med" type="none"/>
            <a:tailEnd len="lg" w="lg" type="stealth"/>
          </a:ln>
        </p:spPr>
      </p:cxnSp>
      <p:cxnSp>
        <p:nvCxnSpPr>
          <p:cNvPr id="899" name="Shape 899"/>
          <p:cNvCxnSpPr/>
          <p:nvPr/>
        </p:nvCxnSpPr>
        <p:spPr>
          <a:xfrm rot="10800000">
            <a:off x="2438400" y="4642247"/>
            <a:ext cx="69088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med" w="med" type="none"/>
            <a:tailEnd len="lg" w="lg" type="stealth"/>
          </a:ln>
        </p:spPr>
      </p:cxnSp>
      <p:sp>
        <p:nvSpPr>
          <p:cNvPr id="900" name="Shape 900"/>
          <p:cNvSpPr txBox="1"/>
          <p:nvPr/>
        </p:nvSpPr>
        <p:spPr>
          <a:xfrm>
            <a:off x="4823092" y="4823993"/>
            <a:ext cx="247234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eavesdropper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 txBox="1"/>
          <p:nvPr>
            <p:ph type="title"/>
          </p:nvPr>
        </p:nvSpPr>
        <p:spPr>
          <a:xfrm>
            <a:off x="609600" y="-22860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Diffie-Hellman protocol  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(informally)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Shape 907"/>
          <p:cNvSpPr txBox="1"/>
          <p:nvPr>
            <p:ph idx="1" type="body"/>
          </p:nvPr>
        </p:nvSpPr>
        <p:spPr>
          <a:xfrm>
            <a:off x="609600" y="1216955"/>
            <a:ext cx="10406726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 a large prime  p        (e.g.   600 digits)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 an integer    g   in   {1, …, p}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Shape 908"/>
          <p:cNvSpPr txBox="1"/>
          <p:nvPr/>
        </p:nvSpPr>
        <p:spPr>
          <a:xfrm>
            <a:off x="609601" y="2717801"/>
            <a:ext cx="101341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</a:t>
            </a:r>
            <a:endParaRPr/>
          </a:p>
        </p:txBody>
      </p:sp>
      <p:sp>
        <p:nvSpPr>
          <p:cNvPr id="909" name="Shape 909"/>
          <p:cNvSpPr txBox="1"/>
          <p:nvPr/>
        </p:nvSpPr>
        <p:spPr>
          <a:xfrm>
            <a:off x="10160001" y="2717801"/>
            <a:ext cx="85632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/>
          </a:p>
        </p:txBody>
      </p:sp>
      <p:sp>
        <p:nvSpPr>
          <p:cNvPr id="910" name="Shape 910"/>
          <p:cNvSpPr txBox="1"/>
          <p:nvPr/>
        </p:nvSpPr>
        <p:spPr>
          <a:xfrm>
            <a:off x="561089" y="3327401"/>
            <a:ext cx="427976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random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{1,…,p-1}</a:t>
            </a:r>
            <a:endParaRPr/>
          </a:p>
        </p:txBody>
      </p:sp>
      <p:sp>
        <p:nvSpPr>
          <p:cNvPr id="911" name="Shape 911"/>
          <p:cNvSpPr txBox="1"/>
          <p:nvPr/>
        </p:nvSpPr>
        <p:spPr>
          <a:xfrm>
            <a:off x="7518401" y="3327401"/>
            <a:ext cx="429739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random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{1,…,p-1}</a:t>
            </a:r>
            <a:endParaRPr/>
          </a:p>
        </p:txBody>
      </p:sp>
      <p:cxnSp>
        <p:nvCxnSpPr>
          <p:cNvPr id="912" name="Shape 912"/>
          <p:cNvCxnSpPr/>
          <p:nvPr/>
        </p:nvCxnSpPr>
        <p:spPr>
          <a:xfrm rot="10800000">
            <a:off x="1117600" y="5257800"/>
            <a:ext cx="9245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med" w="med" type="none"/>
            <a:tailEnd len="lg" w="lg" type="stealth"/>
          </a:ln>
        </p:spPr>
      </p:cxnSp>
      <p:cxnSp>
        <p:nvCxnSpPr>
          <p:cNvPr id="913" name="Shape 913"/>
          <p:cNvCxnSpPr/>
          <p:nvPr/>
        </p:nvCxnSpPr>
        <p:spPr>
          <a:xfrm>
            <a:off x="1117600" y="4546600"/>
            <a:ext cx="9245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med" w="med" type="none"/>
            <a:tailEnd len="lg" w="lg" type="stealth"/>
          </a:ln>
        </p:spPr>
      </p:cxnSp>
      <p:sp>
        <p:nvSpPr>
          <p:cNvPr id="914" name="Shape 914"/>
          <p:cNvSpPr txBox="1"/>
          <p:nvPr/>
        </p:nvSpPr>
        <p:spPr>
          <a:xfrm>
            <a:off x="4356443" y="5765801"/>
            <a:ext cx="278634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1" baseline="-2500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g</a:t>
            </a:r>
            <a:r>
              <a:rPr b="1" baseline="30000"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(mod p)</a:t>
            </a:r>
            <a:endParaRPr baseline="-2500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Shape 915"/>
          <p:cNvSpPr txBox="1"/>
          <p:nvPr/>
        </p:nvSpPr>
        <p:spPr>
          <a:xfrm>
            <a:off x="7620001" y="5679733"/>
            <a:ext cx="4203395" cy="666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     </a:t>
            </a: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aseline="30000"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aseline="30000"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baseline="30000"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(mod p)</a:t>
            </a:r>
            <a:endParaRPr baseline="30000" sz="21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Shape 916"/>
          <p:cNvSpPr txBox="1"/>
          <p:nvPr/>
        </p:nvSpPr>
        <p:spPr>
          <a:xfrm>
            <a:off x="304800" y="5695267"/>
            <a:ext cx="3776996" cy="666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baseline="30000"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30000"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(mod p)  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   </a:t>
            </a: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aseline="30000"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aseline="30000"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aseline="30000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Shape 917"/>
          <p:cNvSpPr txBox="1"/>
          <p:nvPr/>
        </p:nvSpPr>
        <p:spPr>
          <a:xfrm>
            <a:off x="3600519" y="3952234"/>
            <a:ext cx="3276987" cy="502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“Alice”: A ← g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(mod p)</a:t>
            </a:r>
            <a:endParaRPr sz="26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Shape 918"/>
          <p:cNvSpPr txBox="1"/>
          <p:nvPr/>
        </p:nvSpPr>
        <p:spPr>
          <a:xfrm>
            <a:off x="3600519" y="4660875"/>
            <a:ext cx="3249608" cy="502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“Bob”:  B ← g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(mod p)</a:t>
            </a:r>
            <a:endParaRPr sz="26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Shape 923"/>
          <p:cNvSpPr txBox="1"/>
          <p:nvPr>
            <p:ph type="title"/>
          </p:nvPr>
        </p:nvSpPr>
        <p:spPr>
          <a:xfrm>
            <a:off x="64092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Man-in-the-Middle (MITM) Attack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Shape 924"/>
          <p:cNvSpPr txBox="1"/>
          <p:nvPr>
            <p:ph idx="1" type="body"/>
          </p:nvPr>
        </p:nvSpPr>
        <p:spPr>
          <a:xfrm>
            <a:off x="609600" y="1397000"/>
            <a:ext cx="109728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described, the protocol is insecure against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attacks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Shape 925"/>
          <p:cNvSpPr txBox="1"/>
          <p:nvPr/>
        </p:nvSpPr>
        <p:spPr>
          <a:xfrm>
            <a:off x="609601" y="2407047"/>
            <a:ext cx="101341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</a:t>
            </a:r>
            <a:endParaRPr/>
          </a:p>
        </p:txBody>
      </p:sp>
      <p:sp>
        <p:nvSpPr>
          <p:cNvPr id="926" name="Shape 926"/>
          <p:cNvSpPr txBox="1"/>
          <p:nvPr/>
        </p:nvSpPr>
        <p:spPr>
          <a:xfrm>
            <a:off x="10160001" y="2407047"/>
            <a:ext cx="85632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/>
          </a:p>
        </p:txBody>
      </p:sp>
      <p:sp>
        <p:nvSpPr>
          <p:cNvPr id="927" name="Shape 927"/>
          <p:cNvSpPr txBox="1"/>
          <p:nvPr/>
        </p:nvSpPr>
        <p:spPr>
          <a:xfrm>
            <a:off x="5283200" y="2413001"/>
            <a:ext cx="12073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MiTM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8" name="Shape 928"/>
          <p:cNvCxnSpPr/>
          <p:nvPr/>
        </p:nvCxnSpPr>
        <p:spPr>
          <a:xfrm flipH="1" rot="10800000">
            <a:off x="1116310" y="3471506"/>
            <a:ext cx="4415246" cy="5132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929" name="Shape 929"/>
          <p:cNvCxnSpPr/>
          <p:nvPr/>
        </p:nvCxnSpPr>
        <p:spPr>
          <a:xfrm flipH="1" rot="10800000">
            <a:off x="6490582" y="3465269"/>
            <a:ext cx="4415246" cy="5132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930" name="Shape 930"/>
          <p:cNvCxnSpPr/>
          <p:nvPr/>
        </p:nvCxnSpPr>
        <p:spPr>
          <a:xfrm flipH="1">
            <a:off x="1116310" y="3984292"/>
            <a:ext cx="4415246" cy="5032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931" name="Shape 931"/>
          <p:cNvCxnSpPr/>
          <p:nvPr/>
        </p:nvCxnSpPr>
        <p:spPr>
          <a:xfrm flipH="1">
            <a:off x="6490582" y="3921780"/>
            <a:ext cx="4415246" cy="5032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932" name="Shape 932"/>
          <p:cNvSpPr txBox="1"/>
          <p:nvPr/>
        </p:nvSpPr>
        <p:spPr>
          <a:xfrm>
            <a:off x="2232127" y="3013823"/>
            <a:ext cx="2183611" cy="502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← g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(mod p)</a:t>
            </a:r>
            <a:endParaRPr sz="26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Shape 933"/>
          <p:cNvSpPr txBox="1"/>
          <p:nvPr/>
        </p:nvSpPr>
        <p:spPr>
          <a:xfrm>
            <a:off x="7716188" y="3009757"/>
            <a:ext cx="2300438" cy="502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A’ ← g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a’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(mod p)</a:t>
            </a:r>
            <a:endParaRPr sz="26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Shape 934"/>
          <p:cNvSpPr txBox="1"/>
          <p:nvPr/>
        </p:nvSpPr>
        <p:spPr>
          <a:xfrm>
            <a:off x="7716188" y="3462462"/>
            <a:ext cx="2182008" cy="502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← g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(mod p)</a:t>
            </a:r>
            <a:endParaRPr sz="26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Shape 935"/>
          <p:cNvSpPr txBox="1"/>
          <p:nvPr/>
        </p:nvSpPr>
        <p:spPr>
          <a:xfrm>
            <a:off x="2233730" y="3535977"/>
            <a:ext cx="2311851" cy="502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B’ ← g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b’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(mod p)</a:t>
            </a:r>
            <a:endParaRPr sz="26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Shape 936"/>
          <p:cNvSpPr txBox="1"/>
          <p:nvPr/>
        </p:nvSpPr>
        <p:spPr>
          <a:xfrm>
            <a:off x="4545581" y="4370419"/>
            <a:ext cx="35349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ab’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(mod p), g</a:t>
            </a:r>
            <a:r>
              <a:rPr baseline="30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a’b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(mod p)</a:t>
            </a:r>
            <a:endParaRPr sz="26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Kerberos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Shape 9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•"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Brief background: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Char char="•"/>
            </a:pPr>
            <a:r>
              <a:rPr b="0" i="0" lang="en-US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in MIT for Project Athena to protect network services.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Char char="•"/>
            </a:pPr>
            <a:r>
              <a:rPr b="0" i="0" lang="en-US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Needham Schroeder symmetric key protocol.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Char char="•"/>
            </a:pPr>
            <a:r>
              <a:rPr b="0" i="0" lang="en-US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V1-4 directed towards Project Athena.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Char char="•"/>
            </a:pPr>
            <a:r>
              <a:rPr b="0" i="0" lang="en-US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V5 appeared as RFC 1510 – Was classified as aux. military technology </a:t>
            </a:r>
            <a:endParaRPr/>
          </a:p>
          <a:p>
            <a:pPr indent="0" lvl="1" marL="4572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and banned its export because it involved using DES. 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Char char="•"/>
            </a:pPr>
            <a:r>
              <a:rPr b="0" i="0" lang="en-US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Non-US V4 designed by Royal Inst. of Technology in Sweden.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Char char="•"/>
            </a:pPr>
            <a:r>
              <a:rPr b="0" i="0" lang="en-US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Latest version: 2005 (designed by the IETF Kerberos Working Group)</a:t>
            </a:r>
            <a:endParaRPr/>
          </a:p>
          <a:p>
            <a:pPr indent="-11049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None/>
            </a:pPr>
            <a:r>
              <a:t/>
            </a:r>
            <a:endParaRPr b="0" i="0" sz="18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•"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Char char="•"/>
            </a:pPr>
            <a:r>
              <a:rPr b="0" i="0" lang="en-US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authenticate users and allow nodes to communicate with one another over a non-secure medium. Confidentiality and forward secrecy assured.</a:t>
            </a:r>
            <a:endParaRPr/>
          </a:p>
          <a:p>
            <a:pPr indent="-11049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None/>
            </a:pPr>
            <a:r>
              <a:t/>
            </a:r>
            <a:endParaRPr b="0" i="0" sz="18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•"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Implementations</a:t>
            </a:r>
            <a:endParaRPr/>
          </a:p>
          <a:p>
            <a:pPr indent="-228600" lvl="2" marL="6858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in Microsoft Active Directory server in Win 2k server, 2003 R2, 2008, 2008 R2 and 2012 R2</a:t>
            </a:r>
            <a:endParaRPr b="0" i="0" sz="15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0804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b="0" i="0" sz="2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3" name="Shape 9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7519" y="218209"/>
            <a:ext cx="2386445" cy="3606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Basics of Kerberos Protocol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Shape 949"/>
          <p:cNvSpPr txBox="1"/>
          <p:nvPr>
            <p:ph idx="1" type="body"/>
          </p:nvPr>
        </p:nvSpPr>
        <p:spPr>
          <a:xfrm>
            <a:off x="758536" y="1413164"/>
            <a:ext cx="10595264" cy="4763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Designed for client-sever environment wherein a user might want to use a service over an insecure medium (e.g. LAN).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cases: Print server, remote login shell, DNS, domain authentication etc.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entities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– resource that could be accessed by the client and TGS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– wants to access the resource.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Ticket – a temporal access privilege assurance to the resource.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Ticket Granting Server – the server that issues the ticket.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KDC – key distribution server – knows about the private keys of all entities.</a:t>
            </a:r>
            <a:endParaRPr/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Shape 9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Actual Protocol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5" name="Shape 9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905" y="1581193"/>
            <a:ext cx="576240" cy="543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6" name="Shape 9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4691" y="1369247"/>
            <a:ext cx="504191" cy="106222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cxnSp>
        <p:nvCxnSpPr>
          <p:cNvPr id="957" name="Shape 957"/>
          <p:cNvCxnSpPr/>
          <p:nvPr/>
        </p:nvCxnSpPr>
        <p:spPr>
          <a:xfrm>
            <a:off x="2130257" y="1825715"/>
            <a:ext cx="492514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pic>
        <p:nvPicPr>
          <p:cNvPr id="958" name="Shape 9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40762" y="1376688"/>
            <a:ext cx="504191" cy="106222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cxnSp>
        <p:nvCxnSpPr>
          <p:cNvPr id="959" name="Shape 959"/>
          <p:cNvCxnSpPr/>
          <p:nvPr/>
        </p:nvCxnSpPr>
        <p:spPr>
          <a:xfrm>
            <a:off x="7798174" y="1825715"/>
            <a:ext cx="763935" cy="0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dot"/>
            <a:miter lim="8000"/>
            <a:headEnd len="med" w="med" type="none"/>
            <a:tailEnd len="lg" w="lg" type="triangle"/>
          </a:ln>
        </p:spPr>
      </p:cxnSp>
      <p:cxnSp>
        <p:nvCxnSpPr>
          <p:cNvPr id="960" name="Shape 960"/>
          <p:cNvCxnSpPr/>
          <p:nvPr/>
        </p:nvCxnSpPr>
        <p:spPr>
          <a:xfrm flipH="1">
            <a:off x="7775596" y="2124914"/>
            <a:ext cx="763935" cy="1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dot"/>
            <a:miter lim="8000"/>
            <a:headEnd len="med" w="med" type="none"/>
            <a:tailEnd len="lg" w="lg" type="triangle"/>
          </a:ln>
        </p:spPr>
      </p:cxnSp>
      <p:cxnSp>
        <p:nvCxnSpPr>
          <p:cNvPr id="961" name="Shape 961"/>
          <p:cNvCxnSpPr/>
          <p:nvPr/>
        </p:nvCxnSpPr>
        <p:spPr>
          <a:xfrm rot="10800000">
            <a:off x="2107679" y="2124914"/>
            <a:ext cx="4925143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962" name="Shape 962"/>
          <p:cNvSpPr txBox="1"/>
          <p:nvPr/>
        </p:nvSpPr>
        <p:spPr>
          <a:xfrm>
            <a:off x="1152041" y="2254248"/>
            <a:ext cx="7259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Shape 963"/>
          <p:cNvSpPr txBox="1"/>
          <p:nvPr/>
        </p:nvSpPr>
        <p:spPr>
          <a:xfrm>
            <a:off x="6782972" y="587889"/>
            <a:ext cx="15811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Shape 964"/>
          <p:cNvSpPr txBox="1"/>
          <p:nvPr/>
        </p:nvSpPr>
        <p:spPr>
          <a:xfrm>
            <a:off x="8607362" y="813128"/>
            <a:ext cx="5709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KDC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Shape 965"/>
          <p:cNvSpPr txBox="1"/>
          <p:nvPr/>
        </p:nvSpPr>
        <p:spPr>
          <a:xfrm>
            <a:off x="3418630" y="1396527"/>
            <a:ext cx="24187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→ AS: user ID (1)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Shape 966"/>
          <p:cNvSpPr txBox="1"/>
          <p:nvPr/>
        </p:nvSpPr>
        <p:spPr>
          <a:xfrm>
            <a:off x="3215331" y="2225573"/>
            <a:ext cx="271901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Enc. Key K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← H(password)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E(K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C,TGS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Kc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E(TGT)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KTGS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7" name="Shape 9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71405" y="3305291"/>
            <a:ext cx="504191" cy="106222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968" name="Shape 968"/>
          <p:cNvSpPr txBox="1"/>
          <p:nvPr/>
        </p:nvSpPr>
        <p:spPr>
          <a:xfrm>
            <a:off x="7199693" y="2871064"/>
            <a:ext cx="5418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TGS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9" name="Shape 969"/>
          <p:cNvCxnSpPr/>
          <p:nvPr/>
        </p:nvCxnSpPr>
        <p:spPr>
          <a:xfrm>
            <a:off x="1634318" y="2657447"/>
            <a:ext cx="5540400" cy="1055100"/>
          </a:xfrm>
          <a:prstGeom prst="bentConnector3">
            <a:avLst>
              <a:gd fmla="val 8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970" name="Shape 970"/>
          <p:cNvSpPr txBox="1"/>
          <p:nvPr/>
        </p:nvSpPr>
        <p:spPr>
          <a:xfrm>
            <a:off x="2904887" y="3376998"/>
            <a:ext cx="33800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E(TGT)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KTGS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|| E(Authenticator)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C,TGS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1" name="Shape 971"/>
          <p:cNvCxnSpPr/>
          <p:nvPr/>
        </p:nvCxnSpPr>
        <p:spPr>
          <a:xfrm>
            <a:off x="1365956" y="2687238"/>
            <a:ext cx="5783700" cy="1515300"/>
          </a:xfrm>
          <a:prstGeom prst="bentConnector3">
            <a:avLst>
              <a:gd fmla="val 33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lg" w="lg" type="triangle"/>
            <a:tailEnd len="med" w="med" type="none"/>
          </a:ln>
        </p:spPr>
      </p:cxnSp>
      <p:sp>
        <p:nvSpPr>
          <p:cNvPr id="972" name="Shape 972"/>
          <p:cNvSpPr txBox="1"/>
          <p:nvPr/>
        </p:nvSpPr>
        <p:spPr>
          <a:xfrm>
            <a:off x="2904887" y="4266192"/>
            <a:ext cx="26548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E(Client-to-server ticket)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Shape 973"/>
          <p:cNvSpPr txBox="1"/>
          <p:nvPr/>
        </p:nvSpPr>
        <p:spPr>
          <a:xfrm>
            <a:off x="2904887" y="4582266"/>
            <a:ext cx="11852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E(K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Kc,TGS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4" name="Shape 9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70102" y="5547893"/>
            <a:ext cx="504191" cy="106222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975" name="Shape 975"/>
          <p:cNvSpPr txBox="1"/>
          <p:nvPr/>
        </p:nvSpPr>
        <p:spPr>
          <a:xfrm>
            <a:off x="7232413" y="5066753"/>
            <a:ext cx="7856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6" name="Shape 976"/>
          <p:cNvCxnSpPr/>
          <p:nvPr/>
        </p:nvCxnSpPr>
        <p:spPr>
          <a:xfrm>
            <a:off x="936525" y="1980967"/>
            <a:ext cx="6174900" cy="4002000"/>
          </a:xfrm>
          <a:prstGeom prst="bentConnector3">
            <a:avLst>
              <a:gd fmla="val -5028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977" name="Shape 977"/>
          <p:cNvCxnSpPr/>
          <p:nvPr/>
        </p:nvCxnSpPr>
        <p:spPr>
          <a:xfrm>
            <a:off x="650845" y="1859852"/>
            <a:ext cx="6422700" cy="4518300"/>
          </a:xfrm>
          <a:prstGeom prst="bentConnector3">
            <a:avLst>
              <a:gd fmla="val -6246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lg" w="lg" type="triangle"/>
            <a:tailEnd len="med" w="med" type="none"/>
          </a:ln>
        </p:spPr>
      </p:cxnSp>
      <p:sp>
        <p:nvSpPr>
          <p:cNvPr id="978" name="Shape 978"/>
          <p:cNvSpPr txBox="1"/>
          <p:nvPr/>
        </p:nvSpPr>
        <p:spPr>
          <a:xfrm>
            <a:off x="1784515" y="5536921"/>
            <a:ext cx="489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E(Client-to-server ticket)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|| E(Authenticator)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Kc,S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Shape 979"/>
          <p:cNvSpPr txBox="1"/>
          <p:nvPr/>
        </p:nvSpPr>
        <p:spPr>
          <a:xfrm>
            <a:off x="1756291" y="6355368"/>
            <a:ext cx="28603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E(TS in Authenticator + 1)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Kc,S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hape 984"/>
          <p:cNvSpPr txBox="1"/>
          <p:nvPr>
            <p:ph type="title"/>
          </p:nvPr>
        </p:nvSpPr>
        <p:spPr>
          <a:xfrm>
            <a:off x="798368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 Drawbacks of Kerberos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Shape 985"/>
          <p:cNvSpPr txBox="1"/>
          <p:nvPr>
            <p:ph idx="1" type="body"/>
          </p:nvPr>
        </p:nvSpPr>
        <p:spPr>
          <a:xfrm>
            <a:off x="706581" y="1018309"/>
            <a:ext cx="10868891" cy="5527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Availability of KDC + centralized point of failures and vulnerabilities.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synchronization and strict deadlines.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standardized implementations.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Scalability : Every user and server needs it own private keys.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Public-Private World!:</a:t>
            </a:r>
            <a:b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Key Infrastructure (PKI)  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Shape 99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Basics: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Relies on a centralized authority, aka Certificate Authority (CA).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generally have their own identities – public-private key pair , username etc. which are attested by the CA and stored in the form on certificates.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common form of certificates – X.509 certificate format.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scenarios – single CA based.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CA model – hierarchy, cross-validation, bridging model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 txBox="1"/>
          <p:nvPr>
            <p:ph idx="1" type="body"/>
          </p:nvPr>
        </p:nvSpPr>
        <p:spPr>
          <a:xfrm>
            <a:off x="665018" y="685800"/>
            <a:ext cx="10605655" cy="5854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model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7" name="Shape 9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4545" y="1568278"/>
            <a:ext cx="7086600" cy="488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740229" y="-30978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Saltzer and Schroeder Model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24543" y="772885"/>
            <a:ext cx="11234057" cy="5889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Contemporaneous to Bell-LaPadula and Biba Model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Economy of mechanism: Keeping design simple (aka KISS model)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Fail-safe defaults: Default action of the system that should be to deny access to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someone or something until it has been explicitly granted the necessary privileges.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Unhandled error could leave the system in an insecure state.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mediation: Every object access needs to be authorized.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design: Obscurity doesn’t lead to security (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 has been criticized in the past for closed designs that were ultimately insecure)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Separation of privileges.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Least privileges: A user/process should operate with the smallest set of privileges necessary to complete the given task.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Least-common mechanism: Least possible sharing of information or resource between users. Could leak to inadvertent flow of information (Confinement problem).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Psychological acceptability/usability</a:t>
            </a:r>
            <a:endParaRPr/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Shape 1002"/>
          <p:cNvSpPr txBox="1"/>
          <p:nvPr>
            <p:ph idx="1" type="body"/>
          </p:nvPr>
        </p:nvSpPr>
        <p:spPr>
          <a:xfrm>
            <a:off x="737755" y="540327"/>
            <a:ext cx="10616045" cy="5636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Certificate Chaining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3" name="Shape 10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9845" y="1538566"/>
            <a:ext cx="5621481" cy="4883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Shape 1008"/>
          <p:cNvSpPr txBox="1"/>
          <p:nvPr>
            <p:ph type="title"/>
          </p:nvPr>
        </p:nvSpPr>
        <p:spPr>
          <a:xfrm>
            <a:off x="727364" y="365125"/>
            <a:ext cx="10626436" cy="819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X.509 Certificate Format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9" name="Shape 10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5972" y="1496870"/>
            <a:ext cx="5623791" cy="4941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Shape 1014"/>
          <p:cNvSpPr txBox="1"/>
          <p:nvPr>
            <p:ph idx="1" type="body"/>
          </p:nvPr>
        </p:nvSpPr>
        <p:spPr>
          <a:xfrm>
            <a:off x="872835" y="1514056"/>
            <a:ext cx="10681855" cy="572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Multi-step authentication, certificate and key exchange protocol.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→ Hello → Server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→ Hello, My cert., Key XCHG., → Client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Client: Verify server cert.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→ Key XCHG, My enc. algos. → server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→Lets choose algo. A → server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← encrypted channel → server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5" name="Shape 10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5368" y="4198042"/>
            <a:ext cx="576240" cy="543721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Shape 1016"/>
          <p:cNvSpPr txBox="1"/>
          <p:nvPr/>
        </p:nvSpPr>
        <p:spPr>
          <a:xfrm>
            <a:off x="2855640" y="4771045"/>
            <a:ext cx="7259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7" name="Shape 10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63164" y="3815236"/>
            <a:ext cx="648072" cy="1133814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1018" name="Shape 1018"/>
          <p:cNvSpPr txBox="1"/>
          <p:nvPr/>
        </p:nvSpPr>
        <p:spPr>
          <a:xfrm>
            <a:off x="8438548" y="5140377"/>
            <a:ext cx="7856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9" name="Shape 1019"/>
          <p:cNvCxnSpPr/>
          <p:nvPr/>
        </p:nvCxnSpPr>
        <p:spPr>
          <a:xfrm>
            <a:off x="3719736" y="4077072"/>
            <a:ext cx="4530616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1020" name="Shape 1020"/>
          <p:cNvSpPr txBox="1"/>
          <p:nvPr/>
        </p:nvSpPr>
        <p:spPr>
          <a:xfrm>
            <a:off x="5159896" y="4005064"/>
            <a:ext cx="12661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Hello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1" name="Shape 1021"/>
          <p:cNvCxnSpPr/>
          <p:nvPr/>
        </p:nvCxnSpPr>
        <p:spPr>
          <a:xfrm>
            <a:off x="3608771" y="4437112"/>
            <a:ext cx="4530616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lg" w="lg" type="triangle"/>
            <a:tailEnd len="med" w="med" type="none"/>
          </a:ln>
        </p:spPr>
      </p:cxnSp>
      <p:sp>
        <p:nvSpPr>
          <p:cNvPr id="1022" name="Shape 1022"/>
          <p:cNvSpPr txBox="1"/>
          <p:nvPr/>
        </p:nvSpPr>
        <p:spPr>
          <a:xfrm>
            <a:off x="3794421" y="4438854"/>
            <a:ext cx="45577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Hello, Server Cert., Server Key XCHG, Server Hello Done</a:t>
            </a:r>
            <a:endParaRPr/>
          </a:p>
        </p:txBody>
      </p:sp>
      <p:cxnSp>
        <p:nvCxnSpPr>
          <p:cNvPr id="1023" name="Shape 1023"/>
          <p:cNvCxnSpPr/>
          <p:nvPr/>
        </p:nvCxnSpPr>
        <p:spPr>
          <a:xfrm>
            <a:off x="3725624" y="5035210"/>
            <a:ext cx="4530616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1024" name="Shape 1024"/>
          <p:cNvSpPr txBox="1"/>
          <p:nvPr/>
        </p:nvSpPr>
        <p:spPr>
          <a:xfrm>
            <a:off x="4367808" y="4953942"/>
            <a:ext cx="366652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Cert. Verify, Client Key XCHG, Change Cypher Spec., Client Finish Msg.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Shape 1025"/>
          <p:cNvSpPr txBox="1"/>
          <p:nvPr/>
        </p:nvSpPr>
        <p:spPr>
          <a:xfrm>
            <a:off x="3935760" y="5517233"/>
            <a:ext cx="41705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Cypher Spec., Server Finish Msg.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6" name="Shape 1026"/>
          <p:cNvCxnSpPr/>
          <p:nvPr/>
        </p:nvCxnSpPr>
        <p:spPr>
          <a:xfrm>
            <a:off x="3725624" y="5589240"/>
            <a:ext cx="4530616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lg" w="lg" type="triangle"/>
            <a:tailEnd len="med" w="med" type="none"/>
          </a:ln>
        </p:spPr>
      </p:cxnSp>
      <p:cxnSp>
        <p:nvCxnSpPr>
          <p:cNvPr id="1027" name="Shape 1027"/>
          <p:cNvCxnSpPr/>
          <p:nvPr/>
        </p:nvCxnSpPr>
        <p:spPr>
          <a:xfrm>
            <a:off x="3719736" y="6237312"/>
            <a:ext cx="4530616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"/>
            <a:headEnd len="lg" w="lg" type="triangle"/>
            <a:tailEnd len="lg" w="lg" type="triangle"/>
          </a:ln>
        </p:spPr>
      </p:cxnSp>
      <p:sp>
        <p:nvSpPr>
          <p:cNvPr id="1028" name="Shape 1028"/>
          <p:cNvSpPr txBox="1"/>
          <p:nvPr/>
        </p:nvSpPr>
        <p:spPr>
          <a:xfrm>
            <a:off x="4229680" y="5879013"/>
            <a:ext cx="41705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Encrypted Channel Established</a:t>
            </a:r>
            <a:endParaRPr/>
          </a:p>
        </p:txBody>
      </p:sp>
      <p:sp>
        <p:nvSpPr>
          <p:cNvPr id="1029" name="Shape 10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/80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Shape 1030"/>
          <p:cNvSpPr txBox="1"/>
          <p:nvPr/>
        </p:nvSpPr>
        <p:spPr>
          <a:xfrm>
            <a:off x="872835" y="-2834"/>
            <a:ext cx="1211926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Client-Server Certificate Authentication: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Basics of TLS Protocol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 txBox="1"/>
          <p:nvPr>
            <p:ph type="title"/>
          </p:nvPr>
        </p:nvSpPr>
        <p:spPr>
          <a:xfrm>
            <a:off x="5533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Functionalities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Shape 1036"/>
          <p:cNvSpPr txBox="1"/>
          <p:nvPr>
            <p:ph idx="1" type="body"/>
          </p:nvPr>
        </p:nvSpPr>
        <p:spPr>
          <a:xfrm>
            <a:off x="838200" y="1349115"/>
            <a:ext cx="10515600" cy="4827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Authentication: Validates user credentials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Functions: Authorization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: Set-up or remove environment variables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Password: Modules responsible for updating various service authentications details.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Discretionary Access Controls: The Lowest Common Denominator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 has complete control over who access his (or her) resources.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common examples: Linux or Windows files.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drwx--- ---       root root 1024 Oct 21 2015 12:34 file1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file permissions.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control lists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finer control than what is provided by the standard permission bits.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E.g. allow individual users to access or deny files or directories.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59567" y="-18951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Setuid, Setgid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59567" y="974362"/>
            <a:ext cx="10927830" cy="5621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1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Privileged access. A program with the </a:t>
            </a:r>
            <a:r>
              <a:rPr b="1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setuid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1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setgid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bit set executes as the owner (or group) of the program.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Safe ways to use setuid() functions: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A’s process access user B’s programs – performs the necessary execution as user B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B’s program performs the privileged operation and then goes back to user A’s permissions.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 of least privileges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A’s program →  B’s program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 unprivileged operations;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 real_uid = getuid(); //get calling processes uid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       privileged operations;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seteuid(real_uid); //relinquish privileges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}	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