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Tahoma"/>
      <p:regular r:id="rId54"/>
      <p:bold r:id="rId55"/>
    </p:embeddedFont>
    <p:embeddedFont>
      <p:font typeface="Ruge Boogie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6F8404-B241-42FD-8C58-E8119EBD2319}">
  <a:tblStyle styleId="{E86F8404-B241-42FD-8C58-E8119EBD231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Tahoma-bold.fntdata"/><Relationship Id="rId10" Type="http://schemas.openxmlformats.org/officeDocument/2006/relationships/slide" Target="slides/slide5.xml"/><Relationship Id="rId54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ugeBoogi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S-box is easily computable with little code.     All three steps can be combined and accelerated with pre-computed tables.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 AES called aesenc 9 times and then call aesenclast.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picture where two messages map to two disjoint ciphertext clouds.  Each cloud maps to original message.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Encrypting same message twice results in different ciphertexts.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encryption:   random nonce,  no state from file to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 encrytpion (in order delivery):  counter is fine, no need to send nonce to peer.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sec (out of order delivery):  counter is fine, but need to include nonce in every packet.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ECB, same block in different positions gets mapped to different ciphertexts.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means non-random, but unique.    Note that setting   IV = E(k,nonce)   is insecure.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message length is 2^64 blocks.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 cannot create   (F’, t’)   that will verify properly.       Note however that virus may try to swap files around.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2" name="Shape 1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arrows to show  k1  and  k2.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Shape 117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6" name="Shape 12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notation   X^{&lt;L}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Shape 127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that both MACs use a final encryption step.    The internal PRFs are only secure for prefix free messages --- simply say fixed length messages.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is a generalization of GGM.   Is the basis of HMAC.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Shape 131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5" name="Shape 13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that both MACs use a final encryption step.    The internal PRFs are only secure for prefix free messages --- simply say fixed length messages.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is a generalization of GGM.   Is the basis of HMAC.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Shape 135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9" name="Shape 13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forgery is an extension of query.   rawCBC is a secure PRF if no message is a prefix of another (e.g. if all messages are same length).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Shape 140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8" name="Shape 14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Actually, don’t need to assume F is a PRP.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2016)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8: March 15 – March 18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Ciphers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703512" y="1078568"/>
            <a:ext cx="8568952" cy="7863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OTP → Stream Ciphers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key must be used exactly one.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usage of same key → statistical cryptanalysis attack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keying material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new keys without revealing how they are generated.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encrypted cipher text should not reveal any information about the key or the plaintext.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bit of the message is XOR-ed with the bit of the key.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with Shannon’s “Perfect Secrecy”: Key len ≥ Message Len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PRG instead of perfectly random function.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PRG: G:{0,1}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→{0,1}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 &gt;&gt; s                                             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G(k)      M = C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 =G(k)      C  = M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property of PRG: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Unpredictability: Knowing some bits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key one should not be able to predict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remaining bits.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832557" y="4806021"/>
            <a:ext cx="575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G(k)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626260" y="4195368"/>
            <a:ext cx="720080" cy="2213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626261" y="4869160"/>
            <a:ext cx="2062027" cy="2300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6901388" y="4127836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008501" y="4463406"/>
            <a:ext cx="74636" cy="3693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626260" y="5447901"/>
            <a:ext cx="2062027" cy="2300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879803" y="5368745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014913" y="5129954"/>
            <a:ext cx="68224" cy="2880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624771" y="5937615"/>
            <a:ext cx="2062027" cy="2300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911764" y="586798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025866" y="5703187"/>
            <a:ext cx="68224" cy="22418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987989" y="5483703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987988" y="5483703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300499" y="4809256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301458" y="4807426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296088" y="4536588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297047" y="4534758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8674028" y="4109796"/>
            <a:ext cx="1205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623336" y="4786933"/>
            <a:ext cx="2130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 by PRG fn.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of Stream Ciphers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703512" y="1124744"/>
            <a:ext cx="8568952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time usage of OTP is insecure.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recover ASCII messages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982564" y="1910116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983523" y="1908286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982564" y="2173654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983523" y="2171824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432138" y="2716800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33097" y="2714970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368242" y="2727842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3369201" y="2726012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6672064" y="3273924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673023" y="3272094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of Stream Ciphers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703512" y="1124744"/>
            <a:ext cx="856895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Point-to-Point Tunnelling Protocol (MS-PPTP)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746" y="2816374"/>
            <a:ext cx="579918" cy="670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Shape 204"/>
          <p:cNvCxnSpPr/>
          <p:nvPr/>
        </p:nvCxnSpPr>
        <p:spPr>
          <a:xfrm>
            <a:off x="3071664" y="3151587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878" y="2636912"/>
            <a:ext cx="455240" cy="945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0879" y="2730337"/>
            <a:ext cx="393165" cy="294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>
            <a:off x="3071664" y="3429000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208" name="Shape 208"/>
          <p:cNvSpPr txBox="1"/>
          <p:nvPr/>
        </p:nvSpPr>
        <p:spPr>
          <a:xfrm>
            <a:off x="3359696" y="2572169"/>
            <a:ext cx="2137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20786" y="2665425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21745" y="2663595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543053" y="3491716"/>
            <a:ext cx="186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S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922272" y="3580896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923231" y="3579066"/>
            <a:ext cx="222311" cy="1942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567609" y="4221089"/>
            <a:ext cx="714272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server used the same key.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server messages could be XOR-ed to reveal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an XOR or the client and server messages.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possible attacks – cipher text only attack: The adversary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forces the client to generate messages based for specific messages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build and oracle.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approach : use different keys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of Stream Ciphers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870448" y="1043971"/>
            <a:ext cx="856895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Malleability: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Adversary can modify the ciphertext without knowing anything about the plaintext and result in equivalent changes to the corresponding plaintext.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PLAINTEXT:   0 1 0 1    (5)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            :  1 1 0 0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      :  1 0 0 1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 PLAINTEXT:  0 1 1 0 (6)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TODO: ((6) – (5) ) mod 2      (1 0 0 1)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0 0 1 1          1 0 0 1 = 1 0 1 0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1 0 1 0           1 1 0 0 = 0 1 1 0 (6)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key space attack : Attack on WEP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695505" y="3988238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711190" y="4286380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719736" y="4553680"/>
            <a:ext cx="222310" cy="204504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Popular Examples of Stream-Ciphers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870448" y="1043972"/>
            <a:ext cx="8568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775520" y="1124744"/>
            <a:ext cx="8663880" cy="55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RC4: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creation: 1987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length: 8-bits (seeds) – 2048-bits (generator)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Randomization: None, if IV used then key must be mixed.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Remarks: HTTPS, WEP (broken)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Attack: Known-plain text attack.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A5/1, A5/2: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creation: 1989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length: 54-bits (2G)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Randomization: 114-bits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Remarks: Voice encryption for GSM networks.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Attack:  Known-plain text attack.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Salsa: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creation: 2004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length: 256-bits; cipher stream length: 512-bits.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Randomization: 64-bit nonce.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Remarks: Optimized for hardware implementations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Attack: Aumasson, Fischer, Khazaei, Meier, and Rechberger, 2008. – </a:t>
            </a: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neutral bits attack.</a:t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Ciphers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/80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2175760" y="2004864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071664" y="1999063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984121" y="2001197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896578" y="2001197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600056" y="1999063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523803" y="2004864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Shape 243"/>
          <p:cNvCxnSpPr>
            <a:stCxn id="240" idx="3"/>
            <a:endCxn id="241" idx="1"/>
          </p:cNvCxnSpPr>
          <p:nvPr/>
        </p:nvCxnSpPr>
        <p:spPr>
          <a:xfrm flipH="1" rot="10800000">
            <a:off x="5616658" y="2179117"/>
            <a:ext cx="9834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"/>
            <a:headEnd len="med" w="med" type="non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2192610" y="3846067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088514" y="3840266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000971" y="3842400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4913428" y="3842400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112602" y="2924944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236149" y="2941785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277465" y="2937301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393148" y="2937301"/>
            <a:ext cx="288032" cy="28803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 rot="5400000">
            <a:off x="4958795" y="-1164591"/>
            <a:ext cx="330196" cy="5688633"/>
          </a:xfrm>
          <a:prstGeom prst="leftBrace">
            <a:avLst>
              <a:gd fmla="val 0" name="adj1"/>
              <a:gd fmla="val 48185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3186504" y="1139388"/>
            <a:ext cx="409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(M) divided into multiple blocks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323250" y="2009622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218519" y="1999231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123450" y="2009622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5058825" y="1988840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6756573" y="1988840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7692677" y="2020383"/>
            <a:ext cx="461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2375205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312392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248496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118332" y="2874817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5122983" y="384606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254965" y="2894870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285256" y="2894870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393148" y="2894500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Shape 268"/>
          <p:cNvCxnSpPr>
            <a:stCxn id="240" idx="2"/>
            <a:endCxn id="248" idx="0"/>
          </p:cNvCxnSpPr>
          <p:nvPr/>
        </p:nvCxnSpPr>
        <p:spPr>
          <a:xfrm>
            <a:off x="5256618" y="2361237"/>
            <a:ext cx="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x="4378199" y="236123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70" name="Shape 270"/>
          <p:cNvCxnSpPr/>
          <p:nvPr/>
        </p:nvCxnSpPr>
        <p:spPr>
          <a:xfrm>
            <a:off x="3430975" y="2359272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2546826" y="236123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72" name="Shape 272"/>
          <p:cNvCxnSpPr/>
          <p:nvPr/>
        </p:nvCxnSpPr>
        <p:spPr>
          <a:xfrm>
            <a:off x="5252686" y="3225334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273" name="Shape 273"/>
          <p:cNvCxnSpPr/>
          <p:nvPr/>
        </p:nvCxnSpPr>
        <p:spPr>
          <a:xfrm>
            <a:off x="4378199" y="3233759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274" name="Shape 274"/>
          <p:cNvCxnSpPr/>
          <p:nvPr/>
        </p:nvCxnSpPr>
        <p:spPr>
          <a:xfrm>
            <a:off x="3431704" y="322336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>
            <a:off x="2546826" y="3223368"/>
            <a:ext cx="0" cy="5637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3071664" y="2022181"/>
            <a:ext cx="16850" cy="25922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miter lim="8000"/>
            <a:headEnd len="med" w="med" type="none"/>
            <a:tailEnd len="med" w="med" type="none"/>
          </a:ln>
        </p:spPr>
      </p:cxnSp>
      <p:cxnSp>
        <p:nvCxnSpPr>
          <p:cNvPr id="277" name="Shape 277"/>
          <p:cNvCxnSpPr/>
          <p:nvPr/>
        </p:nvCxnSpPr>
        <p:spPr>
          <a:xfrm>
            <a:off x="3791744" y="2022181"/>
            <a:ext cx="16850" cy="25922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miter lim="8000"/>
            <a:headEnd len="med" w="med" type="none"/>
            <a:tailEnd len="med" w="med" type="none"/>
          </a:ln>
        </p:spPr>
      </p:cxnSp>
      <p:cxnSp>
        <p:nvCxnSpPr>
          <p:cNvPr id="278" name="Shape 278"/>
          <p:cNvCxnSpPr/>
          <p:nvPr/>
        </p:nvCxnSpPr>
        <p:spPr>
          <a:xfrm>
            <a:off x="3088514" y="4437112"/>
            <a:ext cx="70323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3120848" y="4521830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n-bits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Shape 280"/>
          <p:cNvCxnSpPr>
            <a:stCxn id="248" idx="6"/>
          </p:cNvCxnSpPr>
          <p:nvPr/>
        </p:nvCxnSpPr>
        <p:spPr>
          <a:xfrm>
            <a:off x="5400634" y="3068960"/>
            <a:ext cx="40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5338606" y="2674565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Shape 282"/>
          <p:cNvCxnSpPr/>
          <p:nvPr/>
        </p:nvCxnSpPr>
        <p:spPr>
          <a:xfrm>
            <a:off x="4531376" y="3085801"/>
            <a:ext cx="38205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83" name="Shape 283"/>
          <p:cNvCxnSpPr/>
          <p:nvPr/>
        </p:nvCxnSpPr>
        <p:spPr>
          <a:xfrm>
            <a:off x="3571741" y="3089742"/>
            <a:ext cx="38205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84" name="Shape 284"/>
          <p:cNvCxnSpPr/>
          <p:nvPr/>
        </p:nvCxnSpPr>
        <p:spPr>
          <a:xfrm>
            <a:off x="2689612" y="3089742"/>
            <a:ext cx="22307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2613012" y="270892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451489" y="2700266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432314" y="2700904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2190960" y="4895304"/>
            <a:ext cx="22741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n-bits Output: n-bits 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≥ n-bits</a:t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681885" y="2992351"/>
            <a:ext cx="720080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7890044" y="2965126"/>
            <a:ext cx="303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Shape 291"/>
          <p:cNvCxnSpPr/>
          <p:nvPr/>
        </p:nvCxnSpPr>
        <p:spPr>
          <a:xfrm flipH="1">
            <a:off x="6870063" y="3344034"/>
            <a:ext cx="811822" cy="68407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92" name="Shape 292"/>
          <p:cNvCxnSpPr/>
          <p:nvPr/>
        </p:nvCxnSpPr>
        <p:spPr>
          <a:xfrm>
            <a:off x="8401965" y="3352392"/>
            <a:ext cx="858984" cy="67571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93" name="Shape 293"/>
          <p:cNvCxnSpPr/>
          <p:nvPr/>
        </p:nvCxnSpPr>
        <p:spPr>
          <a:xfrm>
            <a:off x="8154664" y="3360509"/>
            <a:ext cx="125069" cy="65319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94" name="Shape 294"/>
          <p:cNvSpPr/>
          <p:nvPr/>
        </p:nvSpPr>
        <p:spPr>
          <a:xfrm rot="-5400000">
            <a:off x="6623203" y="4094950"/>
            <a:ext cx="493721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 rot="-5400000">
            <a:off x="6634693" y="4022171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 rot="-5400000">
            <a:off x="8044373" y="4093939"/>
            <a:ext cx="495743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 rot="-5400000">
            <a:off x="7337061" y="4104023"/>
            <a:ext cx="475576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>
            <a:endCxn id="297" idx="3"/>
          </p:cNvCxnSpPr>
          <p:nvPr/>
        </p:nvCxnSpPr>
        <p:spPr>
          <a:xfrm flipH="1">
            <a:off x="7574849" y="3343955"/>
            <a:ext cx="373200" cy="7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99" name="Shape 299"/>
          <p:cNvSpPr/>
          <p:nvPr/>
        </p:nvSpPr>
        <p:spPr>
          <a:xfrm rot="-5400000">
            <a:off x="9014089" y="4094950"/>
            <a:ext cx="493721" cy="3600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 rot="-5400000">
            <a:off x="7339479" y="4040849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 rot="-5400000">
            <a:off x="8049457" y="4042838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 rot="-5400000">
            <a:off x="9030674" y="4053718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6870063" y="4521831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04" name="Shape 304"/>
          <p:cNvCxnSpPr/>
          <p:nvPr/>
        </p:nvCxnSpPr>
        <p:spPr>
          <a:xfrm>
            <a:off x="7583087" y="4521088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05" name="Shape 305"/>
          <p:cNvCxnSpPr/>
          <p:nvPr/>
        </p:nvCxnSpPr>
        <p:spPr>
          <a:xfrm>
            <a:off x="8310590" y="4526340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06" name="Shape 306"/>
          <p:cNvCxnSpPr/>
          <p:nvPr/>
        </p:nvCxnSpPr>
        <p:spPr>
          <a:xfrm>
            <a:off x="9260949" y="4517690"/>
            <a:ext cx="0" cy="37347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07" name="Shape 307"/>
          <p:cNvSpPr/>
          <p:nvPr/>
        </p:nvSpPr>
        <p:spPr>
          <a:xfrm>
            <a:off x="6501274" y="4916454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6470383" y="4928068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7230598" y="4911601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264161" y="4910350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8886782" y="4925943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8928583" y="4916454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7968209" y="4917705"/>
            <a:ext cx="8096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•)</a:t>
            </a:r>
            <a:endParaRPr baseline="-2500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001772" y="4916454"/>
            <a:ext cx="674846" cy="3433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Shape 315"/>
          <p:cNvCxnSpPr/>
          <p:nvPr/>
        </p:nvCxnSpPr>
        <p:spPr>
          <a:xfrm>
            <a:off x="6063048" y="5082049"/>
            <a:ext cx="407334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16" name="Shape 316"/>
          <p:cNvCxnSpPr/>
          <p:nvPr/>
        </p:nvCxnSpPr>
        <p:spPr>
          <a:xfrm>
            <a:off x="9612966" y="5093709"/>
            <a:ext cx="407334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17" name="Shape 317"/>
          <p:cNvSpPr/>
          <p:nvPr/>
        </p:nvSpPr>
        <p:spPr>
          <a:xfrm>
            <a:off x="6862119" y="5263978"/>
            <a:ext cx="691978" cy="18024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5952" y="42504"/>
                  <a:pt x="31904" y="85008"/>
                  <a:pt x="44285" y="104204"/>
                </a:cubicBezTo>
                <a:cubicBezTo>
                  <a:pt x="56666" y="123400"/>
                  <a:pt x="64523" y="122486"/>
                  <a:pt x="74285" y="115173"/>
                </a:cubicBezTo>
                <a:cubicBezTo>
                  <a:pt x="84047" y="107861"/>
                  <a:pt x="96190" y="75868"/>
                  <a:pt x="102857" y="60329"/>
                </a:cubicBezTo>
                <a:cubicBezTo>
                  <a:pt x="109523" y="44790"/>
                  <a:pt x="111428" y="31079"/>
                  <a:pt x="114285" y="21938"/>
                </a:cubicBezTo>
                <a:cubicBezTo>
                  <a:pt x="117142" y="12797"/>
                  <a:pt x="118571" y="9140"/>
                  <a:pt x="120000" y="548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564262" y="5260018"/>
            <a:ext cx="691978" cy="18024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5952" y="42504"/>
                  <a:pt x="31904" y="85008"/>
                  <a:pt x="44285" y="104204"/>
                </a:cubicBezTo>
                <a:cubicBezTo>
                  <a:pt x="56666" y="123400"/>
                  <a:pt x="64523" y="122486"/>
                  <a:pt x="74285" y="115173"/>
                </a:cubicBezTo>
                <a:cubicBezTo>
                  <a:pt x="84047" y="107861"/>
                  <a:pt x="96190" y="75868"/>
                  <a:pt x="102857" y="60329"/>
                </a:cubicBezTo>
                <a:cubicBezTo>
                  <a:pt x="109523" y="44790"/>
                  <a:pt x="111428" y="31079"/>
                  <a:pt x="114285" y="21938"/>
                </a:cubicBezTo>
                <a:cubicBezTo>
                  <a:pt x="117142" y="12797"/>
                  <a:pt x="118571" y="9140"/>
                  <a:pt x="120000" y="548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8256240" y="5269340"/>
            <a:ext cx="925533" cy="17588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5952" y="42504"/>
                  <a:pt x="31904" y="85008"/>
                  <a:pt x="44285" y="104204"/>
                </a:cubicBezTo>
                <a:cubicBezTo>
                  <a:pt x="56666" y="123400"/>
                  <a:pt x="64523" y="122486"/>
                  <a:pt x="74285" y="115173"/>
                </a:cubicBezTo>
                <a:cubicBezTo>
                  <a:pt x="84047" y="107861"/>
                  <a:pt x="96190" y="75868"/>
                  <a:pt x="102857" y="60329"/>
                </a:cubicBezTo>
                <a:cubicBezTo>
                  <a:pt x="109523" y="44790"/>
                  <a:pt x="111428" y="31079"/>
                  <a:pt x="114285" y="21938"/>
                </a:cubicBezTo>
                <a:cubicBezTo>
                  <a:pt x="117142" y="12797"/>
                  <a:pt x="118571" y="9140"/>
                  <a:pt x="120000" y="548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709356" y="4787860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7042675" y="5384306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7786588" y="5381088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942644" y="5384306"/>
            <a:ext cx="46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9972643" y="4725684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Block Ciphers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/80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775520" y="1124744"/>
            <a:ext cx="8663880" cy="55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1970s: Horst-Feistel proposed Lucifer block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cipher.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size : 128-bits, Key: 128-bits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1973: NBS (now NIST) asked for block cipher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proposals.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submits Lucifer.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1976: NBS adopts Lucifer with shorter key length and it is called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Data Encryption Standards (DES).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Block size: 64-bits key-len: 56-bits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1997: DES broken by exhaustive search (brute force search).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2000: NIST adopts Rijndael as AES and replaces DES.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0296" y="1014812"/>
            <a:ext cx="1764060" cy="186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DES:  core idea – Feistel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09600" y="1397000"/>
            <a:ext cx="109728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functions    f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f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⟶ 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  build invertible function   F: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⟶ 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178704" y="5765801"/>
            <a:ext cx="52157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symbols:  R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L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   L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i-1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828189" y="2819400"/>
            <a:ext cx="10385717" cy="3149600"/>
            <a:chOff x="621142" y="2114550"/>
            <a:chExt cx="7789288" cy="2362200"/>
          </a:xfrm>
        </p:grpSpPr>
        <p:sp>
          <p:nvSpPr>
            <p:cNvPr id="341" name="Shape 341"/>
            <p:cNvSpPr txBox="1"/>
            <p:nvPr/>
          </p:nvSpPr>
          <p:spPr>
            <a:xfrm>
              <a:off x="774333" y="3867150"/>
              <a:ext cx="63262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7632333" y="3867150"/>
              <a:ext cx="778097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d-1</a:t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d-1</a:t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aseline="-25000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49" name="Shape 349"/>
            <p:cNvSpPr txBox="1"/>
            <p:nvPr/>
          </p:nvSpPr>
          <p:spPr>
            <a:xfrm rot="5400000">
              <a:off x="469784" y="2607864"/>
              <a:ext cx="67229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n-bits</a:t>
              </a: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 rot="5400000">
              <a:off x="458117" y="3408588"/>
              <a:ext cx="67229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n-bits</a:t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 flipH="1" rot="10800000">
              <a:off x="1600200" y="3470017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1295400" y="2708017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1295400" y="3698617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56" name="Shape 356"/>
            <p:cNvCxnSpPr>
              <a:stCxn id="353" idx="3"/>
            </p:cNvCxnSpPr>
            <p:nvPr/>
          </p:nvCxnSpPr>
          <p:spPr>
            <a:xfrm>
              <a:off x="2045274" y="3689308"/>
              <a:ext cx="164400" cy="9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57" name="Shape 357"/>
            <p:cNvCxnSpPr>
              <a:endCxn id="352" idx="1"/>
            </p:cNvCxnSpPr>
            <p:nvPr/>
          </p:nvCxnSpPr>
          <p:spPr>
            <a:xfrm flipH="1" rot="10800000">
              <a:off x="2209800" y="3600450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358" name="Shape 358"/>
            <p:cNvCxnSpPr>
              <a:endCxn id="351" idx="1"/>
            </p:cNvCxnSpPr>
            <p:nvPr/>
          </p:nvCxnSpPr>
          <p:spPr>
            <a:xfrm>
              <a:off x="2209800" y="2114550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362" name="Shape 362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 flipH="1" rot="10800000">
              <a:off x="3276600" y="3470017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2971800" y="2708017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66" name="Shape 366"/>
            <p:cNvCxnSpPr/>
            <p:nvPr/>
          </p:nvCxnSpPr>
          <p:spPr>
            <a:xfrm>
              <a:off x="2971800" y="3698617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67" name="Shape 367"/>
            <p:cNvCxnSpPr>
              <a:stCxn id="364" idx="3"/>
            </p:cNvCxnSpPr>
            <p:nvPr/>
          </p:nvCxnSpPr>
          <p:spPr>
            <a:xfrm>
              <a:off x="3721674" y="3689308"/>
              <a:ext cx="164400" cy="9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68" name="Shape 368"/>
            <p:cNvCxnSpPr>
              <a:endCxn id="363" idx="1"/>
            </p:cNvCxnSpPr>
            <p:nvPr/>
          </p:nvCxnSpPr>
          <p:spPr>
            <a:xfrm flipH="1" rot="10800000">
              <a:off x="3886200" y="3600450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369" name="Shape 369"/>
            <p:cNvCxnSpPr>
              <a:endCxn id="362" idx="1"/>
            </p:cNvCxnSpPr>
            <p:nvPr/>
          </p:nvCxnSpPr>
          <p:spPr>
            <a:xfrm>
              <a:off x="3886200" y="2114550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370" name="Shape 370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1" name="Shape 371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373" name="Shape 373"/>
            <p:cNvSpPr txBox="1"/>
            <p:nvPr/>
          </p:nvSpPr>
          <p:spPr>
            <a:xfrm>
              <a:off x="5181600" y="2876550"/>
              <a:ext cx="655468" cy="807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⋯</a:t>
              </a: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 flipH="1" rot="10800000">
              <a:off x="6781800" y="3546217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375" name="Shape 375"/>
            <p:cNvCxnSpPr/>
            <p:nvPr/>
          </p:nvCxnSpPr>
          <p:spPr>
            <a:xfrm>
              <a:off x="6477000" y="2784217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76" name="Shape 376"/>
            <p:cNvCxnSpPr/>
            <p:nvPr/>
          </p:nvCxnSpPr>
          <p:spPr>
            <a:xfrm>
              <a:off x="6477000" y="3774817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77" name="Shape 377"/>
            <p:cNvCxnSpPr>
              <a:stCxn id="374" idx="3"/>
            </p:cNvCxnSpPr>
            <p:nvPr/>
          </p:nvCxnSpPr>
          <p:spPr>
            <a:xfrm>
              <a:off x="7226874" y="3765508"/>
              <a:ext cx="164400" cy="9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378" name="Shape 378"/>
            <p:cNvCxnSpPr/>
            <p:nvPr/>
          </p:nvCxnSpPr>
          <p:spPr>
            <a:xfrm flipH="1" rot="10800000">
              <a:off x="7391400" y="2898517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380" name="Shape 380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aseline="-25000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" name="Shape 381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</p:grpSp>
      <p:sp>
        <p:nvSpPr>
          <p:cNvPr id="383" name="Shape 383"/>
          <p:cNvSpPr txBox="1"/>
          <p:nvPr/>
        </p:nvSpPr>
        <p:spPr>
          <a:xfrm flipH="1" rot="10800000">
            <a:off x="6938780" y="5810770"/>
            <a:ext cx="5862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843745" y="-1297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circuit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09600" y="3327400"/>
            <a:ext cx="1137920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Inversion is basically the same circuit,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with  f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f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applied in reverse order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method for building invertible functions (block ciphers) from arbitrary functions.    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many block ciphers … but not AES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Shape 391"/>
          <p:cNvGrpSpPr/>
          <p:nvPr/>
        </p:nvGrpSpPr>
        <p:grpSpPr>
          <a:xfrm>
            <a:off x="828189" y="990601"/>
            <a:ext cx="10043011" cy="2047558"/>
            <a:chOff x="621142" y="742950"/>
            <a:chExt cx="7532258" cy="1535668"/>
          </a:xfrm>
        </p:grpSpPr>
        <p:sp>
          <p:nvSpPr>
            <p:cNvPr id="392" name="Shape 392"/>
            <p:cNvSpPr/>
            <p:nvPr/>
          </p:nvSpPr>
          <p:spPr>
            <a:xfrm>
              <a:off x="6096000" y="9070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096000" y="15928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772400" y="9070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7772400" y="15928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914400" y="8308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14400" y="15166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aseline="-25000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 rot="5400000">
              <a:off x="469784" y="943132"/>
              <a:ext cx="67229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n-bits</a:t>
              </a:r>
              <a:endParaRPr/>
            </a:p>
          </p:txBody>
        </p:sp>
        <p:sp>
          <p:nvSpPr>
            <p:cNvPr id="399" name="Shape 399"/>
            <p:cNvSpPr txBox="1"/>
            <p:nvPr/>
          </p:nvSpPr>
          <p:spPr>
            <a:xfrm rot="5400000">
              <a:off x="458117" y="1743856"/>
              <a:ext cx="67229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n-bits</a:t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2590800" y="9070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d-1</a:t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2590800" y="15928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d-1</a:t>
              </a:r>
              <a:endParaRPr/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1600200" y="742950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403" name="Shape 403"/>
            <p:cNvCxnSpPr/>
            <p:nvPr/>
          </p:nvCxnSpPr>
          <p:spPr>
            <a:xfrm>
              <a:off x="1295400" y="1966615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04" name="Shape 404"/>
            <p:cNvCxnSpPr/>
            <p:nvPr/>
          </p:nvCxnSpPr>
          <p:spPr>
            <a:xfrm>
              <a:off x="1295400" y="976015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05" name="Shape 405"/>
            <p:cNvCxnSpPr>
              <a:stCxn id="402" idx="3"/>
            </p:cNvCxnSpPr>
            <p:nvPr/>
          </p:nvCxnSpPr>
          <p:spPr>
            <a:xfrm>
              <a:off x="2045274" y="962241"/>
              <a:ext cx="164400" cy="138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06" name="Shape 406"/>
            <p:cNvCxnSpPr>
              <a:endCxn id="401" idx="1"/>
            </p:cNvCxnSpPr>
            <p:nvPr/>
          </p:nvCxnSpPr>
          <p:spPr>
            <a:xfrm>
              <a:off x="2209800" y="1059418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407" name="Shape 407"/>
            <p:cNvCxnSpPr>
              <a:endCxn id="400" idx="1"/>
            </p:cNvCxnSpPr>
            <p:nvPr/>
          </p:nvCxnSpPr>
          <p:spPr>
            <a:xfrm flipH="1" rot="10800000">
              <a:off x="2209800" y="1249918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408" name="Shape 408"/>
            <p:cNvSpPr/>
            <p:nvPr/>
          </p:nvSpPr>
          <p:spPr>
            <a:xfrm>
              <a:off x="1524000" y="1357015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aseline="-25000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9" name="Shape 409"/>
            <p:cNvCxnSpPr/>
            <p:nvPr/>
          </p:nvCxnSpPr>
          <p:spPr>
            <a:xfrm rot="10800000">
              <a:off x="1752600" y="1738015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410" name="Shape 410"/>
            <p:cNvCxnSpPr/>
            <p:nvPr/>
          </p:nvCxnSpPr>
          <p:spPr>
            <a:xfrm rot="10800000">
              <a:off x="1752600" y="1128415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4267200" y="9070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d-2</a:t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267200" y="1592818"/>
              <a:ext cx="381000" cy="685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d-2</a:t>
              </a:r>
              <a:endParaRPr/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3276600" y="742950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414" name="Shape 414"/>
            <p:cNvCxnSpPr/>
            <p:nvPr/>
          </p:nvCxnSpPr>
          <p:spPr>
            <a:xfrm>
              <a:off x="2971800" y="1966615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15" name="Shape 415"/>
            <p:cNvCxnSpPr/>
            <p:nvPr/>
          </p:nvCxnSpPr>
          <p:spPr>
            <a:xfrm>
              <a:off x="2971800" y="976015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16" name="Shape 416"/>
            <p:cNvCxnSpPr>
              <a:stCxn id="413" idx="3"/>
            </p:cNvCxnSpPr>
            <p:nvPr/>
          </p:nvCxnSpPr>
          <p:spPr>
            <a:xfrm>
              <a:off x="3721674" y="962241"/>
              <a:ext cx="164400" cy="138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17" name="Shape 417"/>
            <p:cNvCxnSpPr>
              <a:endCxn id="412" idx="1"/>
            </p:cNvCxnSpPr>
            <p:nvPr/>
          </p:nvCxnSpPr>
          <p:spPr>
            <a:xfrm>
              <a:off x="3886200" y="1059418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418" name="Shape 418"/>
            <p:cNvCxnSpPr>
              <a:endCxn id="411" idx="1"/>
            </p:cNvCxnSpPr>
            <p:nvPr/>
          </p:nvCxnSpPr>
          <p:spPr>
            <a:xfrm flipH="1" rot="10800000">
              <a:off x="3886200" y="1249918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3200400" y="1357015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d-1</a:t>
              </a:r>
              <a:endParaRPr/>
            </a:p>
          </p:txBody>
        </p:sp>
        <p:cxnSp>
          <p:nvCxnSpPr>
            <p:cNvPr id="420" name="Shape 420"/>
            <p:cNvCxnSpPr/>
            <p:nvPr/>
          </p:nvCxnSpPr>
          <p:spPr>
            <a:xfrm rot="10800000">
              <a:off x="3429000" y="1738015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421" name="Shape 421"/>
            <p:cNvCxnSpPr/>
            <p:nvPr/>
          </p:nvCxnSpPr>
          <p:spPr>
            <a:xfrm rot="10800000">
              <a:off x="3429000" y="1128415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422" name="Shape 422"/>
            <p:cNvSpPr txBox="1"/>
            <p:nvPr/>
          </p:nvSpPr>
          <p:spPr>
            <a:xfrm>
              <a:off x="5181600" y="1211818"/>
              <a:ext cx="655468" cy="807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⋯</a:t>
              </a:r>
              <a:endParaRPr/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6781800" y="819150"/>
              <a:ext cx="445074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424" name="Shape 424"/>
            <p:cNvCxnSpPr/>
            <p:nvPr/>
          </p:nvCxnSpPr>
          <p:spPr>
            <a:xfrm>
              <a:off x="6477000" y="2042815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25" name="Shape 425"/>
            <p:cNvCxnSpPr/>
            <p:nvPr/>
          </p:nvCxnSpPr>
          <p:spPr>
            <a:xfrm>
              <a:off x="6477000" y="1052215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26" name="Shape 426"/>
            <p:cNvCxnSpPr>
              <a:stCxn id="423" idx="3"/>
            </p:cNvCxnSpPr>
            <p:nvPr/>
          </p:nvCxnSpPr>
          <p:spPr>
            <a:xfrm>
              <a:off x="7226874" y="1038441"/>
              <a:ext cx="164400" cy="138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427" name="Shape 427"/>
            <p:cNvCxnSpPr/>
            <p:nvPr/>
          </p:nvCxnSpPr>
          <p:spPr>
            <a:xfrm>
              <a:off x="7391400" y="1052215"/>
              <a:ext cx="381000" cy="8763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428" name="Shape 428"/>
            <p:cNvCxnSpPr/>
            <p:nvPr/>
          </p:nvCxnSpPr>
          <p:spPr>
            <a:xfrm flipH="1" rot="10800000">
              <a:off x="7391400" y="1242715"/>
              <a:ext cx="381000" cy="800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429" name="Shape 429"/>
            <p:cNvSpPr/>
            <p:nvPr/>
          </p:nvSpPr>
          <p:spPr>
            <a:xfrm>
              <a:off x="6705600" y="1433215"/>
              <a:ext cx="457200" cy="381000"/>
            </a:xfrm>
            <a:prstGeom prst="ellipse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aseline="-25000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30" name="Shape 430"/>
            <p:cNvCxnSpPr/>
            <p:nvPr/>
          </p:nvCxnSpPr>
          <p:spPr>
            <a:xfrm rot="10800000">
              <a:off x="6934200" y="1814215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431" name="Shape 431"/>
            <p:cNvCxnSpPr/>
            <p:nvPr/>
          </p:nvCxnSpPr>
          <p:spPr>
            <a:xfrm rot="10800000">
              <a:off x="6934200" y="1204615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</p:grpSp>
      <p:sp>
        <p:nvSpPr>
          <p:cNvPr id="432" name="Shape 432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26404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DES:    16 round Feistel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5442" y="1397000"/>
            <a:ext cx="109728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f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{0,1}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⟶  {0,1}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,      f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= </a:t>
            </a:r>
            <a:r>
              <a:rPr b="1" i="0" lang="en-US" sz="3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k</a:t>
            </a:r>
            <a:r>
              <a:rPr b="0" baseline="-25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 )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(Round key derived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from key K) 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55086" y="3683000"/>
            <a:ext cx="812800" cy="2540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255087" y="6223001"/>
            <a:ext cx="8435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 rot="-5400000">
            <a:off x="75461" y="4672221"/>
            <a:ext cx="10887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 bits</a:t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9195886" y="3683000"/>
            <a:ext cx="812800" cy="2540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992687" y="6238558"/>
            <a:ext cx="1037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 rot="-5400000">
            <a:off x="9016261" y="4638356"/>
            <a:ext cx="10887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 bits</a:t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286642" y="4157133"/>
            <a:ext cx="3860800" cy="1524000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16 round </a:t>
            </a:r>
            <a:br>
              <a:rPr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Feistel network</a:t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661042" y="4478867"/>
            <a:ext cx="1016000" cy="9144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7655442" y="4461933"/>
            <a:ext cx="1016000" cy="9144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baseline="3000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aseline="3000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Shape 448"/>
          <p:cNvCxnSpPr>
            <a:stCxn id="439" idx="3"/>
            <a:endCxn id="446" idx="2"/>
          </p:cNvCxnSpPr>
          <p:nvPr/>
        </p:nvCxnSpPr>
        <p:spPr>
          <a:xfrm flipH="1" rot="10800000">
            <a:off x="1067886" y="4936200"/>
            <a:ext cx="593100" cy="16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449" name="Shape 449"/>
          <p:cNvCxnSpPr>
            <a:stCxn id="446" idx="6"/>
            <a:endCxn id="445" idx="1"/>
          </p:cNvCxnSpPr>
          <p:nvPr/>
        </p:nvCxnSpPr>
        <p:spPr>
          <a:xfrm flipH="1" rot="10800000">
            <a:off x="2677042" y="4919267"/>
            <a:ext cx="609600" cy="16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450" name="Shape 450"/>
          <p:cNvCxnSpPr>
            <a:stCxn id="445" idx="3"/>
            <a:endCxn id="447" idx="2"/>
          </p:cNvCxnSpPr>
          <p:nvPr/>
        </p:nvCxnSpPr>
        <p:spPr>
          <a:xfrm>
            <a:off x="7147442" y="4919133"/>
            <a:ext cx="507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451" name="Shape 451"/>
          <p:cNvCxnSpPr>
            <a:endCxn id="442" idx="1"/>
          </p:cNvCxnSpPr>
          <p:nvPr/>
        </p:nvCxnSpPr>
        <p:spPr>
          <a:xfrm>
            <a:off x="8586286" y="4953000"/>
            <a:ext cx="60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grpSp>
        <p:nvGrpSpPr>
          <p:cNvPr id="452" name="Shape 452"/>
          <p:cNvGrpSpPr/>
          <p:nvPr/>
        </p:nvGrpSpPr>
        <p:grpSpPr>
          <a:xfrm>
            <a:off x="3286642" y="2717800"/>
            <a:ext cx="3860800" cy="1754552"/>
            <a:chOff x="2895600" y="2038350"/>
            <a:chExt cx="2895600" cy="1315914"/>
          </a:xfrm>
        </p:grpSpPr>
        <p:sp>
          <p:nvSpPr>
            <p:cNvPr id="453" name="Shape 453"/>
            <p:cNvSpPr/>
            <p:nvPr/>
          </p:nvSpPr>
          <p:spPr>
            <a:xfrm>
              <a:off x="3962400" y="2038350"/>
              <a:ext cx="685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895600" y="2343150"/>
              <a:ext cx="2895600" cy="457200"/>
            </a:xfrm>
            <a:prstGeom prst="trapezoid">
              <a:avLst>
                <a:gd fmla="val 219444" name="adj"/>
              </a:avLst>
            </a:prstGeom>
            <a:solidFill>
              <a:srgbClr val="66FF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expansion</a:t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895600" y="2813050"/>
              <a:ext cx="457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3505200" y="2800350"/>
              <a:ext cx="457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334000" y="2800350"/>
              <a:ext cx="457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aseline="-25000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4406900" y="2546350"/>
              <a:ext cx="655468" cy="807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⋯</a:t>
              </a:r>
              <a:endParaRPr/>
            </a:p>
          </p:txBody>
        </p:sp>
      </p:grpSp>
      <p:sp>
        <p:nvSpPr>
          <p:cNvPr id="459" name="Shape 459"/>
          <p:cNvSpPr txBox="1"/>
          <p:nvPr/>
        </p:nvSpPr>
        <p:spPr>
          <a:xfrm>
            <a:off x="3022354" y="6375401"/>
            <a:ext cx="45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invert, use keys in reverse order</a:t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2187070" y="2519691"/>
            <a:ext cx="2521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56-bit key expanded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16 48-bit round keys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494343" y="6177716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06839" y="78326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Cryptography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39252" y="1124744"/>
            <a:ext cx="8917188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Ancient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Romans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Ceaser Cipher / Substitution Cipher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“Shift” characters.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PLAINTEXT:   ABCDEFGHIJKLMNOPQRSTUVWXYZ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CIPHERTEXT: XYZABCDEFGHIJKLMNOPQRSTUVW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PLAINTEXT:    THE QUICK BROWN FOX JUMPS OVER THE LAZY DOG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CIPHERTEXT:  QEB NRFZH YOLTK   CLU GRJMP LSBO  QEB IXWV ALD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Encryption: E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(x+n) mod 26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Encryption: D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(x-n) mod 26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3352800" y="1100667"/>
            <a:ext cx="1930400" cy="508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283200" y="1100667"/>
            <a:ext cx="1930400" cy="508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7213600" y="1100667"/>
            <a:ext cx="1930400" cy="508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challenge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508000" y="990600"/>
            <a:ext cx="11379200" cy="5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msg =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  The unkn own mess ages is: XXXX … “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CT    =             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                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find   k ∈ {0,1}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s.t.    DES(k, 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  i=1,2,3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1997:   Internet search  --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months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1998:   EFF machine (deep crack)  --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days    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(250K $)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1999:   combined search  --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hours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2006:   COPACOBANA (120 FPGAs)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 7 days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(10K $)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  56-bit ciphers should not be used  !!       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(128-bit key ⇒ 2</a:t>
            </a:r>
            <a:r>
              <a:rPr b="0" baseline="3000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Shape 476"/>
          <p:cNvGrpSpPr/>
          <p:nvPr/>
        </p:nvGrpSpPr>
        <p:grpSpPr>
          <a:xfrm>
            <a:off x="711200" y="1238760"/>
            <a:ext cx="9794009" cy="4756795"/>
            <a:chOff x="711200" y="1238760"/>
            <a:chExt cx="10464802" cy="5507110"/>
          </a:xfrm>
        </p:grpSpPr>
        <p:sp>
          <p:nvSpPr>
            <p:cNvPr id="477" name="Shape 477"/>
            <p:cNvSpPr/>
            <p:nvPr/>
          </p:nvSpPr>
          <p:spPr>
            <a:xfrm rot="-5400000">
              <a:off x="-817821" y="3730571"/>
              <a:ext cx="3464441" cy="406400"/>
            </a:xfrm>
            <a:prstGeom prst="rect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" name="Shape 478"/>
            <p:cNvGrpSpPr/>
            <p:nvPr/>
          </p:nvGrpSpPr>
          <p:grpSpPr>
            <a:xfrm>
              <a:off x="1179356" y="1919911"/>
              <a:ext cx="2579845" cy="4023131"/>
              <a:chOff x="884517" y="1861529"/>
              <a:chExt cx="1934884" cy="3017348"/>
            </a:xfrm>
          </p:grpSpPr>
          <p:sp>
            <p:nvSpPr>
              <p:cNvPr id="479" name="Shape 479"/>
              <p:cNvSpPr txBox="1"/>
              <p:nvPr/>
            </p:nvSpPr>
            <p:spPr>
              <a:xfrm rot="-5400000">
                <a:off x="941930" y="3265034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  <p:cxnSp>
            <p:nvCxnSpPr>
              <p:cNvPr id="480" name="Shape 480"/>
              <p:cNvCxnSpPr/>
              <p:nvPr/>
            </p:nvCxnSpPr>
            <p:spPr>
              <a:xfrm rot="-5400000">
                <a:off x="250308" y="3346450"/>
                <a:ext cx="254738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81" name="Shape 481"/>
              <p:cNvCxnSpPr/>
              <p:nvPr/>
            </p:nvCxnSpPr>
            <p:spPr>
              <a:xfrm rot="10800000">
                <a:off x="1638300" y="4505842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82" name="Shape 482"/>
              <p:cNvCxnSpPr/>
              <p:nvPr/>
            </p:nvCxnSpPr>
            <p:spPr>
              <a:xfrm rot="10800000">
                <a:off x="1638300" y="3996365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83" name="Shape 483"/>
              <p:cNvCxnSpPr/>
              <p:nvPr/>
            </p:nvCxnSpPr>
            <p:spPr>
              <a:xfrm rot="10800000">
                <a:off x="1638300" y="3486888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84" name="Shape 484"/>
              <p:cNvCxnSpPr/>
              <p:nvPr/>
            </p:nvCxnSpPr>
            <p:spPr>
              <a:xfrm rot="10800000">
                <a:off x="1638300" y="2977412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85" name="Shape 485"/>
              <p:cNvCxnSpPr/>
              <p:nvPr/>
            </p:nvCxnSpPr>
            <p:spPr>
              <a:xfrm rot="10800000">
                <a:off x="1638300" y="2467935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86" name="Shape 486"/>
              <p:cNvCxnSpPr/>
              <p:nvPr/>
            </p:nvCxnSpPr>
            <p:spPr>
              <a:xfrm rot="10800000">
                <a:off x="1638300" y="1958458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487" name="Shape 487"/>
              <p:cNvSpPr/>
              <p:nvPr/>
            </p:nvSpPr>
            <p:spPr>
              <a:xfrm>
                <a:off x="1836738" y="1861529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1836738" y="2395426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1836738" y="2904903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1836738" y="4429614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  <p:sp>
            <p:nvSpPr>
              <p:cNvPr id="491" name="Shape 491"/>
              <p:cNvSpPr txBox="1"/>
              <p:nvPr/>
            </p:nvSpPr>
            <p:spPr>
              <a:xfrm flipH="1" rot="-5400000">
                <a:off x="1882576" y="3590934"/>
                <a:ext cx="233982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⋯</a:t>
                </a:r>
                <a:endParaRPr/>
              </a:p>
            </p:txBody>
          </p:sp>
          <p:cxnSp>
            <p:nvCxnSpPr>
              <p:cNvPr id="492" name="Shape 492"/>
              <p:cNvCxnSpPr/>
              <p:nvPr/>
            </p:nvCxnSpPr>
            <p:spPr>
              <a:xfrm rot="10800000">
                <a:off x="2400300" y="4505842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93" name="Shape 493"/>
              <p:cNvCxnSpPr/>
              <p:nvPr/>
            </p:nvCxnSpPr>
            <p:spPr>
              <a:xfrm rot="10800000">
                <a:off x="2400300" y="3996365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94" name="Shape 494"/>
              <p:cNvCxnSpPr/>
              <p:nvPr/>
            </p:nvCxnSpPr>
            <p:spPr>
              <a:xfrm rot="10800000">
                <a:off x="2400300" y="3486888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95" name="Shape 495"/>
              <p:cNvCxnSpPr/>
              <p:nvPr/>
            </p:nvCxnSpPr>
            <p:spPr>
              <a:xfrm rot="10800000">
                <a:off x="2400300" y="2977412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96" name="Shape 496"/>
              <p:cNvCxnSpPr/>
              <p:nvPr/>
            </p:nvCxnSpPr>
            <p:spPr>
              <a:xfrm rot="10800000">
                <a:off x="2400300" y="2467935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497" name="Shape 497"/>
              <p:cNvCxnSpPr/>
              <p:nvPr/>
            </p:nvCxnSpPr>
            <p:spPr>
              <a:xfrm rot="10800000">
                <a:off x="2400300" y="1958458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grpSp>
            <p:nvGrpSpPr>
              <p:cNvPr id="498" name="Shape 498"/>
              <p:cNvGrpSpPr/>
              <p:nvPr/>
            </p:nvGrpSpPr>
            <p:grpSpPr>
              <a:xfrm rot="-5400000">
                <a:off x="1240465" y="3194050"/>
                <a:ext cx="2853070" cy="304800"/>
                <a:chOff x="990600" y="3486150"/>
                <a:chExt cx="4267200" cy="457200"/>
              </a:xfrm>
            </p:grpSpPr>
            <p:sp>
              <p:nvSpPr>
                <p:cNvPr id="499" name="Shape 499"/>
                <p:cNvSpPr/>
                <p:nvPr/>
              </p:nvSpPr>
              <p:spPr>
                <a:xfrm>
                  <a:off x="990600" y="3486150"/>
                  <a:ext cx="4267200" cy="457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00" name="Shape 500"/>
                <p:cNvCxnSpPr/>
                <p:nvPr/>
              </p:nvCxnSpPr>
              <p:spPr>
                <a:xfrm>
                  <a:off x="1219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1" name="Shape 501"/>
                <p:cNvCxnSpPr/>
                <p:nvPr/>
              </p:nvCxnSpPr>
              <p:spPr>
                <a:xfrm flipH="1">
                  <a:off x="1219200" y="3486150"/>
                  <a:ext cx="762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2" name="Shape 502"/>
                <p:cNvCxnSpPr/>
                <p:nvPr/>
              </p:nvCxnSpPr>
              <p:spPr>
                <a:xfrm>
                  <a:off x="2743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3" name="Shape 503"/>
                <p:cNvCxnSpPr/>
                <p:nvPr/>
              </p:nvCxnSpPr>
              <p:spPr>
                <a:xfrm flipH="1">
                  <a:off x="3505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4" name="Shape 504"/>
                <p:cNvCxnSpPr/>
                <p:nvPr/>
              </p:nvCxnSpPr>
              <p:spPr>
                <a:xfrm flipH="1">
                  <a:off x="1828800" y="3486150"/>
                  <a:ext cx="24384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5" name="Shape 505"/>
                <p:cNvCxnSpPr/>
                <p:nvPr/>
              </p:nvCxnSpPr>
              <p:spPr>
                <a:xfrm>
                  <a:off x="3505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06" name="Shape 506"/>
              <p:cNvCxnSpPr/>
              <p:nvPr/>
            </p:nvCxnSpPr>
            <p:spPr>
              <a:xfrm flipH="1" rot="-5400000">
                <a:off x="1404515" y="3322739"/>
                <a:ext cx="1382" cy="14793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07" name="Shape 507"/>
              <p:cNvCxnSpPr/>
              <p:nvPr/>
            </p:nvCxnSpPr>
            <p:spPr>
              <a:xfrm flipH="1" rot="-5400000">
                <a:off x="960025" y="3320506"/>
                <a:ext cx="1383" cy="152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</p:grpSp>
        <p:sp>
          <p:nvSpPr>
            <p:cNvPr id="508" name="Shape 508"/>
            <p:cNvSpPr/>
            <p:nvPr/>
          </p:nvSpPr>
          <p:spPr>
            <a:xfrm rot="-5400000">
              <a:off x="9240581" y="3684693"/>
              <a:ext cx="3464441" cy="406400"/>
            </a:xfrm>
            <a:prstGeom prst="rect">
              <a:avLst/>
            </a:prstGeom>
            <a:solidFill>
              <a:srgbClr val="C4E0B2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293368" y="5914873"/>
              <a:ext cx="8243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</a:t>
              </a:r>
              <a:endParaRPr/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3180528" y="5888378"/>
              <a:ext cx="9300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perm.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</a:t>
              </a:r>
              <a:endParaRPr/>
            </a:p>
          </p:txBody>
        </p:sp>
        <p:grpSp>
          <p:nvGrpSpPr>
            <p:cNvPr id="511" name="Shape 511"/>
            <p:cNvGrpSpPr/>
            <p:nvPr/>
          </p:nvGrpSpPr>
          <p:grpSpPr>
            <a:xfrm>
              <a:off x="7112000" y="6178861"/>
              <a:ext cx="3251200" cy="502766"/>
              <a:chOff x="5334000" y="4634142"/>
              <a:chExt cx="2438400" cy="377074"/>
            </a:xfrm>
          </p:grpSpPr>
          <p:cxnSp>
            <p:nvCxnSpPr>
              <p:cNvPr id="512" name="Shape 512"/>
              <p:cNvCxnSpPr/>
              <p:nvPr/>
            </p:nvCxnSpPr>
            <p:spPr>
              <a:xfrm rot="10800000">
                <a:off x="5334000" y="4705350"/>
                <a:ext cx="24384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90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  <p:sp>
            <p:nvSpPr>
              <p:cNvPr id="513" name="Shape 513"/>
              <p:cNvSpPr txBox="1"/>
              <p:nvPr/>
            </p:nvSpPr>
            <p:spPr>
              <a:xfrm>
                <a:off x="5867400" y="4634142"/>
                <a:ext cx="1081931" cy="377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6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inversion</a:t>
                </a:r>
                <a:endParaRPr/>
              </a:p>
            </p:txBody>
          </p:sp>
        </p:grpSp>
        <p:grpSp>
          <p:nvGrpSpPr>
            <p:cNvPr id="514" name="Shape 514"/>
            <p:cNvGrpSpPr/>
            <p:nvPr/>
          </p:nvGrpSpPr>
          <p:grpSpPr>
            <a:xfrm>
              <a:off x="1320801" y="1397000"/>
              <a:ext cx="510076" cy="2336800"/>
              <a:chOff x="990600" y="1047750"/>
              <a:chExt cx="382557" cy="1752600"/>
            </a:xfrm>
          </p:grpSpPr>
          <p:sp>
            <p:nvSpPr>
              <p:cNvPr id="515" name="Shape 515"/>
              <p:cNvSpPr txBox="1"/>
              <p:nvPr/>
            </p:nvSpPr>
            <p:spPr>
              <a:xfrm>
                <a:off x="990600" y="1047750"/>
                <a:ext cx="382557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baseline="-25000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cxnSp>
            <p:nvCxnSpPr>
              <p:cNvPr id="516" name="Shape 516"/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90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</p:grpSp>
        <p:grpSp>
          <p:nvGrpSpPr>
            <p:cNvPr id="517" name="Shape 517"/>
            <p:cNvGrpSpPr/>
            <p:nvPr/>
          </p:nvGrpSpPr>
          <p:grpSpPr>
            <a:xfrm>
              <a:off x="3759200" y="1403656"/>
              <a:ext cx="2579845" cy="4511216"/>
              <a:chOff x="2819400" y="1052742"/>
              <a:chExt cx="1934884" cy="3383412"/>
            </a:xfrm>
          </p:grpSpPr>
          <p:grpSp>
            <p:nvGrpSpPr>
              <p:cNvPr id="518" name="Shape 518"/>
              <p:cNvGrpSpPr/>
              <p:nvPr/>
            </p:nvGrpSpPr>
            <p:grpSpPr>
              <a:xfrm>
                <a:off x="2819400" y="1418806"/>
                <a:ext cx="1934884" cy="3017348"/>
                <a:chOff x="884517" y="1861529"/>
                <a:chExt cx="1934884" cy="3017348"/>
              </a:xfrm>
            </p:grpSpPr>
            <p:sp>
              <p:nvSpPr>
                <p:cNvPr id="519" name="Shape 519"/>
                <p:cNvSpPr txBox="1"/>
                <p:nvPr/>
              </p:nvSpPr>
              <p:spPr>
                <a:xfrm rot="-5400000">
                  <a:off x="941930" y="3265034"/>
                  <a:ext cx="406602" cy="438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⨁</a:t>
                  </a:r>
                  <a:endParaRPr/>
                </a:p>
              </p:txBody>
            </p:sp>
            <p:cxnSp>
              <p:nvCxnSpPr>
                <p:cNvPr id="520" name="Shape 520"/>
                <p:cNvCxnSpPr/>
                <p:nvPr/>
              </p:nvCxnSpPr>
              <p:spPr>
                <a:xfrm rot="-5400000">
                  <a:off x="250308" y="3346450"/>
                  <a:ext cx="2547384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1" name="Shape 521"/>
                <p:cNvCxnSpPr/>
                <p:nvPr/>
              </p:nvCxnSpPr>
              <p:spPr>
                <a:xfrm rot="10800000">
                  <a:off x="1638300" y="4505842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Shape 522"/>
                <p:cNvCxnSpPr/>
                <p:nvPr/>
              </p:nvCxnSpPr>
              <p:spPr>
                <a:xfrm rot="10800000">
                  <a:off x="1638300" y="3996365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3" name="Shape 523"/>
                <p:cNvCxnSpPr/>
                <p:nvPr/>
              </p:nvCxnSpPr>
              <p:spPr>
                <a:xfrm rot="10800000">
                  <a:off x="1638300" y="3486888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4" name="Shape 524"/>
                <p:cNvCxnSpPr/>
                <p:nvPr/>
              </p:nvCxnSpPr>
              <p:spPr>
                <a:xfrm rot="10800000">
                  <a:off x="1638300" y="2977412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5" name="Shape 525"/>
                <p:cNvCxnSpPr/>
                <p:nvPr/>
              </p:nvCxnSpPr>
              <p:spPr>
                <a:xfrm rot="10800000">
                  <a:off x="1638300" y="2467935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6" name="Shape 526"/>
                <p:cNvCxnSpPr/>
                <p:nvPr/>
              </p:nvCxnSpPr>
              <p:spPr>
                <a:xfrm rot="10800000">
                  <a:off x="1638300" y="1958458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sp>
              <p:nvSpPr>
                <p:cNvPr id="527" name="Shape 527"/>
                <p:cNvSpPr/>
                <p:nvPr/>
              </p:nvSpPr>
              <p:spPr>
                <a:xfrm>
                  <a:off x="1836738" y="1861529"/>
                  <a:ext cx="365125" cy="4492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12190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r>
                    <a:rPr baseline="-25000"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1836738" y="2395426"/>
                  <a:ext cx="365125" cy="4492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12190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r>
                    <a:rPr baseline="-25000"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1836738" y="2904903"/>
                  <a:ext cx="365125" cy="4492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12190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r>
                    <a:rPr baseline="-25000"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1836738" y="4429614"/>
                  <a:ext cx="365125" cy="4492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12190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r>
                    <a:rPr baseline="-25000" lang="en-US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/>
                </a:p>
              </p:txBody>
            </p:sp>
            <p:sp>
              <p:nvSpPr>
                <p:cNvPr id="531" name="Shape 531"/>
                <p:cNvSpPr txBox="1"/>
                <p:nvPr/>
              </p:nvSpPr>
              <p:spPr>
                <a:xfrm flipH="1" rot="-5400000">
                  <a:off x="1882576" y="3590934"/>
                  <a:ext cx="233982" cy="6232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4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⋯</a:t>
                  </a:r>
                  <a:endParaRPr/>
                </a:p>
              </p:txBody>
            </p:sp>
            <p:cxnSp>
              <p:nvCxnSpPr>
                <p:cNvPr id="532" name="Shape 532"/>
                <p:cNvCxnSpPr/>
                <p:nvPr/>
              </p:nvCxnSpPr>
              <p:spPr>
                <a:xfrm rot="10800000">
                  <a:off x="2400300" y="4505842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Shape 533"/>
                <p:cNvCxnSpPr/>
                <p:nvPr/>
              </p:nvCxnSpPr>
              <p:spPr>
                <a:xfrm rot="10800000">
                  <a:off x="2400300" y="3996365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Shape 534"/>
                <p:cNvCxnSpPr/>
                <p:nvPr/>
              </p:nvCxnSpPr>
              <p:spPr>
                <a:xfrm rot="10800000">
                  <a:off x="2400300" y="3486888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Shape 535"/>
                <p:cNvCxnSpPr/>
                <p:nvPr/>
              </p:nvCxnSpPr>
              <p:spPr>
                <a:xfrm rot="10800000">
                  <a:off x="2400300" y="2977412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6" name="Shape 536"/>
                <p:cNvCxnSpPr/>
                <p:nvPr/>
              </p:nvCxnSpPr>
              <p:spPr>
                <a:xfrm rot="10800000">
                  <a:off x="2400300" y="2467935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7" name="Shape 537"/>
                <p:cNvCxnSpPr/>
                <p:nvPr/>
              </p:nvCxnSpPr>
              <p:spPr>
                <a:xfrm rot="10800000">
                  <a:off x="2400300" y="1958458"/>
                  <a:ext cx="0" cy="228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grpSp>
              <p:nvGrpSpPr>
                <p:cNvPr id="538" name="Shape 538"/>
                <p:cNvGrpSpPr/>
                <p:nvPr/>
              </p:nvGrpSpPr>
              <p:grpSpPr>
                <a:xfrm rot="-5400000">
                  <a:off x="1240465" y="3194050"/>
                  <a:ext cx="2853070" cy="304800"/>
                  <a:chOff x="990600" y="3486150"/>
                  <a:chExt cx="4267200" cy="457200"/>
                </a:xfrm>
              </p:grpSpPr>
              <p:sp>
                <p:nvSpPr>
                  <p:cNvPr id="539" name="Shape 539"/>
                  <p:cNvSpPr/>
                  <p:nvPr/>
                </p:nvSpPr>
                <p:spPr>
                  <a:xfrm>
                    <a:off x="990600" y="3486150"/>
                    <a:ext cx="4267200" cy="457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540" name="Shape 540"/>
                  <p:cNvCxnSpPr/>
                  <p:nvPr/>
                </p:nvCxnSpPr>
                <p:spPr>
                  <a:xfrm>
                    <a:off x="1219200" y="3486150"/>
                    <a:ext cx="1524000" cy="4572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1" name="Shape 541"/>
                  <p:cNvCxnSpPr/>
                  <p:nvPr/>
                </p:nvCxnSpPr>
                <p:spPr>
                  <a:xfrm flipH="1">
                    <a:off x="1219200" y="3486150"/>
                    <a:ext cx="762000" cy="4572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2" name="Shape 542"/>
                  <p:cNvCxnSpPr/>
                  <p:nvPr/>
                </p:nvCxnSpPr>
                <p:spPr>
                  <a:xfrm>
                    <a:off x="2743200" y="3486150"/>
                    <a:ext cx="1524000" cy="4572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3" name="Shape 543"/>
                  <p:cNvCxnSpPr/>
                  <p:nvPr/>
                </p:nvCxnSpPr>
                <p:spPr>
                  <a:xfrm flipH="1">
                    <a:off x="3505200" y="3486150"/>
                    <a:ext cx="1524000" cy="4572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4" name="Shape 544"/>
                  <p:cNvCxnSpPr/>
                  <p:nvPr/>
                </p:nvCxnSpPr>
                <p:spPr>
                  <a:xfrm flipH="1">
                    <a:off x="1828800" y="3486150"/>
                    <a:ext cx="2438400" cy="4572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5" name="Shape 545"/>
                  <p:cNvCxnSpPr/>
                  <p:nvPr/>
                </p:nvCxnSpPr>
                <p:spPr>
                  <a:xfrm>
                    <a:off x="3505200" y="3486150"/>
                    <a:ext cx="1524000" cy="4572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546" name="Shape 546"/>
                <p:cNvCxnSpPr/>
                <p:nvPr/>
              </p:nvCxnSpPr>
              <p:spPr>
                <a:xfrm flipH="1" rot="-5400000">
                  <a:off x="1404515" y="3322739"/>
                  <a:ext cx="1382" cy="14793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7" name="Shape 547"/>
                <p:cNvCxnSpPr/>
                <p:nvPr/>
              </p:nvCxnSpPr>
              <p:spPr>
                <a:xfrm flipH="1" rot="-5400000">
                  <a:off x="960025" y="3320506"/>
                  <a:ext cx="1383" cy="15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8" name="Shape 548"/>
              <p:cNvGrpSpPr/>
              <p:nvPr/>
            </p:nvGrpSpPr>
            <p:grpSpPr>
              <a:xfrm>
                <a:off x="2919340" y="1052742"/>
                <a:ext cx="382557" cy="1752600"/>
                <a:chOff x="990600" y="1047750"/>
                <a:chExt cx="382557" cy="1752600"/>
              </a:xfrm>
            </p:grpSpPr>
            <p:sp>
              <p:nvSpPr>
                <p:cNvPr id="549" name="Shape 549"/>
                <p:cNvSpPr txBox="1"/>
                <p:nvPr/>
              </p:nvSpPr>
              <p:spPr>
                <a:xfrm>
                  <a:off x="990600" y="1047750"/>
                  <a:ext cx="382557" cy="438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cxnSp>
              <p:nvCxnSpPr>
                <p:cNvPr id="550" name="Shape 550"/>
                <p:cNvCxnSpPr/>
                <p:nvPr/>
              </p:nvCxnSpPr>
              <p:spPr>
                <a:xfrm flipH="1">
                  <a:off x="1178610" y="1416882"/>
                  <a:ext cx="11870" cy="138346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</p:grpSp>
        </p:grpSp>
        <p:grpSp>
          <p:nvGrpSpPr>
            <p:cNvPr id="551" name="Shape 551"/>
            <p:cNvGrpSpPr/>
            <p:nvPr/>
          </p:nvGrpSpPr>
          <p:grpSpPr>
            <a:xfrm>
              <a:off x="6807200" y="1238760"/>
              <a:ext cx="3942476" cy="4635243"/>
              <a:chOff x="5105400" y="929070"/>
              <a:chExt cx="2956856" cy="3476432"/>
            </a:xfrm>
          </p:grpSpPr>
          <p:cxnSp>
            <p:nvCxnSpPr>
              <p:cNvPr id="552" name="Shape 552"/>
              <p:cNvCxnSpPr/>
              <p:nvPr/>
            </p:nvCxnSpPr>
            <p:spPr>
              <a:xfrm rot="-5400000">
                <a:off x="4898508" y="2873075"/>
                <a:ext cx="254738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53" name="Shape 553"/>
              <p:cNvCxnSpPr/>
              <p:nvPr/>
            </p:nvCxnSpPr>
            <p:spPr>
              <a:xfrm rot="10800000">
                <a:off x="6286500" y="4032467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54" name="Shape 554"/>
              <p:cNvCxnSpPr/>
              <p:nvPr/>
            </p:nvCxnSpPr>
            <p:spPr>
              <a:xfrm rot="10800000">
                <a:off x="6286500" y="3522990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55" name="Shape 555"/>
              <p:cNvCxnSpPr/>
              <p:nvPr/>
            </p:nvCxnSpPr>
            <p:spPr>
              <a:xfrm rot="10800000">
                <a:off x="6286500" y="3013513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56" name="Shape 556"/>
              <p:cNvCxnSpPr/>
              <p:nvPr/>
            </p:nvCxnSpPr>
            <p:spPr>
              <a:xfrm rot="10800000">
                <a:off x="6286500" y="2504037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57" name="Shape 557"/>
              <p:cNvCxnSpPr/>
              <p:nvPr/>
            </p:nvCxnSpPr>
            <p:spPr>
              <a:xfrm rot="10800000">
                <a:off x="6286500" y="1994560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58" name="Shape 558"/>
              <p:cNvCxnSpPr/>
              <p:nvPr/>
            </p:nvCxnSpPr>
            <p:spPr>
              <a:xfrm rot="10800000">
                <a:off x="6286500" y="1485083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559" name="Shape 559"/>
              <p:cNvSpPr/>
              <p:nvPr/>
            </p:nvSpPr>
            <p:spPr>
              <a:xfrm>
                <a:off x="6484938" y="1388154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6484938" y="1922051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6484938" y="2431528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6484938" y="3956239"/>
                <a:ext cx="365125" cy="449263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12190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  <p:sp>
            <p:nvSpPr>
              <p:cNvPr id="563" name="Shape 563"/>
              <p:cNvSpPr txBox="1"/>
              <p:nvPr/>
            </p:nvSpPr>
            <p:spPr>
              <a:xfrm flipH="1" rot="-5400000">
                <a:off x="6530776" y="3117559"/>
                <a:ext cx="233982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⋯</a:t>
                </a:r>
                <a:endParaRPr/>
              </a:p>
            </p:txBody>
          </p:sp>
          <p:cxnSp>
            <p:nvCxnSpPr>
              <p:cNvPr id="564" name="Shape 564"/>
              <p:cNvCxnSpPr/>
              <p:nvPr/>
            </p:nvCxnSpPr>
            <p:spPr>
              <a:xfrm rot="10800000">
                <a:off x="7048500" y="4032467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65" name="Shape 565"/>
              <p:cNvCxnSpPr/>
              <p:nvPr/>
            </p:nvCxnSpPr>
            <p:spPr>
              <a:xfrm rot="10800000">
                <a:off x="7048500" y="3522990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66" name="Shape 566"/>
              <p:cNvCxnSpPr/>
              <p:nvPr/>
            </p:nvCxnSpPr>
            <p:spPr>
              <a:xfrm rot="10800000">
                <a:off x="7048500" y="3013513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67" name="Shape 567"/>
              <p:cNvCxnSpPr/>
              <p:nvPr/>
            </p:nvCxnSpPr>
            <p:spPr>
              <a:xfrm rot="10800000">
                <a:off x="7048500" y="2504037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68" name="Shape 568"/>
              <p:cNvCxnSpPr/>
              <p:nvPr/>
            </p:nvCxnSpPr>
            <p:spPr>
              <a:xfrm rot="10800000">
                <a:off x="7048500" y="1994560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569" name="Shape 569"/>
              <p:cNvCxnSpPr/>
              <p:nvPr/>
            </p:nvCxnSpPr>
            <p:spPr>
              <a:xfrm rot="10800000">
                <a:off x="7048500" y="1485083"/>
                <a:ext cx="0" cy="228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grpSp>
            <p:nvGrpSpPr>
              <p:cNvPr id="570" name="Shape 570"/>
              <p:cNvGrpSpPr/>
              <p:nvPr/>
            </p:nvGrpSpPr>
            <p:grpSpPr>
              <a:xfrm rot="-5400000">
                <a:off x="5888665" y="2720675"/>
                <a:ext cx="2853070" cy="304800"/>
                <a:chOff x="990600" y="3486150"/>
                <a:chExt cx="4267200" cy="457200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990600" y="3486150"/>
                  <a:ext cx="4267200" cy="457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72" name="Shape 572"/>
                <p:cNvCxnSpPr/>
                <p:nvPr/>
              </p:nvCxnSpPr>
              <p:spPr>
                <a:xfrm>
                  <a:off x="1219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3" name="Shape 573"/>
                <p:cNvCxnSpPr/>
                <p:nvPr/>
              </p:nvCxnSpPr>
              <p:spPr>
                <a:xfrm flipH="1">
                  <a:off x="1219200" y="3486150"/>
                  <a:ext cx="762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4" name="Shape 574"/>
                <p:cNvCxnSpPr/>
                <p:nvPr/>
              </p:nvCxnSpPr>
              <p:spPr>
                <a:xfrm>
                  <a:off x="2743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5" name="Shape 575"/>
                <p:cNvCxnSpPr/>
                <p:nvPr/>
              </p:nvCxnSpPr>
              <p:spPr>
                <a:xfrm flipH="1">
                  <a:off x="3505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6" name="Shape 576"/>
                <p:cNvCxnSpPr/>
                <p:nvPr/>
              </p:nvCxnSpPr>
              <p:spPr>
                <a:xfrm flipH="1">
                  <a:off x="1828800" y="3486150"/>
                  <a:ext cx="24384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7" name="Shape 577"/>
                <p:cNvCxnSpPr/>
                <p:nvPr/>
              </p:nvCxnSpPr>
              <p:spPr>
                <a:xfrm>
                  <a:off x="3505200" y="3486150"/>
                  <a:ext cx="152400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78" name="Shape 578"/>
              <p:cNvGrpSpPr/>
              <p:nvPr/>
            </p:nvGrpSpPr>
            <p:grpSpPr>
              <a:xfrm>
                <a:off x="7467599" y="2710676"/>
                <a:ext cx="594657" cy="406602"/>
                <a:chOff x="6218516" y="3305443"/>
                <a:chExt cx="594657" cy="406602"/>
              </a:xfrm>
            </p:grpSpPr>
            <p:sp>
              <p:nvSpPr>
                <p:cNvPr id="579" name="Shape 579"/>
                <p:cNvSpPr txBox="1"/>
                <p:nvPr/>
              </p:nvSpPr>
              <p:spPr>
                <a:xfrm rot="-5400000">
                  <a:off x="6275930" y="3289454"/>
                  <a:ext cx="406602" cy="438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⨁</a:t>
                  </a:r>
                  <a:endParaRPr/>
                </a:p>
              </p:txBody>
            </p:sp>
            <p:cxnSp>
              <p:nvCxnSpPr>
                <p:cNvPr id="580" name="Shape 580"/>
                <p:cNvCxnSpPr/>
                <p:nvPr/>
              </p:nvCxnSpPr>
              <p:spPr>
                <a:xfrm flipH="1" rot="-5400000">
                  <a:off x="6738515" y="3347160"/>
                  <a:ext cx="1382" cy="14793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1" name="Shape 581"/>
                <p:cNvCxnSpPr/>
                <p:nvPr/>
              </p:nvCxnSpPr>
              <p:spPr>
                <a:xfrm flipH="1" rot="-5400000">
                  <a:off x="6294025" y="3344927"/>
                  <a:ext cx="1383" cy="15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82" name="Shape 582"/>
              <p:cNvSpPr txBox="1"/>
              <p:nvPr/>
            </p:nvSpPr>
            <p:spPr>
              <a:xfrm>
                <a:off x="5105400" y="2585268"/>
                <a:ext cx="570108" cy="684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33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⋯</a:t>
                </a:r>
                <a:endParaRPr/>
              </a:p>
            </p:txBody>
          </p:sp>
          <p:grpSp>
            <p:nvGrpSpPr>
              <p:cNvPr id="583" name="Shape 583"/>
              <p:cNvGrpSpPr/>
              <p:nvPr/>
            </p:nvGrpSpPr>
            <p:grpSpPr>
              <a:xfrm>
                <a:off x="7572427" y="929070"/>
                <a:ext cx="386164" cy="1752600"/>
                <a:chOff x="990600" y="1047750"/>
                <a:chExt cx="386164" cy="1752600"/>
              </a:xfrm>
            </p:grpSpPr>
            <p:sp>
              <p:nvSpPr>
                <p:cNvPr id="584" name="Shape 584"/>
                <p:cNvSpPr txBox="1"/>
                <p:nvPr/>
              </p:nvSpPr>
              <p:spPr>
                <a:xfrm>
                  <a:off x="990600" y="1047750"/>
                  <a:ext cx="386164" cy="438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  <a:endParaRPr baseline="-25000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85" name="Shape 585"/>
                <p:cNvCxnSpPr/>
                <p:nvPr/>
              </p:nvCxnSpPr>
              <p:spPr>
                <a:xfrm flipH="1">
                  <a:off x="1178610" y="1416882"/>
                  <a:ext cx="11870" cy="138346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</p:grpSp>
        </p:grpSp>
      </p:grpSp>
      <p:sp>
        <p:nvSpPr>
          <p:cNvPr id="586" name="Shape 586"/>
          <p:cNvSpPr txBox="1"/>
          <p:nvPr/>
        </p:nvSpPr>
        <p:spPr>
          <a:xfrm>
            <a:off x="522445" y="-304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AES: Advanced Encryption Standard Subs-Perm network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 Feistel)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460520" y="-2074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AES-128 schematic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Shape 593"/>
          <p:cNvGrpSpPr/>
          <p:nvPr/>
        </p:nvGrpSpPr>
        <p:grpSpPr>
          <a:xfrm>
            <a:off x="79134" y="1193800"/>
            <a:ext cx="10103958" cy="4864100"/>
            <a:chOff x="79133" y="1193800"/>
            <a:chExt cx="11909668" cy="5595248"/>
          </a:xfrm>
        </p:grpSpPr>
        <p:sp>
          <p:nvSpPr>
            <p:cNvPr id="594" name="Shape 594"/>
            <p:cNvSpPr/>
            <p:nvPr/>
          </p:nvSpPr>
          <p:spPr>
            <a:xfrm>
              <a:off x="406400" y="2505432"/>
              <a:ext cx="1016000" cy="914400"/>
            </a:xfrm>
            <a:prstGeom prst="rect">
              <a:avLst/>
            </a:prstGeom>
            <a:solidFill>
              <a:srgbClr val="A8D08C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 txBox="1"/>
            <p:nvPr/>
          </p:nvSpPr>
          <p:spPr>
            <a:xfrm>
              <a:off x="769507" y="2099033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79133" y="2692809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grpSp>
          <p:nvGrpSpPr>
            <p:cNvPr id="597" name="Shape 597"/>
            <p:cNvGrpSpPr/>
            <p:nvPr/>
          </p:nvGrpSpPr>
          <p:grpSpPr>
            <a:xfrm>
              <a:off x="2759327" y="1193800"/>
              <a:ext cx="7823200" cy="812800"/>
              <a:chOff x="1828800" y="895350"/>
              <a:chExt cx="5867400" cy="609600"/>
            </a:xfrm>
          </p:grpSpPr>
          <p:sp>
            <p:nvSpPr>
              <p:cNvPr id="598" name="Shape 598"/>
              <p:cNvSpPr/>
              <p:nvPr/>
            </p:nvSpPr>
            <p:spPr>
              <a:xfrm rot="-5400000">
                <a:off x="4572000" y="-1619250"/>
                <a:ext cx="381000" cy="58674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Shape 599"/>
              <p:cNvSpPr txBox="1"/>
              <p:nvPr/>
            </p:nvSpPr>
            <p:spPr>
              <a:xfrm>
                <a:off x="4800600" y="895350"/>
                <a:ext cx="1180323" cy="37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6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rounds</a:t>
                </a:r>
                <a:endParaRPr/>
              </a:p>
            </p:txBody>
          </p:sp>
        </p:grpSp>
        <p:grpSp>
          <p:nvGrpSpPr>
            <p:cNvPr id="600" name="Shape 600"/>
            <p:cNvGrpSpPr/>
            <p:nvPr/>
          </p:nvGrpSpPr>
          <p:grpSpPr>
            <a:xfrm>
              <a:off x="5229080" y="2099033"/>
              <a:ext cx="2987240" cy="2490740"/>
              <a:chOff x="3921810" y="1574274"/>
              <a:chExt cx="2240430" cy="1868055"/>
            </a:xfrm>
          </p:grpSpPr>
          <p:grpSp>
            <p:nvGrpSpPr>
              <p:cNvPr id="601" name="Shape 601"/>
              <p:cNvGrpSpPr/>
              <p:nvPr/>
            </p:nvGrpSpPr>
            <p:grpSpPr>
              <a:xfrm>
                <a:off x="3921810" y="1574274"/>
                <a:ext cx="2240430" cy="1219200"/>
                <a:chOff x="3733800" y="1574274"/>
                <a:chExt cx="2240430" cy="1219200"/>
              </a:xfrm>
            </p:grpSpPr>
            <p:sp>
              <p:nvSpPr>
                <p:cNvPr id="602" name="Shape 602"/>
                <p:cNvSpPr/>
                <p:nvPr/>
              </p:nvSpPr>
              <p:spPr>
                <a:xfrm>
                  <a:off x="3733800" y="1574274"/>
                  <a:ext cx="1600200" cy="1219200"/>
                </a:xfrm>
                <a:prstGeom prst="rect">
                  <a:avLst/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121900" spcFirstLastPara="1" rIns="0" wrap="square" tIns="45700">
                  <a:noAutofit/>
                </a:bodyPr>
                <a:lstStyle/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ByteSub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ShiftRow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MixColumn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Shape 603"/>
                <p:cNvSpPr txBox="1"/>
                <p:nvPr/>
              </p:nvSpPr>
              <p:spPr>
                <a:xfrm rot="-5400000">
                  <a:off x="5427772" y="2037617"/>
                  <a:ext cx="406602" cy="438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⨁</a:t>
                  </a:r>
                  <a:endParaRPr/>
                </a:p>
              </p:txBody>
            </p:sp>
            <p:cxnSp>
              <p:nvCxnSpPr>
                <p:cNvPr id="604" name="Shape 604"/>
                <p:cNvCxnSpPr/>
                <p:nvPr/>
              </p:nvCxnSpPr>
              <p:spPr>
                <a:xfrm>
                  <a:off x="5335910" y="2178882"/>
                  <a:ext cx="1524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Shape 605"/>
                <p:cNvCxnSpPr/>
                <p:nvPr/>
              </p:nvCxnSpPr>
              <p:spPr>
                <a:xfrm>
                  <a:off x="5821830" y="2172006"/>
                  <a:ext cx="1524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6" name="Shape 606"/>
              <p:cNvGrpSpPr/>
              <p:nvPr/>
            </p:nvGrpSpPr>
            <p:grpSpPr>
              <a:xfrm>
                <a:off x="5546875" y="2343150"/>
                <a:ext cx="609600" cy="1099179"/>
                <a:chOff x="3032275" y="2451729"/>
                <a:chExt cx="609600" cy="1099179"/>
              </a:xfrm>
            </p:grpSpPr>
            <p:cxnSp>
              <p:nvCxnSpPr>
                <p:cNvPr id="607" name="Shape 607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08" name="Shape 608"/>
                <p:cNvSpPr/>
                <p:nvPr/>
              </p:nvSpPr>
              <p:spPr>
                <a:xfrm>
                  <a:off x="3032275" y="3061329"/>
                  <a:ext cx="6096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09" name="Shape 609"/>
            <p:cNvGrpSpPr/>
            <p:nvPr/>
          </p:nvGrpSpPr>
          <p:grpSpPr>
            <a:xfrm>
              <a:off x="8331200" y="2403833"/>
              <a:ext cx="1348213" cy="2185940"/>
              <a:chOff x="6248400" y="1802874"/>
              <a:chExt cx="1011160" cy="1639455"/>
            </a:xfrm>
          </p:grpSpPr>
          <p:sp>
            <p:nvSpPr>
              <p:cNvPr id="610" name="Shape 610"/>
              <p:cNvSpPr txBox="1"/>
              <p:nvPr/>
            </p:nvSpPr>
            <p:spPr>
              <a:xfrm>
                <a:off x="6248400" y="1802874"/>
                <a:ext cx="570108" cy="684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33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⋯</a:t>
                </a:r>
                <a:endParaRPr/>
              </a:p>
            </p:txBody>
          </p:sp>
          <p:grpSp>
            <p:nvGrpSpPr>
              <p:cNvPr id="611" name="Shape 611"/>
              <p:cNvGrpSpPr/>
              <p:nvPr/>
            </p:nvGrpSpPr>
            <p:grpSpPr>
              <a:xfrm>
                <a:off x="6726160" y="2343150"/>
                <a:ext cx="533400" cy="1099179"/>
                <a:chOff x="3068560" y="2451729"/>
                <a:chExt cx="533400" cy="1099179"/>
              </a:xfrm>
            </p:grpSpPr>
            <p:cxnSp>
              <p:nvCxnSpPr>
                <p:cNvPr id="612" name="Shape 612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13" name="Shape 613"/>
                <p:cNvSpPr/>
                <p:nvPr/>
              </p:nvSpPr>
              <p:spPr>
                <a:xfrm>
                  <a:off x="3068560" y="3061329"/>
                  <a:ext cx="5334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4" name="Shape 614"/>
              <p:cNvSpPr txBox="1"/>
              <p:nvPr/>
            </p:nvSpPr>
            <p:spPr>
              <a:xfrm rot="-5400000">
                <a:off x="6781512" y="2057950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</p:grpSp>
        <p:grpSp>
          <p:nvGrpSpPr>
            <p:cNvPr id="615" name="Shape 615"/>
            <p:cNvGrpSpPr/>
            <p:nvPr/>
          </p:nvGrpSpPr>
          <p:grpSpPr>
            <a:xfrm>
              <a:off x="1422401" y="2153161"/>
              <a:ext cx="3759200" cy="2436612"/>
              <a:chOff x="1066800" y="1614870"/>
              <a:chExt cx="2819400" cy="1827459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1698455" y="1614870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121900" spcFirstLastPara="1" rIns="0" wrap="square" tIns="45700">
                <a:noAutofit/>
              </a:bodyPr>
              <a:lstStyle/>
              <a:p>
                <a:pPr indent="-457189" lvl="0" marL="457189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/>
                  <a:buAutoNum type="arabicParenBoth"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ByteSub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57189" lvl="0" marL="457189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/>
                  <a:buAutoNum type="arabicParenBoth"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ShiftRow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57189" lvl="0" marL="457189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/>
                  <a:buAutoNum type="arabicParenBoth"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MixColumn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Shape 617"/>
              <p:cNvSpPr txBox="1"/>
              <p:nvPr/>
            </p:nvSpPr>
            <p:spPr>
              <a:xfrm rot="-5400000">
                <a:off x="3376702" y="2066117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  <p:cxnSp>
            <p:nvCxnSpPr>
              <p:cNvPr id="618" name="Shape 618"/>
              <p:cNvCxnSpPr/>
              <p:nvPr/>
            </p:nvCxnSpPr>
            <p:spPr>
              <a:xfrm>
                <a:off x="3300565" y="2219478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cxnSp>
            <p:nvCxnSpPr>
              <p:cNvPr id="619" name="Shape 619"/>
              <p:cNvCxnSpPr/>
              <p:nvPr/>
            </p:nvCxnSpPr>
            <p:spPr>
              <a:xfrm>
                <a:off x="3733800" y="2212602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grpSp>
            <p:nvGrpSpPr>
              <p:cNvPr id="620" name="Shape 620"/>
              <p:cNvGrpSpPr/>
              <p:nvPr/>
            </p:nvGrpSpPr>
            <p:grpSpPr>
              <a:xfrm>
                <a:off x="3352800" y="2343150"/>
                <a:ext cx="533400" cy="1099179"/>
                <a:chOff x="3080655" y="2451729"/>
                <a:chExt cx="533400" cy="1099179"/>
              </a:xfrm>
            </p:grpSpPr>
            <p:cxnSp>
              <p:nvCxnSpPr>
                <p:cNvPr id="621" name="Shape 621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22" name="Shape 622"/>
                <p:cNvSpPr/>
                <p:nvPr/>
              </p:nvSpPr>
              <p:spPr>
                <a:xfrm>
                  <a:off x="3080655" y="3061329"/>
                  <a:ext cx="5334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23" name="Shape 623"/>
              <p:cNvCxnSpPr/>
              <p:nvPr/>
            </p:nvCxnSpPr>
            <p:spPr>
              <a:xfrm>
                <a:off x="1066800" y="2242760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624" name="Shape 624"/>
              <p:cNvSpPr txBox="1"/>
              <p:nvPr/>
            </p:nvSpPr>
            <p:spPr>
              <a:xfrm rot="-5400000">
                <a:off x="1142712" y="2090308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  <p:cxnSp>
            <p:nvCxnSpPr>
              <p:cNvPr id="625" name="Shape 625"/>
              <p:cNvCxnSpPr/>
              <p:nvPr/>
            </p:nvCxnSpPr>
            <p:spPr>
              <a:xfrm>
                <a:off x="1524000" y="2254855"/>
                <a:ext cx="1524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grpSp>
            <p:nvGrpSpPr>
              <p:cNvPr id="626" name="Shape 626"/>
              <p:cNvGrpSpPr/>
              <p:nvPr/>
            </p:nvGrpSpPr>
            <p:grpSpPr>
              <a:xfrm>
                <a:off x="1094620" y="2343150"/>
                <a:ext cx="533400" cy="1066800"/>
                <a:chOff x="3075820" y="2451729"/>
                <a:chExt cx="533400" cy="1066800"/>
              </a:xfrm>
            </p:grpSpPr>
            <p:cxnSp>
              <p:nvCxnSpPr>
                <p:cNvPr id="627" name="Shape 627"/>
                <p:cNvCxnSpPr/>
                <p:nvPr/>
              </p:nvCxnSpPr>
              <p:spPr>
                <a:xfrm flipH="1" rot="10800000">
                  <a:off x="3352800" y="2451729"/>
                  <a:ext cx="2234" cy="7296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90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  <p:sp>
              <p:nvSpPr>
                <p:cNvPr id="628" name="Shape 628"/>
                <p:cNvSpPr/>
                <p:nvPr/>
              </p:nvSpPr>
              <p:spPr>
                <a:xfrm>
                  <a:off x="3075820" y="3028950"/>
                  <a:ext cx="533400" cy="489579"/>
                </a:xfrm>
                <a:prstGeom prst="rect">
                  <a:avLst/>
                </a:prstGeom>
                <a:solidFill>
                  <a:srgbClr val="548135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baseline="-25000"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aseline="-25000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9" name="Shape 629"/>
            <p:cNvGrpSpPr/>
            <p:nvPr/>
          </p:nvGrpSpPr>
          <p:grpSpPr>
            <a:xfrm>
              <a:off x="9042400" y="2051561"/>
              <a:ext cx="2946400" cy="4737487"/>
              <a:chOff x="6781800" y="1538670"/>
              <a:chExt cx="2209800" cy="3553115"/>
            </a:xfrm>
          </p:grpSpPr>
          <p:grpSp>
            <p:nvGrpSpPr>
              <p:cNvPr id="630" name="Shape 630"/>
              <p:cNvGrpSpPr/>
              <p:nvPr/>
            </p:nvGrpSpPr>
            <p:grpSpPr>
              <a:xfrm>
                <a:off x="7203390" y="1538670"/>
                <a:ext cx="1788210" cy="3553115"/>
                <a:chOff x="6629400" y="1538670"/>
                <a:chExt cx="1788210" cy="3553115"/>
              </a:xfrm>
            </p:grpSpPr>
            <p:cxnSp>
              <p:nvCxnSpPr>
                <p:cNvPr id="631" name="Shape 631"/>
                <p:cNvCxnSpPr/>
                <p:nvPr/>
              </p:nvCxnSpPr>
              <p:spPr>
                <a:xfrm>
                  <a:off x="6629400" y="2176998"/>
                  <a:ext cx="1524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</p:cxnSp>
            <p:sp>
              <p:nvSpPr>
                <p:cNvPr id="632" name="Shape 632"/>
                <p:cNvSpPr/>
                <p:nvPr/>
              </p:nvSpPr>
              <p:spPr>
                <a:xfrm>
                  <a:off x="6817410" y="1538670"/>
                  <a:ext cx="1600200" cy="1219200"/>
                </a:xfrm>
                <a:prstGeom prst="rect">
                  <a:avLst/>
                </a:prstGeom>
                <a:solidFill>
                  <a:srgbClr val="0000FF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121900" spcFirstLastPara="1" rIns="0" wrap="square" tIns="45700">
                  <a:noAutofit/>
                </a:bodyPr>
                <a:lstStyle/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ByteSub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-457189" lvl="0" marL="457189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/>
                    <a:buAutoNum type="arabicParenBoth"/>
                  </a:pPr>
                  <a:r>
                    <a:rPr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ShiftRow</a:t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Shape 633"/>
                <p:cNvSpPr/>
                <p:nvPr/>
              </p:nvSpPr>
              <p:spPr>
                <a:xfrm>
                  <a:off x="7239000" y="4019550"/>
                  <a:ext cx="838200" cy="762000"/>
                </a:xfrm>
                <a:prstGeom prst="rect">
                  <a:avLst/>
                </a:prstGeom>
                <a:solidFill>
                  <a:srgbClr val="A8D08C"/>
                </a:solidFill>
                <a:ln cap="flat" cmpd="sng" w="9525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667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output</a:t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Shape 634"/>
                <p:cNvSpPr txBox="1"/>
                <p:nvPr/>
              </p:nvSpPr>
              <p:spPr>
                <a:xfrm>
                  <a:off x="7489950" y="4745536"/>
                  <a:ext cx="255119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635" name="Shape 635"/>
                <p:cNvSpPr txBox="1"/>
                <p:nvPr/>
              </p:nvSpPr>
              <p:spPr>
                <a:xfrm>
                  <a:off x="6993550" y="4183618"/>
                  <a:ext cx="255119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cxnSp>
              <p:nvCxnSpPr>
                <p:cNvPr id="636" name="Shape 636"/>
                <p:cNvCxnSpPr/>
                <p:nvPr/>
              </p:nvCxnSpPr>
              <p:spPr>
                <a:xfrm>
                  <a:off x="7620000" y="2793474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"/>
                  <a:headEnd len="med" w="med" type="none"/>
                  <a:tailEnd len="lg" w="lg" type="stealth"/>
                </a:ln>
              </p:spPr>
            </p:cxnSp>
          </p:grpSp>
          <p:sp>
            <p:nvSpPr>
              <p:cNvPr id="637" name="Shape 637"/>
              <p:cNvSpPr txBox="1"/>
              <p:nvPr/>
            </p:nvSpPr>
            <p:spPr>
              <a:xfrm rot="-5400000">
                <a:off x="7952332" y="3265033"/>
                <a:ext cx="406602" cy="438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⨁</a:t>
                </a:r>
                <a:endParaRPr/>
              </a:p>
            </p:txBody>
          </p:sp>
          <p:cxnSp>
            <p:nvCxnSpPr>
              <p:cNvPr id="638" name="Shape 638"/>
              <p:cNvCxnSpPr/>
              <p:nvPr/>
            </p:nvCxnSpPr>
            <p:spPr>
              <a:xfrm>
                <a:off x="8193315" y="3562350"/>
                <a:ext cx="0" cy="4572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  <p:sp>
            <p:nvSpPr>
              <p:cNvPr id="639" name="Shape 639"/>
              <p:cNvSpPr/>
              <p:nvPr/>
            </p:nvSpPr>
            <p:spPr>
              <a:xfrm>
                <a:off x="6781800" y="3790950"/>
                <a:ext cx="533400" cy="489579"/>
              </a:xfrm>
              <a:prstGeom prst="rect">
                <a:avLst/>
              </a:prstGeom>
              <a:solidFill>
                <a:srgbClr val="548135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baseline="-25000" lang="en-US" sz="26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aseline="-25000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0" name="Shape 640"/>
              <p:cNvCxnSpPr/>
              <p:nvPr/>
            </p:nvCxnSpPr>
            <p:spPr>
              <a:xfrm flipH="1" rot="10800000">
                <a:off x="7315200" y="3409951"/>
                <a:ext cx="688034" cy="38099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90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</p:grpSp>
        <p:grpSp>
          <p:nvGrpSpPr>
            <p:cNvPr id="641" name="Shape 641"/>
            <p:cNvGrpSpPr/>
            <p:nvPr/>
          </p:nvGrpSpPr>
          <p:grpSpPr>
            <a:xfrm>
              <a:off x="508000" y="4546601"/>
              <a:ext cx="8534400" cy="2087265"/>
              <a:chOff x="381000" y="3409950"/>
              <a:chExt cx="6400800" cy="1565449"/>
            </a:xfrm>
          </p:grpSpPr>
          <p:grpSp>
            <p:nvGrpSpPr>
              <p:cNvPr id="642" name="Shape 642"/>
              <p:cNvGrpSpPr/>
              <p:nvPr/>
            </p:nvGrpSpPr>
            <p:grpSpPr>
              <a:xfrm>
                <a:off x="381000" y="3442350"/>
                <a:ext cx="5470800" cy="1533049"/>
                <a:chOff x="381000" y="3442350"/>
                <a:chExt cx="5470800" cy="1533049"/>
              </a:xfrm>
            </p:grpSpPr>
            <p:grpSp>
              <p:nvGrpSpPr>
                <p:cNvPr id="643" name="Shape 643"/>
                <p:cNvGrpSpPr/>
                <p:nvPr/>
              </p:nvGrpSpPr>
              <p:grpSpPr>
                <a:xfrm>
                  <a:off x="381000" y="3442350"/>
                  <a:ext cx="5470800" cy="1533049"/>
                  <a:chOff x="381000" y="3442350"/>
                  <a:chExt cx="5470800" cy="1533049"/>
                </a:xfrm>
              </p:grpSpPr>
              <p:sp>
                <p:nvSpPr>
                  <p:cNvPr id="644" name="Shape 644"/>
                  <p:cNvSpPr/>
                  <p:nvPr/>
                </p:nvSpPr>
                <p:spPr>
                  <a:xfrm>
                    <a:off x="457200" y="4019550"/>
                    <a:ext cx="838200" cy="685800"/>
                  </a:xfrm>
                  <a:prstGeom prst="rect">
                    <a:avLst/>
                  </a:prstGeom>
                  <a:solidFill>
                    <a:srgbClr val="E46C0A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key</a:t>
                    </a:r>
                    <a:endParaRPr/>
                  </a:p>
                </p:txBody>
              </p:sp>
              <p:cxnSp>
                <p:nvCxnSpPr>
                  <p:cNvPr id="645" name="Shape 645"/>
                  <p:cNvCxnSpPr>
                    <a:stCxn id="644" idx="3"/>
                    <a:endCxn id="622" idx="2"/>
                  </p:cNvCxnSpPr>
                  <p:nvPr/>
                </p:nvCxnSpPr>
                <p:spPr>
                  <a:xfrm flipH="1" rot="10800000">
                    <a:off x="1295400" y="3442350"/>
                    <a:ext cx="2324100" cy="920100"/>
                  </a:xfrm>
                  <a:prstGeom prst="curvedConnector2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lg" w="lg" type="stealth"/>
                  </a:ln>
                </p:spPr>
              </p:cxnSp>
              <p:cxnSp>
                <p:nvCxnSpPr>
                  <p:cNvPr id="646" name="Shape 646"/>
                  <p:cNvCxnSpPr>
                    <a:stCxn id="644" idx="3"/>
                    <a:endCxn id="608" idx="2"/>
                  </p:cNvCxnSpPr>
                  <p:nvPr/>
                </p:nvCxnSpPr>
                <p:spPr>
                  <a:xfrm flipH="1" rot="10800000">
                    <a:off x="1295400" y="3442350"/>
                    <a:ext cx="4556400" cy="920100"/>
                  </a:xfrm>
                  <a:prstGeom prst="curvedConnector2">
                    <a:avLst/>
                  </a:prstGeom>
                  <a:noFill/>
                  <a:ln cap="flat" cmpd="sng" w="12700">
                    <a:solidFill>
                      <a:schemeClr val="accent1"/>
                    </a:solidFill>
                    <a:prstDash val="solid"/>
                    <a:miter lim="8000"/>
                    <a:headEnd len="med" w="med" type="none"/>
                    <a:tailEnd len="lg" w="lg" type="stealth"/>
                  </a:ln>
                </p:spPr>
              </p:cxnSp>
              <p:sp>
                <p:nvSpPr>
                  <p:cNvPr id="647" name="Shape 647"/>
                  <p:cNvSpPr txBox="1"/>
                  <p:nvPr/>
                </p:nvSpPr>
                <p:spPr>
                  <a:xfrm>
                    <a:off x="381000" y="4629150"/>
                    <a:ext cx="929486" cy="346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16 bytes</a:t>
                    </a:r>
                    <a:endParaRPr/>
                  </a:p>
                </p:txBody>
              </p:sp>
            </p:grpSp>
            <p:sp>
              <p:nvSpPr>
                <p:cNvPr id="648" name="Shape 648"/>
                <p:cNvSpPr txBox="1"/>
                <p:nvPr/>
              </p:nvSpPr>
              <p:spPr>
                <a:xfrm>
                  <a:off x="1676400" y="4336018"/>
                  <a:ext cx="1518300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key expansion:</a:t>
                  </a:r>
                  <a:endParaRPr/>
                </a:p>
              </p:txBody>
            </p:sp>
          </p:grpSp>
          <p:cxnSp>
            <p:nvCxnSpPr>
              <p:cNvPr id="649" name="Shape 649"/>
              <p:cNvCxnSpPr>
                <a:stCxn id="644" idx="3"/>
                <a:endCxn id="628" idx="2"/>
              </p:cNvCxnSpPr>
              <p:nvPr/>
            </p:nvCxnSpPr>
            <p:spPr>
              <a:xfrm flipH="1" rot="10800000">
                <a:off x="1295400" y="3409950"/>
                <a:ext cx="66000" cy="952500"/>
              </a:xfrm>
              <a:prstGeom prst="curvedConnector2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  <p:cxnSp>
            <p:nvCxnSpPr>
              <p:cNvPr id="650" name="Shape 650"/>
              <p:cNvCxnSpPr>
                <a:stCxn id="644" idx="3"/>
                <a:endCxn id="639" idx="1"/>
              </p:cNvCxnSpPr>
              <p:nvPr/>
            </p:nvCxnSpPr>
            <p:spPr>
              <a:xfrm flipH="1" rot="10800000">
                <a:off x="1295400" y="4035750"/>
                <a:ext cx="5486400" cy="326700"/>
              </a:xfrm>
              <a:prstGeom prst="curvedConnector3">
                <a:avLst>
                  <a:gd fmla="val 50777" name="adj1"/>
                </a:avLst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"/>
                <a:headEnd len="med" w="med" type="none"/>
                <a:tailEnd len="lg" w="lg" type="stealth"/>
              </a:ln>
            </p:spPr>
          </p:cxnSp>
        </p:grpSp>
        <p:sp>
          <p:nvSpPr>
            <p:cNvPr id="651" name="Shape 651"/>
            <p:cNvSpPr txBox="1"/>
            <p:nvPr/>
          </p:nvSpPr>
          <p:spPr>
            <a:xfrm>
              <a:off x="2641601" y="3733801"/>
              <a:ext cx="13691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invertible</a:t>
              </a:r>
              <a:endParaRPr/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3352800" y="6086158"/>
              <a:ext cx="2880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 bytes ⟶176 bytes</a:t>
              </a:r>
              <a:endParaRPr/>
            </a:p>
          </p:txBody>
        </p:sp>
      </p:grpSp>
      <p:sp>
        <p:nvSpPr>
          <p:cNvPr id="653" name="Shape 653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round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304800" y="1193800"/>
            <a:ext cx="113792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ByteSub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a 1 byte S-box.    256 byte table    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(easily computable)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ShiftRows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MixColumns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Shape 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333" y="2209800"/>
            <a:ext cx="4656667" cy="182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Shape 6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1" y="4445000"/>
            <a:ext cx="4757556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size/performance tradeoff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9" name="Shape 669"/>
          <p:cNvGraphicFramePr/>
          <p:nvPr/>
        </p:nvGraphicFramePr>
        <p:xfrm>
          <a:off x="914400" y="1220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{E86F8404-B241-42FD-8C58-E8119EBD2319}</a:tableStyleId>
              </a:tblPr>
              <a:tblGrid>
                <a:gridCol w="4454775"/>
                <a:gridCol w="2555625"/>
                <a:gridCol w="3657600"/>
              </a:tblGrid>
              <a:tr h="77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Code size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Performance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</a:tr>
              <a:tr h="201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Pre-compute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round functions 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(24KB or 4KB)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largest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fastest: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table lookups 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and xors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</a:tr>
              <a:tr h="139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Pre-compute 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S-box only  </a:t>
                      </a:r>
                      <a:r>
                        <a:rPr lang="en-US" sz="2700" u="none" cap="none" strike="noStrike"/>
                        <a:t>(256 bytes)</a:t>
                      </a:r>
                      <a:endParaRPr sz="27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smaller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slower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</a:tr>
              <a:tr h="77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No pre-computation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smallest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slowest</a:t>
                      </a:r>
                      <a:endParaRPr sz="3200" u="none" cap="none" strike="noStrike"/>
                    </a:p>
                  </a:txBody>
                  <a:tcPr marT="60950" marB="60950" marR="121925" marL="121925" anchor="ctr"/>
                </a:tc>
              </a:tr>
            </a:tbl>
          </a:graphicData>
        </a:graphic>
      </p:graphicFrame>
      <p:sp>
        <p:nvSpPr>
          <p:cNvPr id="670" name="Shape 670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 in hardware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 instructions in Intel Westmere: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aesenc,  aesenclast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do one round of AES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128-bit registers:  xmm1=state,   xmm2=round key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aesenc  xmm1, xmm2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puts result in xmm1 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aeskeygenassist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performs AES key expansion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  14 x speed-up over OpenSSL on same hardware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7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instructions on AMD Bulldozer </a:t>
            </a: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Security for many-time key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09600" y="1397000"/>
            <a:ext cx="113792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used more than once  ⇒  adv. sees many CTs with same key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Adversary’s power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chosen-plaintext attack (CPA)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obtain the encryption of arbitrary messages of his choice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(conservative modeling of real life)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Adversary’s goal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Break sematic security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1:   randomized encryption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09600" y="1397000"/>
            <a:ext cx="111760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E(k,m) is a randomized algorithm: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 encrypting same msg twice gives different ciphertexts   (w.h.p)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9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 ciphertext must be longer than plaintext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Roughly speaking:   CT-size =   PT-size + “# random bits”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978400" y="2311400"/>
            <a:ext cx="2032000" cy="1625600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5588000" y="2413000"/>
            <a:ext cx="609600" cy="609600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5588000" y="3225800"/>
            <a:ext cx="609600" cy="609600"/>
          </a:xfrm>
          <a:prstGeom prst="ellipse">
            <a:avLst/>
          </a:prstGeom>
          <a:solidFill>
            <a:srgbClr val="A6A6A6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2235201" y="3118247"/>
            <a:ext cx="6527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697" name="Shape 697"/>
          <p:cNvCxnSpPr/>
          <p:nvPr/>
        </p:nvCxnSpPr>
        <p:spPr>
          <a:xfrm flipH="1" rot="10800000">
            <a:off x="2966402" y="3393814"/>
            <a:ext cx="2998935" cy="52636"/>
          </a:xfrm>
          <a:prstGeom prst="straightConnector1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698" name="Shape 698"/>
          <p:cNvCxnSpPr/>
          <p:nvPr/>
        </p:nvCxnSpPr>
        <p:spPr>
          <a:xfrm>
            <a:off x="2946401" y="3439783"/>
            <a:ext cx="2992268" cy="247351"/>
          </a:xfrm>
          <a:prstGeom prst="straightConnector1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699" name="Shape 699"/>
          <p:cNvCxnSpPr/>
          <p:nvPr/>
        </p:nvCxnSpPr>
        <p:spPr>
          <a:xfrm>
            <a:off x="2966402" y="3446450"/>
            <a:ext cx="3072269" cy="87473"/>
          </a:xfrm>
          <a:prstGeom prst="straightConnector1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"/>
            <a:headEnd len="med" w="med" type="none"/>
            <a:tailEnd len="lg" w="lg" type="stealth"/>
          </a:ln>
        </p:spPr>
      </p:cxnSp>
      <p:grpSp>
        <p:nvGrpSpPr>
          <p:cNvPr id="700" name="Shape 700"/>
          <p:cNvGrpSpPr/>
          <p:nvPr/>
        </p:nvGrpSpPr>
        <p:grpSpPr>
          <a:xfrm>
            <a:off x="2235200" y="2142069"/>
            <a:ext cx="3804965" cy="754108"/>
            <a:chOff x="1676400" y="1606550"/>
            <a:chExt cx="2853724" cy="565581"/>
          </a:xfrm>
        </p:grpSpPr>
        <p:sp>
          <p:nvSpPr>
            <p:cNvPr id="701" name="Shape 701"/>
            <p:cNvSpPr txBox="1"/>
            <p:nvPr/>
          </p:nvSpPr>
          <p:spPr>
            <a:xfrm>
              <a:off x="1676400" y="1733550"/>
              <a:ext cx="489557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cxnSp>
          <p:nvCxnSpPr>
            <p:cNvPr id="702" name="Shape 702"/>
            <p:cNvCxnSpPr/>
            <p:nvPr/>
          </p:nvCxnSpPr>
          <p:spPr>
            <a:xfrm flipH="1" rot="10800000">
              <a:off x="2225922" y="1929906"/>
              <a:ext cx="2249201" cy="39477"/>
            </a:xfrm>
            <a:prstGeom prst="straightConnector1">
              <a:avLst/>
            </a:prstGeom>
            <a:noFill/>
            <a:ln cap="flat" cmpd="sng" w="12700">
              <a:solidFill>
                <a:srgbClr val="008000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703" name="Shape 703"/>
            <p:cNvCxnSpPr>
              <a:stCxn id="701" idx="3"/>
            </p:cNvCxnSpPr>
            <p:nvPr/>
          </p:nvCxnSpPr>
          <p:spPr>
            <a:xfrm>
              <a:off x="2165957" y="1952841"/>
              <a:ext cx="2289300" cy="197100"/>
            </a:xfrm>
            <a:prstGeom prst="straightConnector1">
              <a:avLst/>
            </a:prstGeom>
            <a:noFill/>
            <a:ln cap="flat" cmpd="sng" w="12700">
              <a:solidFill>
                <a:srgbClr val="008000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cxnSp>
          <p:nvCxnSpPr>
            <p:cNvPr id="704" name="Shape 704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noFill/>
            <a:ln cap="flat" cmpd="sng" w="12700">
              <a:solidFill>
                <a:srgbClr val="008000"/>
              </a:solidFill>
              <a:prstDash val="solid"/>
              <a:miter lim="8000"/>
              <a:headEnd len="med" w="med" type="none"/>
              <a:tailEnd len="lg" w="lg" type="stealth"/>
            </a:ln>
          </p:spPr>
        </p:cxnSp>
        <p:sp>
          <p:nvSpPr>
            <p:cNvPr id="705" name="Shape 705"/>
            <p:cNvSpPr txBox="1"/>
            <p:nvPr/>
          </p:nvSpPr>
          <p:spPr>
            <a:xfrm>
              <a:off x="2758196" y="1606550"/>
              <a:ext cx="47272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Shape 706"/>
          <p:cNvGrpSpPr/>
          <p:nvPr/>
        </p:nvGrpSpPr>
        <p:grpSpPr>
          <a:xfrm flipH="1">
            <a:off x="6013799" y="2108202"/>
            <a:ext cx="3745014" cy="754108"/>
            <a:chOff x="1721364" y="1606550"/>
            <a:chExt cx="2808760" cy="565581"/>
          </a:xfrm>
        </p:grpSpPr>
        <p:sp>
          <p:nvSpPr>
            <p:cNvPr id="707" name="Shape 707"/>
            <p:cNvSpPr txBox="1"/>
            <p:nvPr/>
          </p:nvSpPr>
          <p:spPr>
            <a:xfrm>
              <a:off x="1721364" y="1733550"/>
              <a:ext cx="489557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cxnSp>
          <p:nvCxnSpPr>
            <p:cNvPr id="708" name="Shape 708"/>
            <p:cNvCxnSpPr/>
            <p:nvPr/>
          </p:nvCxnSpPr>
          <p:spPr>
            <a:xfrm flipH="1" rot="10800000">
              <a:off x="2225922" y="1929906"/>
              <a:ext cx="2249201" cy="39477"/>
            </a:xfrm>
            <a:prstGeom prst="straightConnector1">
              <a:avLst/>
            </a:prstGeom>
            <a:noFill/>
            <a:ln cap="flat" cmpd="sng" w="12700">
              <a:solidFill>
                <a:srgbClr val="000090"/>
              </a:solidFill>
              <a:prstDash val="solid"/>
              <a:miter lim="8000"/>
              <a:headEnd len="lg" w="lg" type="stealth"/>
              <a:tailEnd len="med" w="med" type="none"/>
            </a:ln>
          </p:spPr>
        </p:cxnSp>
        <p:cxnSp>
          <p:nvCxnSpPr>
            <p:cNvPr id="709" name="Shape 709"/>
            <p:cNvCxnSpPr>
              <a:stCxn id="707" idx="3"/>
            </p:cNvCxnSpPr>
            <p:nvPr/>
          </p:nvCxnSpPr>
          <p:spPr>
            <a:xfrm>
              <a:off x="2210921" y="1952841"/>
              <a:ext cx="2244000" cy="197100"/>
            </a:xfrm>
            <a:prstGeom prst="straightConnector1">
              <a:avLst/>
            </a:prstGeom>
            <a:noFill/>
            <a:ln cap="flat" cmpd="sng" w="12700">
              <a:solidFill>
                <a:srgbClr val="000090"/>
              </a:solidFill>
              <a:prstDash val="solid"/>
              <a:miter lim="8000"/>
              <a:headEnd len="lg" w="lg" type="stealth"/>
              <a:tailEnd len="med" w="med" type="none"/>
            </a:ln>
          </p:spPr>
        </p:cxnSp>
        <p:cxnSp>
          <p:nvCxnSpPr>
            <p:cNvPr id="710" name="Shape 710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noFill/>
            <a:ln cap="flat" cmpd="sng" w="12700">
              <a:solidFill>
                <a:srgbClr val="000090"/>
              </a:solidFill>
              <a:prstDash val="solid"/>
              <a:miter lim="8000"/>
              <a:headEnd len="lg" w="lg" type="stealth"/>
              <a:tailEnd len="med" w="med" type="none"/>
            </a:ln>
          </p:spPr>
        </p:cxnSp>
        <p:sp>
          <p:nvSpPr>
            <p:cNvPr id="711" name="Shape 711"/>
            <p:cNvSpPr txBox="1"/>
            <p:nvPr/>
          </p:nvSpPr>
          <p:spPr>
            <a:xfrm>
              <a:off x="2803874" y="1606550"/>
              <a:ext cx="47272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Shape 712"/>
          <p:cNvGrpSpPr/>
          <p:nvPr/>
        </p:nvGrpSpPr>
        <p:grpSpPr>
          <a:xfrm flipH="1">
            <a:off x="5994399" y="3090335"/>
            <a:ext cx="3745014" cy="584775"/>
            <a:chOff x="1721364" y="1733550"/>
            <a:chExt cx="2808760" cy="438581"/>
          </a:xfrm>
        </p:grpSpPr>
        <p:sp>
          <p:nvSpPr>
            <p:cNvPr id="713" name="Shape 713"/>
            <p:cNvSpPr txBox="1"/>
            <p:nvPr/>
          </p:nvSpPr>
          <p:spPr>
            <a:xfrm>
              <a:off x="1721364" y="1733550"/>
              <a:ext cx="489557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714" name="Shape 714"/>
            <p:cNvCxnSpPr/>
            <p:nvPr/>
          </p:nvCxnSpPr>
          <p:spPr>
            <a:xfrm flipH="1" rot="10800000">
              <a:off x="2225922" y="1929906"/>
              <a:ext cx="2249201" cy="39477"/>
            </a:xfrm>
            <a:prstGeom prst="straightConnector1">
              <a:avLst/>
            </a:prstGeom>
            <a:noFill/>
            <a:ln cap="flat" cmpd="sng" w="12700">
              <a:solidFill>
                <a:srgbClr val="000090"/>
              </a:solidFill>
              <a:prstDash val="solid"/>
              <a:miter lim="8000"/>
              <a:headEnd len="lg" w="lg" type="stealth"/>
              <a:tailEnd len="med" w="med" type="none"/>
            </a:ln>
          </p:spPr>
        </p:cxnSp>
        <p:cxnSp>
          <p:nvCxnSpPr>
            <p:cNvPr id="715" name="Shape 715"/>
            <p:cNvCxnSpPr>
              <a:stCxn id="713" idx="3"/>
            </p:cNvCxnSpPr>
            <p:nvPr/>
          </p:nvCxnSpPr>
          <p:spPr>
            <a:xfrm>
              <a:off x="2210921" y="1952841"/>
              <a:ext cx="2244000" cy="197100"/>
            </a:xfrm>
            <a:prstGeom prst="straightConnector1">
              <a:avLst/>
            </a:prstGeom>
            <a:noFill/>
            <a:ln cap="flat" cmpd="sng" w="12700">
              <a:solidFill>
                <a:srgbClr val="000090"/>
              </a:solidFill>
              <a:prstDash val="solid"/>
              <a:miter lim="8000"/>
              <a:headEnd len="lg" w="lg" type="stealth"/>
              <a:tailEnd len="med" w="med" type="none"/>
            </a:ln>
          </p:spPr>
        </p:cxnSp>
        <p:cxnSp>
          <p:nvCxnSpPr>
            <p:cNvPr id="716" name="Shape 716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noFill/>
            <a:ln cap="flat" cmpd="sng" w="12700">
              <a:solidFill>
                <a:srgbClr val="000090"/>
              </a:solidFill>
              <a:prstDash val="solid"/>
              <a:miter lim="8000"/>
              <a:headEnd len="lg" w="lg" type="stealth"/>
              <a:tailEnd len="med" w="med" type="none"/>
            </a:ln>
          </p:spPr>
        </p:cxnSp>
      </p:grpSp>
      <p:sp>
        <p:nvSpPr>
          <p:cNvPr id="717" name="Shape 717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2:  nonce-based Encryption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203200" y="3632200"/>
            <a:ext cx="1198880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nonce  n:    a value that changes from msg to msg.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(k,n)  pair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more than once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nonce is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(e.g. packet counter)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encryptor keeps state from msg to msg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decryptor has same state, need not send nonce with CT</a:t>
            </a:r>
            <a:endParaRPr/>
          </a:p>
          <a:p>
            <a:pPr indent="-241287" lvl="0" marL="533387" marR="0" rtl="0" algn="l">
              <a:lnSpc>
                <a:spcPct val="90000"/>
              </a:lnSpc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encryptor chooses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nonce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n ← </a:t>
            </a:r>
            <a:r>
              <a:rPr b="0" i="0" lang="en-US" sz="2800" u="none" cap="none" strike="noStrike">
                <a:solidFill>
                  <a:schemeClr val="dk1"/>
                </a:solidFill>
                <a:latin typeface="Ruge Boogie"/>
                <a:ea typeface="Ruge Boogie"/>
                <a:cs typeface="Ruge Boogie"/>
                <a:sym typeface="Ruge Boogie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25" name="Shape 725"/>
          <p:cNvSpPr txBox="1"/>
          <p:nvPr/>
        </p:nvSpPr>
        <p:spPr>
          <a:xfrm>
            <a:off x="1695427" y="1447801"/>
            <a:ext cx="8149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</a:t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1625600" y="1947863"/>
            <a:ext cx="1016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cxnSp>
        <p:nvCxnSpPr>
          <p:cNvPr id="727" name="Shape 727"/>
          <p:cNvCxnSpPr/>
          <p:nvPr/>
        </p:nvCxnSpPr>
        <p:spPr>
          <a:xfrm>
            <a:off x="406400" y="2405063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28" name="Shape 728"/>
          <p:cNvSpPr txBox="1"/>
          <p:nvPr/>
        </p:nvSpPr>
        <p:spPr>
          <a:xfrm>
            <a:off x="438606" y="1927226"/>
            <a:ext cx="8034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m, n</a:t>
            </a: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2794609" y="1905001"/>
            <a:ext cx="18229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E(k,m,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)=c</a:t>
            </a:r>
            <a:endParaRPr/>
          </a:p>
        </p:txBody>
      </p:sp>
      <p:pic>
        <p:nvPicPr>
          <p:cNvPr descr="j0089304" id="730" name="Shape 7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2" y="1795465"/>
            <a:ext cx="1631951" cy="10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8793103" y="1470026"/>
            <a:ext cx="7039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Bob</a:t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8593667" y="1970088"/>
            <a:ext cx="1016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cxnSp>
        <p:nvCxnSpPr>
          <p:cNvPr id="733" name="Shape 733"/>
          <p:cNvCxnSpPr/>
          <p:nvPr/>
        </p:nvCxnSpPr>
        <p:spPr>
          <a:xfrm>
            <a:off x="7620000" y="2427288"/>
            <a:ext cx="9736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34" name="Shape 734"/>
          <p:cNvSpPr txBox="1"/>
          <p:nvPr/>
        </p:nvSpPr>
        <p:spPr>
          <a:xfrm>
            <a:off x="7677228" y="1947863"/>
            <a:ext cx="736099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 </a:t>
            </a:r>
            <a:r>
              <a:rPr b="1" lang="en-US" sz="266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35" name="Shape 735"/>
          <p:cNvCxnSpPr/>
          <p:nvPr/>
        </p:nvCxnSpPr>
        <p:spPr>
          <a:xfrm>
            <a:off x="9609667" y="2427288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36" name="Shape 736"/>
          <p:cNvSpPr txBox="1"/>
          <p:nvPr/>
        </p:nvSpPr>
        <p:spPr>
          <a:xfrm>
            <a:off x="9739929" y="1927226"/>
            <a:ext cx="1858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D(k,c,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)=m</a:t>
            </a:r>
            <a:endParaRPr/>
          </a:p>
        </p:txBody>
      </p:sp>
      <p:cxnSp>
        <p:nvCxnSpPr>
          <p:cNvPr id="737" name="Shape 737"/>
          <p:cNvCxnSpPr>
            <a:endCxn id="726" idx="2"/>
          </p:cNvCxnSpPr>
          <p:nvPr/>
        </p:nvCxnSpPr>
        <p:spPr>
          <a:xfrm flipH="1" rot="10800000">
            <a:off x="2129400" y="2862263"/>
            <a:ext cx="4200" cy="33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38" name="Shape 738"/>
          <p:cNvCxnSpPr/>
          <p:nvPr/>
        </p:nvCxnSpPr>
        <p:spPr>
          <a:xfrm rot="-5400000">
            <a:off x="8975989" y="3063611"/>
            <a:ext cx="338139" cy="21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39" name="Shape 739"/>
          <p:cNvSpPr txBox="1"/>
          <p:nvPr/>
        </p:nvSpPr>
        <p:spPr>
          <a:xfrm>
            <a:off x="1885952" y="3124202"/>
            <a:ext cx="3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740" name="Shape 740"/>
          <p:cNvSpPr txBox="1"/>
          <p:nvPr/>
        </p:nvSpPr>
        <p:spPr>
          <a:xfrm>
            <a:off x="8896351" y="3119438"/>
            <a:ext cx="3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cxnSp>
        <p:nvCxnSpPr>
          <p:cNvPr id="741" name="Shape 741"/>
          <p:cNvCxnSpPr/>
          <p:nvPr/>
        </p:nvCxnSpPr>
        <p:spPr>
          <a:xfrm>
            <a:off x="2641600" y="2438401"/>
            <a:ext cx="2743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42" name="Shape 742"/>
          <p:cNvSpPr txBox="1"/>
          <p:nvPr/>
        </p:nvSpPr>
        <p:spPr>
          <a:xfrm>
            <a:off x="5283201" y="1219202"/>
            <a:ext cx="9541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nonce</a:t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3962401" y="1504951"/>
            <a:ext cx="1445684" cy="63341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2580" y="11162"/>
                </a:lnTo>
                <a:cubicBezTo>
                  <a:pt x="22580" y="31162"/>
                  <a:pt x="11290" y="75581"/>
                  <a:pt x="0" y="120000"/>
                </a:cubicBezTo>
              </a:path>
            </a:pathLst>
          </a:custGeom>
          <a:noFill/>
          <a:ln cap="flat" cmpd="sng" w="2857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 flipH="1">
            <a:off x="6705600" y="1447800"/>
            <a:ext cx="1524000" cy="63341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2580" y="11162"/>
                </a:lnTo>
                <a:cubicBezTo>
                  <a:pt x="22580" y="31162"/>
                  <a:pt x="11290" y="75581"/>
                  <a:pt x="0" y="120000"/>
                </a:cubicBezTo>
              </a:path>
            </a:pathLst>
          </a:custGeom>
          <a:noFill/>
          <a:ln cap="flat" cmpd="sng" w="2857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609600" y="5308600"/>
            <a:ext cx="10566400" cy="5334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 txBox="1"/>
          <p:nvPr>
            <p:ph type="title"/>
          </p:nvPr>
        </p:nvSpPr>
        <p:spPr>
          <a:xfrm>
            <a:off x="609600" y="76200"/>
            <a:ext cx="1097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1:   CBC with random IV</a:t>
            </a:r>
            <a:endParaRPr/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304800" y="1143000"/>
            <a:ext cx="11887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(k,m):    choose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IV: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2844800" y="39370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E(k,⋅)</a:t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5080000" y="39370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E(k,⋅)</a:t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9347200" y="39370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E(k,⋅)</a:t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2438400" y="24892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m[0]</a:t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4470400" y="2489200"/>
            <a:ext cx="22352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m[1]</a:t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6705600" y="2489200"/>
            <a:ext cx="21336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m[2]</a:t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8839200" y="24892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m[3]</a:t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914400" y="2489200"/>
            <a:ext cx="1117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endParaRPr/>
          </a:p>
        </p:txBody>
      </p:sp>
      <p:sp>
        <p:nvSpPr>
          <p:cNvPr id="762" name="Shape 762"/>
          <p:cNvSpPr txBox="1"/>
          <p:nvPr/>
        </p:nvSpPr>
        <p:spPr>
          <a:xfrm>
            <a:off x="3096686" y="30048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sp>
        <p:nvSpPr>
          <p:cNvPr id="763" name="Shape 763"/>
          <p:cNvSpPr txBox="1"/>
          <p:nvPr/>
        </p:nvSpPr>
        <p:spPr>
          <a:xfrm>
            <a:off x="9652001" y="30048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sp>
        <p:nvSpPr>
          <p:cNvPr id="764" name="Shape 764"/>
          <p:cNvSpPr txBox="1"/>
          <p:nvPr/>
        </p:nvSpPr>
        <p:spPr>
          <a:xfrm>
            <a:off x="5384801" y="30048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cxnSp>
        <p:nvCxnSpPr>
          <p:cNvPr id="765" name="Shape 765"/>
          <p:cNvCxnSpPr/>
          <p:nvPr/>
        </p:nvCxnSpPr>
        <p:spPr>
          <a:xfrm>
            <a:off x="3412067" y="2870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6" name="Shape 766"/>
          <p:cNvCxnSpPr/>
          <p:nvPr/>
        </p:nvCxnSpPr>
        <p:spPr>
          <a:xfrm>
            <a:off x="5689600" y="2901951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7" name="Shape 767"/>
          <p:cNvCxnSpPr/>
          <p:nvPr/>
        </p:nvCxnSpPr>
        <p:spPr>
          <a:xfrm>
            <a:off x="9956800" y="2870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8" name="Shape 768"/>
          <p:cNvCxnSpPr/>
          <p:nvPr/>
        </p:nvCxnSpPr>
        <p:spPr>
          <a:xfrm>
            <a:off x="5689600" y="3556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9" name="Shape 769"/>
          <p:cNvCxnSpPr/>
          <p:nvPr/>
        </p:nvCxnSpPr>
        <p:spPr>
          <a:xfrm>
            <a:off x="9956800" y="3556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70" name="Shape 770"/>
          <p:cNvCxnSpPr/>
          <p:nvPr/>
        </p:nvCxnSpPr>
        <p:spPr>
          <a:xfrm>
            <a:off x="3352800" y="3556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71" name="Shape 771"/>
          <p:cNvSpPr/>
          <p:nvPr/>
        </p:nvSpPr>
        <p:spPr>
          <a:xfrm>
            <a:off x="1422400" y="2870200"/>
            <a:ext cx="1828800" cy="53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Shape 772"/>
          <p:cNvCxnSpPr/>
          <p:nvPr/>
        </p:nvCxnSpPr>
        <p:spPr>
          <a:xfrm>
            <a:off x="3352800" y="4775200"/>
            <a:ext cx="211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73" name="Shape 773"/>
          <p:cNvSpPr/>
          <p:nvPr/>
        </p:nvSpPr>
        <p:spPr>
          <a:xfrm>
            <a:off x="3352800" y="3403600"/>
            <a:ext cx="21336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4" name="Shape 774"/>
          <p:cNvCxnSpPr/>
          <p:nvPr/>
        </p:nvCxnSpPr>
        <p:spPr>
          <a:xfrm>
            <a:off x="5689600" y="4775200"/>
            <a:ext cx="211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75" name="Shape 775"/>
          <p:cNvSpPr/>
          <p:nvPr/>
        </p:nvSpPr>
        <p:spPr>
          <a:xfrm>
            <a:off x="7315200" y="39370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E(k,⋅)</a:t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5689600" y="3403600"/>
            <a:ext cx="21336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7924800" y="3403600"/>
            <a:ext cx="18288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7668686" y="30048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cxnSp>
        <p:nvCxnSpPr>
          <p:cNvPr id="779" name="Shape 779"/>
          <p:cNvCxnSpPr/>
          <p:nvPr/>
        </p:nvCxnSpPr>
        <p:spPr>
          <a:xfrm>
            <a:off x="7973484" y="2901951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80" name="Shape 780"/>
          <p:cNvCxnSpPr/>
          <p:nvPr/>
        </p:nvCxnSpPr>
        <p:spPr>
          <a:xfrm>
            <a:off x="7973484" y="3556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81" name="Shape 781"/>
          <p:cNvCxnSpPr/>
          <p:nvPr/>
        </p:nvCxnSpPr>
        <p:spPr>
          <a:xfrm>
            <a:off x="7924800" y="4775200"/>
            <a:ext cx="211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82" name="Shape 782"/>
          <p:cNvCxnSpPr/>
          <p:nvPr/>
        </p:nvCxnSpPr>
        <p:spPr>
          <a:xfrm>
            <a:off x="9954686" y="4775200"/>
            <a:ext cx="2116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83" name="Shape 783"/>
          <p:cNvSpPr/>
          <p:nvPr/>
        </p:nvSpPr>
        <p:spPr>
          <a:xfrm>
            <a:off x="2438400" y="5384800"/>
            <a:ext cx="203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c[0]</a:t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4470400" y="5384800"/>
            <a:ext cx="2235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c[1]</a:t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6705600" y="5384800"/>
            <a:ext cx="2133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c[2]</a:t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8839200" y="5384800"/>
            <a:ext cx="203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c[3]</a:t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914400" y="5384800"/>
            <a:ext cx="1117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endParaRPr/>
          </a:p>
        </p:txBody>
      </p:sp>
      <p:sp>
        <p:nvSpPr>
          <p:cNvPr id="788" name="Shape 788"/>
          <p:cNvSpPr/>
          <p:nvPr/>
        </p:nvSpPr>
        <p:spPr>
          <a:xfrm flipH="1" rot="5400000">
            <a:off x="5740400" y="939800"/>
            <a:ext cx="304800" cy="9956800"/>
          </a:xfrm>
          <a:prstGeom prst="leftBrace">
            <a:avLst>
              <a:gd fmla="val 20416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5037667" y="5951676"/>
            <a:ext cx="1455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111770" y="17365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Cryptography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703512" y="1124745"/>
            <a:ext cx="835292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Attacking Ceaser Cipher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brute force attacks -- only 26 alphabets in English language.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analysis -- E.g. alphabets  ‘E’ (or ‘e’) and ‘T’ (or ‘t’) are the most frequent alphabet in English language.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of ‘E’ is always the same…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528453" y="-428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circuit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6" name="Shape 796"/>
          <p:cNvGrpSpPr/>
          <p:nvPr/>
        </p:nvGrpSpPr>
        <p:grpSpPr>
          <a:xfrm>
            <a:off x="406400" y="2819400"/>
            <a:ext cx="10566400" cy="3352800"/>
            <a:chOff x="304800" y="2114550"/>
            <a:chExt cx="7924800" cy="2514600"/>
          </a:xfrm>
        </p:grpSpPr>
        <p:sp>
          <p:nvSpPr>
            <p:cNvPr id="797" name="Shape 797"/>
            <p:cNvSpPr/>
            <p:nvPr/>
          </p:nvSpPr>
          <p:spPr>
            <a:xfrm flipH="1" rot="10800000">
              <a:off x="304800" y="2114550"/>
              <a:ext cx="7924800" cy="4000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9812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D(k,⋅)</a:t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6576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D(k,⋅)</a:t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580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D(k,⋅)</a:t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1676400" y="4343400"/>
              <a:ext cx="1524000" cy="285750"/>
            </a:xfrm>
            <a:prstGeom prst="rect">
              <a:avLst/>
            </a:prstGeom>
            <a:solidFill>
              <a:srgbClr val="FAC09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m[0]</a:t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3200400" y="4343400"/>
              <a:ext cx="1676400" cy="285750"/>
            </a:xfrm>
            <a:prstGeom prst="rect">
              <a:avLst/>
            </a:prstGeom>
            <a:solidFill>
              <a:srgbClr val="FAC09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m[1]</a:t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876800" y="4343400"/>
              <a:ext cx="1600200" cy="285750"/>
            </a:xfrm>
            <a:prstGeom prst="rect">
              <a:avLst/>
            </a:prstGeom>
            <a:solidFill>
              <a:srgbClr val="FAC09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m[2]</a:t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477000" y="4343400"/>
              <a:ext cx="1524000" cy="285750"/>
            </a:xfrm>
            <a:prstGeom prst="rect">
              <a:avLst/>
            </a:prstGeom>
            <a:solidFill>
              <a:srgbClr val="FAC09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m[3]</a:t>
              </a:r>
              <a:endParaRPr/>
            </a:p>
          </p:txBody>
        </p:sp>
        <p:sp>
          <p:nvSpPr>
            <p:cNvPr id="805" name="Shape 805"/>
            <p:cNvSpPr txBox="1"/>
            <p:nvPr/>
          </p:nvSpPr>
          <p:spPr>
            <a:xfrm flipH="1" rot="10800000">
              <a:off x="2170114" y="3657600"/>
              <a:ext cx="453490" cy="561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sp>
          <p:nvSpPr>
            <p:cNvPr id="806" name="Shape 806"/>
            <p:cNvSpPr txBox="1"/>
            <p:nvPr/>
          </p:nvSpPr>
          <p:spPr>
            <a:xfrm flipH="1" rot="10800000">
              <a:off x="7086600" y="3657600"/>
              <a:ext cx="453490" cy="561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sp>
          <p:nvSpPr>
            <p:cNvPr id="807" name="Shape 807"/>
            <p:cNvSpPr txBox="1"/>
            <p:nvPr/>
          </p:nvSpPr>
          <p:spPr>
            <a:xfrm flipH="1" rot="10800000">
              <a:off x="3886200" y="3657600"/>
              <a:ext cx="453490" cy="561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808" name="Shape 808"/>
            <p:cNvCxnSpPr/>
            <p:nvPr/>
          </p:nvCxnSpPr>
          <p:spPr>
            <a:xfrm>
              <a:off x="2406650" y="4057650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114800" y="4033837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10" name="Shape 810"/>
            <p:cNvCxnSpPr/>
            <p:nvPr/>
          </p:nvCxnSpPr>
          <p:spPr>
            <a:xfrm>
              <a:off x="7315200" y="4057650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11" name="Shape 811"/>
            <p:cNvCxnSpPr/>
            <p:nvPr/>
          </p:nvCxnSpPr>
          <p:spPr>
            <a:xfrm>
              <a:off x="4114800" y="3543300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12" name="Shape 812"/>
            <p:cNvCxnSpPr/>
            <p:nvPr/>
          </p:nvCxnSpPr>
          <p:spPr>
            <a:xfrm>
              <a:off x="7315200" y="3543300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13" name="Shape 813"/>
            <p:cNvCxnSpPr/>
            <p:nvPr/>
          </p:nvCxnSpPr>
          <p:spPr>
            <a:xfrm>
              <a:off x="2362200" y="3543300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814" name="Shape 814"/>
            <p:cNvSpPr/>
            <p:nvPr/>
          </p:nvSpPr>
          <p:spPr>
            <a:xfrm>
              <a:off x="914400" y="2438400"/>
              <a:ext cx="1371600" cy="1466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5" name="Shape 815"/>
            <p:cNvCxnSpPr/>
            <p:nvPr/>
          </p:nvCxnSpPr>
          <p:spPr>
            <a:xfrm>
              <a:off x="2362200" y="2457450"/>
              <a:ext cx="1588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816" name="Shape 816"/>
            <p:cNvSpPr/>
            <p:nvPr/>
          </p:nvSpPr>
          <p:spPr>
            <a:xfrm flipH="1" rot="10800000">
              <a:off x="2362200" y="2686050"/>
              <a:ext cx="1600200" cy="12573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8571" y="120000"/>
                  </a:lnTo>
                  <a:lnTo>
                    <a:pt x="68571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7" name="Shape 817"/>
            <p:cNvCxnSpPr/>
            <p:nvPr/>
          </p:nvCxnSpPr>
          <p:spPr>
            <a:xfrm>
              <a:off x="4114800" y="2457450"/>
              <a:ext cx="1588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818" name="Shape 818"/>
            <p:cNvSpPr/>
            <p:nvPr/>
          </p:nvSpPr>
          <p:spPr>
            <a:xfrm>
              <a:off x="53340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D(k,⋅)</a:t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 flipH="1" rot="10800000">
              <a:off x="4114800" y="2686050"/>
              <a:ext cx="1600200" cy="12573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8571" y="120000"/>
                  </a:lnTo>
                  <a:lnTo>
                    <a:pt x="68571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 flipH="1" rot="10800000">
              <a:off x="5791200" y="2686050"/>
              <a:ext cx="1371600" cy="12573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8571" y="120000"/>
                  </a:lnTo>
                  <a:lnTo>
                    <a:pt x="68571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 flipH="1" rot="10800000">
              <a:off x="5599114" y="3657600"/>
              <a:ext cx="453490" cy="561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⊕</a:t>
              </a:r>
              <a:endParaRPr/>
            </a:p>
          </p:txBody>
        </p:sp>
        <p:cxnSp>
          <p:nvCxnSpPr>
            <p:cNvPr id="822" name="Shape 822"/>
            <p:cNvCxnSpPr/>
            <p:nvPr/>
          </p:nvCxnSpPr>
          <p:spPr>
            <a:xfrm>
              <a:off x="5827713" y="4033837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23" name="Shape 823"/>
            <p:cNvCxnSpPr/>
            <p:nvPr/>
          </p:nvCxnSpPr>
          <p:spPr>
            <a:xfrm>
              <a:off x="5827713" y="3543300"/>
              <a:ext cx="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24" name="Shape 824"/>
            <p:cNvCxnSpPr/>
            <p:nvPr/>
          </p:nvCxnSpPr>
          <p:spPr>
            <a:xfrm>
              <a:off x="5791200" y="2457450"/>
              <a:ext cx="1588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25" name="Shape 825"/>
            <p:cNvCxnSpPr/>
            <p:nvPr/>
          </p:nvCxnSpPr>
          <p:spPr>
            <a:xfrm>
              <a:off x="7313614" y="2457450"/>
              <a:ext cx="1587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826" name="Shape 826"/>
            <p:cNvSpPr/>
            <p:nvPr/>
          </p:nvSpPr>
          <p:spPr>
            <a:xfrm>
              <a:off x="1676400" y="2171700"/>
              <a:ext cx="1524000" cy="2857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c[0]</a:t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3200400" y="2171700"/>
              <a:ext cx="1676400" cy="2857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c[1]</a:t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876800" y="2171700"/>
              <a:ext cx="1600200" cy="2857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c[2]</a:t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477000" y="2171700"/>
              <a:ext cx="1524000" cy="2857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c[3]</a:t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3400" y="2171700"/>
              <a:ext cx="838200" cy="2857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</a:t>
              </a:r>
              <a:endParaRPr/>
            </a:p>
          </p:txBody>
        </p:sp>
      </p:grpSp>
      <p:sp>
        <p:nvSpPr>
          <p:cNvPr id="831" name="Shape 831"/>
          <p:cNvSpPr txBox="1"/>
          <p:nvPr/>
        </p:nvSpPr>
        <p:spPr>
          <a:xfrm>
            <a:off x="304800" y="1397000"/>
            <a:ext cx="11106502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symbols:    c[0] = E</a:t>
            </a: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 IV⨁m[0] </a:t>
            </a: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⇒       m[0] = D</a:t>
            </a: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 c[0]</a:t>
            </a: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⨁ IV</a:t>
            </a:r>
            <a:endParaRPr/>
          </a:p>
        </p:txBody>
      </p:sp>
      <p:sp>
        <p:nvSpPr>
          <p:cNvPr id="832" name="Shape 832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609600" y="76200"/>
            <a:ext cx="1097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Nonce-based CBC</a:t>
            </a:r>
            <a:endParaRPr/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304800" y="1143000"/>
            <a:ext cx="1168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block chaining with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nonce:   key = (k,k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711200" y="5314950"/>
            <a:ext cx="10871200" cy="717551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3149600" y="4035425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E(k,⋅)</a:t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5384800" y="4035425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E(k,⋅)</a:t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9652000" y="4035425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E(k,⋅)</a:t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2743200" y="2587625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m[0]</a:t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4775200" y="2587625"/>
            <a:ext cx="22352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m[1]</a:t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7010400" y="2587625"/>
            <a:ext cx="21336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m[2]</a:t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9144000" y="2587625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m[3]</a:t>
            </a:r>
            <a:endParaRPr/>
          </a:p>
        </p:txBody>
      </p:sp>
      <p:sp>
        <p:nvSpPr>
          <p:cNvPr id="848" name="Shape 848"/>
          <p:cNvSpPr txBox="1"/>
          <p:nvPr/>
        </p:nvSpPr>
        <p:spPr>
          <a:xfrm>
            <a:off x="3401486" y="30556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</a:t>
            </a:r>
            <a:endParaRPr/>
          </a:p>
        </p:txBody>
      </p:sp>
      <p:sp>
        <p:nvSpPr>
          <p:cNvPr id="849" name="Shape 849"/>
          <p:cNvSpPr txBox="1"/>
          <p:nvPr/>
        </p:nvSpPr>
        <p:spPr>
          <a:xfrm>
            <a:off x="9956801" y="30556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</a:t>
            </a: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5689601" y="30556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</a:t>
            </a:r>
            <a:endParaRPr/>
          </a:p>
        </p:txBody>
      </p:sp>
      <p:cxnSp>
        <p:nvCxnSpPr>
          <p:cNvPr id="851" name="Shape 851"/>
          <p:cNvCxnSpPr/>
          <p:nvPr/>
        </p:nvCxnSpPr>
        <p:spPr>
          <a:xfrm>
            <a:off x="3716867" y="29686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52" name="Shape 852"/>
          <p:cNvCxnSpPr/>
          <p:nvPr/>
        </p:nvCxnSpPr>
        <p:spPr>
          <a:xfrm>
            <a:off x="5994400" y="300037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53" name="Shape 853"/>
          <p:cNvCxnSpPr/>
          <p:nvPr/>
        </p:nvCxnSpPr>
        <p:spPr>
          <a:xfrm>
            <a:off x="10261600" y="29686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54" name="Shape 854"/>
          <p:cNvCxnSpPr/>
          <p:nvPr/>
        </p:nvCxnSpPr>
        <p:spPr>
          <a:xfrm>
            <a:off x="5994400" y="36544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55" name="Shape 855"/>
          <p:cNvCxnSpPr/>
          <p:nvPr/>
        </p:nvCxnSpPr>
        <p:spPr>
          <a:xfrm>
            <a:off x="10261600" y="36544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56" name="Shape 856"/>
          <p:cNvCxnSpPr/>
          <p:nvPr/>
        </p:nvCxnSpPr>
        <p:spPr>
          <a:xfrm>
            <a:off x="3657600" y="36544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57" name="Shape 857"/>
          <p:cNvCxnSpPr/>
          <p:nvPr/>
        </p:nvCxnSpPr>
        <p:spPr>
          <a:xfrm>
            <a:off x="3657600" y="4873625"/>
            <a:ext cx="211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58" name="Shape 858"/>
          <p:cNvSpPr/>
          <p:nvPr/>
        </p:nvSpPr>
        <p:spPr>
          <a:xfrm>
            <a:off x="3657600" y="3502025"/>
            <a:ext cx="21336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9" name="Shape 859"/>
          <p:cNvCxnSpPr/>
          <p:nvPr/>
        </p:nvCxnSpPr>
        <p:spPr>
          <a:xfrm>
            <a:off x="5994400" y="4873625"/>
            <a:ext cx="211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60" name="Shape 860"/>
          <p:cNvSpPr/>
          <p:nvPr/>
        </p:nvSpPr>
        <p:spPr>
          <a:xfrm>
            <a:off x="7620000" y="4035425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E(k,⋅)</a:t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5994400" y="3502025"/>
            <a:ext cx="21336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8229600" y="3502025"/>
            <a:ext cx="18288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7973486" y="30556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</a:t>
            </a:r>
            <a:endParaRPr/>
          </a:p>
        </p:txBody>
      </p:sp>
      <p:cxnSp>
        <p:nvCxnSpPr>
          <p:cNvPr id="864" name="Shape 864"/>
          <p:cNvCxnSpPr/>
          <p:nvPr/>
        </p:nvCxnSpPr>
        <p:spPr>
          <a:xfrm>
            <a:off x="8278284" y="300037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65" name="Shape 865"/>
          <p:cNvCxnSpPr/>
          <p:nvPr/>
        </p:nvCxnSpPr>
        <p:spPr>
          <a:xfrm>
            <a:off x="8278284" y="36544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66" name="Shape 866"/>
          <p:cNvCxnSpPr/>
          <p:nvPr/>
        </p:nvCxnSpPr>
        <p:spPr>
          <a:xfrm>
            <a:off x="8229600" y="4873625"/>
            <a:ext cx="211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67" name="Shape 867"/>
          <p:cNvCxnSpPr/>
          <p:nvPr/>
        </p:nvCxnSpPr>
        <p:spPr>
          <a:xfrm>
            <a:off x="10259486" y="4873625"/>
            <a:ext cx="2116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68" name="Shape 868"/>
          <p:cNvSpPr/>
          <p:nvPr/>
        </p:nvSpPr>
        <p:spPr>
          <a:xfrm>
            <a:off x="2743200" y="5483225"/>
            <a:ext cx="203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</a:t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4775200" y="5483225"/>
            <a:ext cx="2235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</a:t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7010400" y="5483225"/>
            <a:ext cx="2133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</a:t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9144000" y="5483225"/>
            <a:ext cx="203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</a:t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1219200" y="5483225"/>
            <a:ext cx="1117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endParaRPr/>
          </a:p>
        </p:txBody>
      </p:sp>
      <p:sp>
        <p:nvSpPr>
          <p:cNvPr id="873" name="Shape 873"/>
          <p:cNvSpPr txBox="1"/>
          <p:nvPr/>
        </p:nvSpPr>
        <p:spPr>
          <a:xfrm>
            <a:off x="9268883" y="6019801"/>
            <a:ext cx="15199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ciphertext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1219616" y="2587625"/>
            <a:ext cx="1117392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endParaRPr/>
          </a:p>
        </p:txBody>
      </p:sp>
      <p:cxnSp>
        <p:nvCxnSpPr>
          <p:cNvPr id="875" name="Shape 875"/>
          <p:cNvCxnSpPr/>
          <p:nvPr/>
        </p:nvCxnSpPr>
        <p:spPr>
          <a:xfrm rot="5400000">
            <a:off x="1574647" y="5024913"/>
            <a:ext cx="309563" cy="38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6" name="Shape 876"/>
          <p:cNvGrpSpPr/>
          <p:nvPr/>
        </p:nvGrpSpPr>
        <p:grpSpPr>
          <a:xfrm>
            <a:off x="1178984" y="2968625"/>
            <a:ext cx="2275416" cy="2212976"/>
            <a:chOff x="884238" y="2968623"/>
            <a:chExt cx="1706562" cy="2212976"/>
          </a:xfrm>
        </p:grpSpPr>
        <p:sp>
          <p:nvSpPr>
            <p:cNvPr id="877" name="Shape 877"/>
            <p:cNvSpPr/>
            <p:nvPr/>
          </p:nvSpPr>
          <p:spPr>
            <a:xfrm>
              <a:off x="884238" y="4038599"/>
              <a:ext cx="914230" cy="83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E(k</a:t>
              </a:r>
              <a:r>
                <a:rPr baseline="-2500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,⋅)</a:t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1295641" y="3505200"/>
              <a:ext cx="1295159" cy="16763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3157" y="120000"/>
                  </a:lnTo>
                  <a:lnTo>
                    <a:pt x="63157" y="0"/>
                  </a:lnTo>
                  <a:lnTo>
                    <a:pt x="11999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9" name="Shape 879"/>
            <p:cNvCxnSpPr>
              <a:stCxn id="874" idx="2"/>
              <a:endCxn id="877" idx="0"/>
            </p:cNvCxnSpPr>
            <p:nvPr/>
          </p:nvCxnSpPr>
          <p:spPr>
            <a:xfrm>
              <a:off x="1333734" y="2968623"/>
              <a:ext cx="7500" cy="107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880" name="Shape 880"/>
            <p:cNvSpPr txBox="1"/>
            <p:nvPr/>
          </p:nvSpPr>
          <p:spPr>
            <a:xfrm>
              <a:off x="2011363" y="3022599"/>
              <a:ext cx="3272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</a:t>
              </a:r>
              <a:endParaRPr b="1" sz="31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1" name="Shape 881"/>
          <p:cNvSpPr txBox="1"/>
          <p:nvPr/>
        </p:nvSpPr>
        <p:spPr>
          <a:xfrm>
            <a:off x="2540001" y="1676400"/>
            <a:ext cx="9144363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nonce means:   (key, n)  pair is used for only one message</a:t>
            </a:r>
            <a:endParaRPr/>
          </a:p>
        </p:txBody>
      </p:sp>
      <p:grpSp>
        <p:nvGrpSpPr>
          <p:cNvPr id="882" name="Shape 882"/>
          <p:cNvGrpSpPr/>
          <p:nvPr/>
        </p:nvGrpSpPr>
        <p:grpSpPr>
          <a:xfrm>
            <a:off x="1727201" y="5882637"/>
            <a:ext cx="5992386" cy="1001816"/>
            <a:chOff x="1295400" y="5882640"/>
            <a:chExt cx="4494289" cy="1001817"/>
          </a:xfrm>
        </p:grpSpPr>
        <p:sp>
          <p:nvSpPr>
            <p:cNvPr id="883" name="Shape 883"/>
            <p:cNvSpPr txBox="1"/>
            <p:nvPr/>
          </p:nvSpPr>
          <p:spPr>
            <a:xfrm>
              <a:off x="1676400" y="6381691"/>
              <a:ext cx="4113289" cy="502766"/>
            </a:xfrm>
            <a:prstGeom prst="rect">
              <a:avLst/>
            </a:prstGeom>
            <a:noFill/>
            <a:ln cap="flat" cmpd="sng" w="9525">
              <a:solidFill>
                <a:srgbClr val="92D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included only if unknown to decryptor</a:t>
              </a:r>
              <a:endParaRPr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1295400" y="5882640"/>
              <a:ext cx="396240" cy="71628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90769" y="117234"/>
                    <a:pt x="61538" y="114468"/>
                    <a:pt x="41538" y="94468"/>
                  </a:cubicBezTo>
                  <a:cubicBezTo>
                    <a:pt x="21538" y="74468"/>
                    <a:pt x="10769" y="3723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/>
        </p:nvSpPr>
        <p:spPr>
          <a:xfrm>
            <a:off x="1727200" y="4724400"/>
            <a:ext cx="7823200" cy="5334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2:  rand ctr-mode</a:t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3556000" y="3200400"/>
            <a:ext cx="14224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m[0]</a:t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4978400" y="3200400"/>
            <a:ext cx="13208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m[1]</a:t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6299200" y="3200400"/>
            <a:ext cx="14224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3556000" y="3962400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F(k,IV)</a:t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4978400" y="3962400"/>
            <a:ext cx="1320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F(k,IV+1)</a:t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6299200" y="3962400"/>
            <a:ext cx="1320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7721600" y="3200400"/>
            <a:ext cx="14224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m[L]</a:t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7620000" y="3962400"/>
            <a:ext cx="1524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F(k,IV+L)</a:t>
            </a:r>
            <a:endParaRPr/>
          </a:p>
        </p:txBody>
      </p:sp>
      <p:sp>
        <p:nvSpPr>
          <p:cNvPr id="899" name="Shape 899"/>
          <p:cNvSpPr txBox="1"/>
          <p:nvPr/>
        </p:nvSpPr>
        <p:spPr>
          <a:xfrm>
            <a:off x="9448801" y="3459164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cxnSp>
        <p:nvCxnSpPr>
          <p:cNvPr id="900" name="Shape 900"/>
          <p:cNvCxnSpPr/>
          <p:nvPr/>
        </p:nvCxnSpPr>
        <p:spPr>
          <a:xfrm>
            <a:off x="1117600" y="4572000"/>
            <a:ext cx="95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" name="Shape 901"/>
          <p:cNvSpPr/>
          <p:nvPr/>
        </p:nvSpPr>
        <p:spPr>
          <a:xfrm>
            <a:off x="3556000" y="4800600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c[0]</a:t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4978400" y="4800600"/>
            <a:ext cx="1320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c[1]</a:t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6299200" y="4800600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7721600" y="4800600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c[L]</a:t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2133600" y="3200400"/>
            <a:ext cx="1117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2133600" y="4800600"/>
            <a:ext cx="1117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endParaRPr/>
          </a:p>
        </p:txBody>
      </p:sp>
      <p:sp>
        <p:nvSpPr>
          <p:cNvPr id="907" name="Shape 907"/>
          <p:cNvSpPr txBox="1"/>
          <p:nvPr/>
        </p:nvSpPr>
        <p:spPr>
          <a:xfrm>
            <a:off x="2910831" y="5969001"/>
            <a:ext cx="55411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parallelizable (unlike CBC)</a:t>
            </a:r>
            <a:endParaRPr/>
          </a:p>
        </p:txBody>
      </p:sp>
      <p:sp>
        <p:nvSpPr>
          <p:cNvPr id="908" name="Shape 908"/>
          <p:cNvSpPr txBox="1"/>
          <p:nvPr/>
        </p:nvSpPr>
        <p:spPr>
          <a:xfrm>
            <a:off x="5689601" y="2733358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5384800" y="5171758"/>
            <a:ext cx="1455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950887" y="1066799"/>
            <a:ext cx="8055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E(k,m):   choose a random  IV ∈ {0,1}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 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do: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/>
        </p:nvSpPr>
        <p:spPr>
          <a:xfrm>
            <a:off x="2032000" y="3519487"/>
            <a:ext cx="7823200" cy="5334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 txBox="1"/>
          <p:nvPr>
            <p:ph type="title"/>
          </p:nvPr>
        </p:nvSpPr>
        <p:spPr>
          <a:xfrm>
            <a:off x="304800" y="2286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2’:  nonce ctr-mode</a:t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3860800" y="1995487"/>
            <a:ext cx="14224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m[0]</a:t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5283200" y="1995487"/>
            <a:ext cx="13208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m[1]</a:t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6604000" y="1995487"/>
            <a:ext cx="14224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3860800" y="2757487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F(k,IV)</a:t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5283200" y="2757487"/>
            <a:ext cx="1320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F(k,IV+1)</a:t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6604000" y="2757487"/>
            <a:ext cx="1320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8026400" y="1995487"/>
            <a:ext cx="14224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m[L]</a:t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7924800" y="2757487"/>
            <a:ext cx="1524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F(k,IV+L)</a:t>
            </a: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9753601" y="2254251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cxnSp>
        <p:nvCxnSpPr>
          <p:cNvPr id="928" name="Shape 928"/>
          <p:cNvCxnSpPr/>
          <p:nvPr/>
        </p:nvCxnSpPr>
        <p:spPr>
          <a:xfrm>
            <a:off x="1422400" y="3367087"/>
            <a:ext cx="95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Shape 929"/>
          <p:cNvSpPr/>
          <p:nvPr/>
        </p:nvSpPr>
        <p:spPr>
          <a:xfrm>
            <a:off x="3860800" y="3595687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c[0]</a:t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5283200" y="3595687"/>
            <a:ext cx="1320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c[1]</a:t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6604000" y="3595687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8026400" y="3595687"/>
            <a:ext cx="1422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c[L]</a:t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2438400" y="1995487"/>
            <a:ext cx="1117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2438400" y="3595687"/>
            <a:ext cx="1117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endParaRPr/>
          </a:p>
        </p:txBody>
      </p:sp>
      <p:sp>
        <p:nvSpPr>
          <p:cNvPr id="935" name="Shape 935"/>
          <p:cNvSpPr txBox="1"/>
          <p:nvPr/>
        </p:nvSpPr>
        <p:spPr>
          <a:xfrm>
            <a:off x="5791201" y="1462089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endParaRPr/>
          </a:p>
        </p:txBody>
      </p:sp>
      <p:sp>
        <p:nvSpPr>
          <p:cNvPr id="936" name="Shape 936"/>
          <p:cNvSpPr txBox="1"/>
          <p:nvPr/>
        </p:nvSpPr>
        <p:spPr>
          <a:xfrm>
            <a:off x="5884334" y="4052889"/>
            <a:ext cx="1455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</a:t>
            </a:r>
            <a:endParaRPr/>
          </a:p>
        </p:txBody>
      </p:sp>
      <p:grpSp>
        <p:nvGrpSpPr>
          <p:cNvPr id="937" name="Shape 937"/>
          <p:cNvGrpSpPr/>
          <p:nvPr/>
        </p:nvGrpSpPr>
        <p:grpSpPr>
          <a:xfrm>
            <a:off x="4368800" y="5393263"/>
            <a:ext cx="2946400" cy="916276"/>
            <a:chOff x="3581400" y="5031790"/>
            <a:chExt cx="2209800" cy="916276"/>
          </a:xfrm>
        </p:grpSpPr>
        <p:sp>
          <p:nvSpPr>
            <p:cNvPr id="938" name="Shape 938"/>
            <p:cNvSpPr/>
            <p:nvPr/>
          </p:nvSpPr>
          <p:spPr>
            <a:xfrm>
              <a:off x="3581400" y="5486400"/>
              <a:ext cx="2209800" cy="4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nonce</a:t>
              </a:r>
              <a:endParaRPr/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4191000" y="5031790"/>
              <a:ext cx="8814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128 bits</a:t>
              </a:r>
              <a:endParaRPr/>
            </a:p>
          </p:txBody>
        </p:sp>
        <p:cxnSp>
          <p:nvCxnSpPr>
            <p:cNvPr id="940" name="Shape 940"/>
            <p:cNvCxnSpPr/>
            <p:nvPr/>
          </p:nvCxnSpPr>
          <p:spPr>
            <a:xfrm flipH="1" rot="-5400000">
              <a:off x="4420394" y="57150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1" name="Shape 941"/>
            <p:cNvSpPr txBox="1"/>
            <p:nvPr/>
          </p:nvSpPr>
          <p:spPr>
            <a:xfrm>
              <a:off x="4724400" y="5486401"/>
              <a:ext cx="8664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counter</a:t>
              </a:r>
              <a:endParaRPr/>
            </a:p>
          </p:txBody>
        </p:sp>
      </p:grpSp>
      <p:sp>
        <p:nvSpPr>
          <p:cNvPr id="942" name="Shape 942"/>
          <p:cNvSpPr txBox="1"/>
          <p:nvPr/>
        </p:nvSpPr>
        <p:spPr>
          <a:xfrm>
            <a:off x="3066943" y="5664201"/>
            <a:ext cx="6172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IV:</a:t>
            </a:r>
            <a:endParaRPr/>
          </a:p>
        </p:txBody>
      </p:sp>
      <p:sp>
        <p:nvSpPr>
          <p:cNvPr id="943" name="Shape 943"/>
          <p:cNvSpPr txBox="1"/>
          <p:nvPr/>
        </p:nvSpPr>
        <p:spPr>
          <a:xfrm>
            <a:off x="4368800" y="6305076"/>
            <a:ext cx="928459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</a:t>
            </a:r>
            <a:endParaRPr/>
          </a:p>
        </p:txBody>
      </p:sp>
      <p:sp>
        <p:nvSpPr>
          <p:cNvPr id="944" name="Shape 944"/>
          <p:cNvSpPr txBox="1"/>
          <p:nvPr/>
        </p:nvSpPr>
        <p:spPr>
          <a:xfrm>
            <a:off x="6299200" y="6305076"/>
            <a:ext cx="928459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</a:t>
            </a:r>
            <a:endParaRPr/>
          </a:p>
        </p:txBody>
      </p:sp>
      <p:sp>
        <p:nvSpPr>
          <p:cNvPr id="945" name="Shape 945"/>
          <p:cNvSpPr txBox="1"/>
          <p:nvPr/>
        </p:nvSpPr>
        <p:spPr>
          <a:xfrm>
            <a:off x="304800" y="4743847"/>
            <a:ext cx="10464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ensure  F(k,x)  is never used more than once, choose IV as: </a:t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6908801" y="5461001"/>
            <a:ext cx="2183641" cy="562023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109833" y="97659"/>
                  <a:pt x="102277" y="78596"/>
                  <a:pt x="85999" y="58806"/>
                </a:cubicBezTo>
                <a:cubicBezTo>
                  <a:pt x="69722" y="39015"/>
                  <a:pt x="36666" y="0"/>
                  <a:pt x="22333" y="1254"/>
                </a:cubicBezTo>
                <a:cubicBezTo>
                  <a:pt x="7999" y="2509"/>
                  <a:pt x="1249" y="30151"/>
                  <a:pt x="0" y="66333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8635999" y="6000278"/>
            <a:ext cx="18807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every msg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Integrity</a:t>
            </a:r>
            <a:endParaRPr/>
          </a:p>
        </p:txBody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304800" y="1219200"/>
            <a:ext cx="11887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 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no confidentiality.</a:t>
            </a:r>
            <a:endParaRPr/>
          </a:p>
          <a:p>
            <a:pPr indent="-508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public binaries on disk.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banner ads on web pages.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integrity:   MACs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1117600" y="4241800"/>
            <a:ext cx="1026160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698" lvl="0" marL="7619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Def: 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 = (S,V)  defined over  (K,M,T) is a pair of algs: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272" lvl="1" marL="106677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S(k,m) outputs t in T</a:t>
            </a:r>
            <a:endParaRPr/>
          </a:p>
          <a:p>
            <a:pPr indent="-241272" lvl="1" marL="106677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V(k,m,t) outputs `yes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`no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12932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87100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64" name="Shape 964"/>
          <p:cNvSpPr txBox="1"/>
          <p:nvPr/>
        </p:nvSpPr>
        <p:spPr>
          <a:xfrm>
            <a:off x="1576915" y="1397001"/>
            <a:ext cx="3706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965" name="Shape 965"/>
          <p:cNvSpPr txBox="1"/>
          <p:nvPr/>
        </p:nvSpPr>
        <p:spPr>
          <a:xfrm>
            <a:off x="9042400" y="1397001"/>
            <a:ext cx="3706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cxnSp>
        <p:nvCxnSpPr>
          <p:cNvPr id="966" name="Shape 966"/>
          <p:cNvCxnSpPr/>
          <p:nvPr/>
        </p:nvCxnSpPr>
        <p:spPr>
          <a:xfrm>
            <a:off x="2410881" y="2249488"/>
            <a:ext cx="61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67" name="Shape 967"/>
          <p:cNvSpPr/>
          <p:nvPr/>
        </p:nvSpPr>
        <p:spPr>
          <a:xfrm>
            <a:off x="3223681" y="1716088"/>
            <a:ext cx="3454400" cy="381000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 m </a:t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6807200" y="1716088"/>
            <a:ext cx="711200" cy="381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969" name="Shape 969"/>
          <p:cNvSpPr txBox="1"/>
          <p:nvPr/>
        </p:nvSpPr>
        <p:spPr>
          <a:xfrm>
            <a:off x="886881" y="2713039"/>
            <a:ext cx="4368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Generate tag: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    tag ← S(k, m)</a:t>
            </a:r>
            <a:endParaRPr/>
          </a:p>
        </p:txBody>
      </p:sp>
      <p:grpSp>
        <p:nvGrpSpPr>
          <p:cNvPr id="970" name="Shape 970"/>
          <p:cNvGrpSpPr/>
          <p:nvPr/>
        </p:nvGrpSpPr>
        <p:grpSpPr>
          <a:xfrm>
            <a:off x="7592485" y="2706693"/>
            <a:ext cx="3892551" cy="1077914"/>
            <a:chOff x="3504" y="2448"/>
            <a:chExt cx="1839" cy="679"/>
          </a:xfrm>
        </p:grpSpPr>
        <p:sp>
          <p:nvSpPr>
            <p:cNvPr id="971" name="Shape 971"/>
            <p:cNvSpPr txBox="1"/>
            <p:nvPr/>
          </p:nvSpPr>
          <p:spPr>
            <a:xfrm>
              <a:off x="3504" y="2448"/>
              <a:ext cx="1839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Verify tag: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    V(k, m, tag)  = `yes</a:t>
              </a:r>
              <a:r>
                <a:rPr b="1" lang="en-US" sz="320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b="1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Shape 972"/>
            <p:cNvSpPr txBox="1"/>
            <p:nvPr/>
          </p:nvSpPr>
          <p:spPr>
            <a:xfrm>
              <a:off x="4685" y="2676"/>
              <a:ext cx="155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973" name="Shape 973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 requires a secret key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09600" y="4445000"/>
            <a:ext cx="1097280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can easily modify message m and re-compute CRC.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CRC designed to detect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malicious errors.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12932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8710081" y="1944688"/>
            <a:ext cx="1117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cxnSp>
        <p:nvCxnSpPr>
          <p:cNvPr id="982" name="Shape 982"/>
          <p:cNvCxnSpPr/>
          <p:nvPr/>
        </p:nvCxnSpPr>
        <p:spPr>
          <a:xfrm>
            <a:off x="2410881" y="2249488"/>
            <a:ext cx="61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83" name="Shape 983"/>
          <p:cNvSpPr/>
          <p:nvPr/>
        </p:nvSpPr>
        <p:spPr>
          <a:xfrm>
            <a:off x="3223681" y="1716088"/>
            <a:ext cx="3454400" cy="381000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 m </a:t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6807200" y="1716088"/>
            <a:ext cx="711200" cy="381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985" name="Shape 985"/>
          <p:cNvSpPr txBox="1"/>
          <p:nvPr/>
        </p:nvSpPr>
        <p:spPr>
          <a:xfrm>
            <a:off x="886881" y="2713039"/>
            <a:ext cx="4368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Generate tag: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    tag ← CRC(m)</a:t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7592484" y="2706693"/>
            <a:ext cx="3496734" cy="1077914"/>
            <a:chOff x="3504" y="2448"/>
            <a:chExt cx="1652" cy="679"/>
          </a:xfrm>
        </p:grpSpPr>
        <p:sp>
          <p:nvSpPr>
            <p:cNvPr id="987" name="Shape 987"/>
            <p:cNvSpPr txBox="1"/>
            <p:nvPr/>
          </p:nvSpPr>
          <p:spPr>
            <a:xfrm>
              <a:off x="3504" y="2448"/>
              <a:ext cx="1652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Verify tag: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    V(m, tag)  = `yes</a:t>
              </a:r>
              <a:r>
                <a:rPr b="1" lang="en-US" sz="320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b="1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Shape 988"/>
            <p:cNvSpPr txBox="1"/>
            <p:nvPr/>
          </p:nvSpPr>
          <p:spPr>
            <a:xfrm>
              <a:off x="4509" y="2676"/>
              <a:ext cx="155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989" name="Shape 989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protecting system files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406400" y="4648200"/>
            <a:ext cx="11277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a virus infects system and modifies system files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reboots into clean OS and supplies his password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Then:   secure MAC   ⇒   all modified files will be detected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Shape 997"/>
          <p:cNvSpPr txBox="1"/>
          <p:nvPr/>
        </p:nvSpPr>
        <p:spPr>
          <a:xfrm>
            <a:off x="508001" y="1193801"/>
            <a:ext cx="77125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at install time the system computes:</a:t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812800" y="2006600"/>
            <a:ext cx="1930400" cy="13208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812800" y="3530600"/>
            <a:ext cx="1930400" cy="508000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S(k,F</a:t>
            </a:r>
            <a:r>
              <a:rPr baseline="-25000"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3556000" y="2006600"/>
            <a:ext cx="1930400" cy="13208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3556000" y="3530600"/>
            <a:ext cx="1930400" cy="508000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S(k,F</a:t>
            </a:r>
            <a:r>
              <a:rPr baseline="-25000"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7112000" y="2006600"/>
            <a:ext cx="1930400" cy="13208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Shape 1003"/>
          <p:cNvSpPr/>
          <p:nvPr/>
        </p:nvSpPr>
        <p:spPr>
          <a:xfrm>
            <a:off x="7112000" y="3530600"/>
            <a:ext cx="1930400" cy="508000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S(k,F</a:t>
            </a:r>
            <a:r>
              <a:rPr baseline="-25000"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6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004" name="Shape 1004"/>
          <p:cNvSpPr txBox="1"/>
          <p:nvPr/>
        </p:nvSpPr>
        <p:spPr>
          <a:xfrm>
            <a:off x="5994400" y="2209801"/>
            <a:ext cx="760144" cy="9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⋯</a:t>
            </a:r>
            <a:endParaRPr/>
          </a:p>
        </p:txBody>
      </p:sp>
      <p:sp>
        <p:nvSpPr>
          <p:cNvPr id="1005" name="Shape 1005"/>
          <p:cNvSpPr txBox="1"/>
          <p:nvPr/>
        </p:nvSpPr>
        <p:spPr>
          <a:xfrm>
            <a:off x="9652001" y="2281953"/>
            <a:ext cx="2399247" cy="91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derived from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user’s password</a:t>
            </a:r>
            <a:endParaRPr/>
          </a:p>
        </p:txBody>
      </p:sp>
      <p:sp>
        <p:nvSpPr>
          <p:cNvPr id="1006" name="Shape 1006"/>
          <p:cNvSpPr txBox="1"/>
          <p:nvPr/>
        </p:nvSpPr>
        <p:spPr>
          <a:xfrm>
            <a:off x="812801" y="1905001"/>
            <a:ext cx="1282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</a:t>
            </a:r>
            <a:endParaRPr/>
          </a:p>
        </p:txBody>
      </p:sp>
      <p:sp>
        <p:nvSpPr>
          <p:cNvPr id="1007" name="Shape 1007"/>
          <p:cNvSpPr txBox="1"/>
          <p:nvPr/>
        </p:nvSpPr>
        <p:spPr>
          <a:xfrm>
            <a:off x="3535778" y="1905001"/>
            <a:ext cx="1282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</a:t>
            </a:r>
            <a:endParaRPr/>
          </a:p>
        </p:txBody>
      </p:sp>
      <p:sp>
        <p:nvSpPr>
          <p:cNvPr id="1008" name="Shape 1008"/>
          <p:cNvSpPr txBox="1"/>
          <p:nvPr/>
        </p:nvSpPr>
        <p:spPr>
          <a:xfrm>
            <a:off x="7112001" y="1905001"/>
            <a:ext cx="1282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</a:t>
            </a:r>
            <a:endParaRPr/>
          </a:p>
        </p:txBody>
      </p:sp>
      <p:sp>
        <p:nvSpPr>
          <p:cNvPr id="1009" name="Shape 1009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 Against MACs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Existential Forgery: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attacker produces a signature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some message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his choice.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 Forgery: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attacker chooses a message m, then gets access to the public key used for verification, and produces a signature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recovery: Given the public key for verification, the attacker produces the secret key for signing.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Shape 1016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>
            <p:ph type="title"/>
          </p:nvPr>
        </p:nvSpPr>
        <p:spPr>
          <a:xfrm>
            <a:off x="101600" y="-2286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Merkle-Damgard Iterated Construction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508000" y="4038600"/>
            <a:ext cx="10871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4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4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PB:    padding block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1109080" y="990600"/>
            <a:ext cx="9652000" cy="2743200"/>
          </a:xfrm>
          <a:prstGeom prst="roundRect">
            <a:avLst>
              <a:gd fmla="val 16667" name="adj"/>
            </a:avLst>
          </a:prstGeom>
          <a:solidFill>
            <a:srgbClr val="CC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22266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Shape 1025"/>
          <p:cNvSpPr/>
          <p:nvPr/>
        </p:nvSpPr>
        <p:spPr>
          <a:xfrm>
            <a:off x="44618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Shape 1026"/>
          <p:cNvSpPr/>
          <p:nvPr/>
        </p:nvSpPr>
        <p:spPr>
          <a:xfrm>
            <a:off x="88306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1515480" y="1295400"/>
            <a:ext cx="20320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m[0]</a:t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3547480" y="1295400"/>
            <a:ext cx="22352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m[1]</a:t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82680" y="1295400"/>
            <a:ext cx="21336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m[2]</a:t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7916280" y="1295400"/>
            <a:ext cx="20320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m[3]  ll   </a:t>
            </a:r>
            <a:r>
              <a:rPr b="1"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66970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1032" name="Shape 1032"/>
          <p:cNvGrpSpPr/>
          <p:nvPr/>
        </p:nvGrpSpPr>
        <p:grpSpPr>
          <a:xfrm>
            <a:off x="380828" y="2328335"/>
            <a:ext cx="1845852" cy="830997"/>
            <a:chOff x="63411" y="2908445"/>
            <a:chExt cx="1384389" cy="830999"/>
          </a:xfrm>
        </p:grpSpPr>
        <p:cxnSp>
          <p:nvCxnSpPr>
            <p:cNvPr id="1033" name="Shape 1033"/>
            <p:cNvCxnSpPr/>
            <p:nvPr/>
          </p:nvCxnSpPr>
          <p:spPr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034" name="Shape 1034"/>
            <p:cNvSpPr txBox="1"/>
            <p:nvPr/>
          </p:nvSpPr>
          <p:spPr>
            <a:xfrm>
              <a:off x="63411" y="2908445"/>
              <a:ext cx="732316" cy="8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(fixed)</a:t>
              </a:r>
              <a:endParaRPr/>
            </a:p>
          </p:txBody>
        </p:sp>
      </p:grpSp>
      <p:grpSp>
        <p:nvGrpSpPr>
          <p:cNvPr id="1035" name="Shape 1035"/>
          <p:cNvGrpSpPr/>
          <p:nvPr/>
        </p:nvGrpSpPr>
        <p:grpSpPr>
          <a:xfrm>
            <a:off x="1819221" y="1677193"/>
            <a:ext cx="407459" cy="838995"/>
            <a:chOff x="1218406" y="2134394"/>
            <a:chExt cx="305594" cy="838994"/>
          </a:xfrm>
        </p:grpSpPr>
        <p:cxnSp>
          <p:nvCxnSpPr>
            <p:cNvPr id="1036" name="Shape 1036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Shape 1037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038" name="Shape 1038"/>
          <p:cNvGrpSpPr/>
          <p:nvPr/>
        </p:nvGrpSpPr>
        <p:grpSpPr>
          <a:xfrm>
            <a:off x="4055480" y="1676400"/>
            <a:ext cx="407459" cy="838995"/>
            <a:chOff x="1218406" y="2134394"/>
            <a:chExt cx="305594" cy="838994"/>
          </a:xfrm>
        </p:grpSpPr>
        <p:cxnSp>
          <p:nvCxnSpPr>
            <p:cNvPr id="1039" name="Shape 1039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041" name="Shape 1041"/>
          <p:cNvGrpSpPr/>
          <p:nvPr/>
        </p:nvGrpSpPr>
        <p:grpSpPr>
          <a:xfrm>
            <a:off x="6290680" y="1676400"/>
            <a:ext cx="407459" cy="838995"/>
            <a:chOff x="1218406" y="2134394"/>
            <a:chExt cx="305594" cy="838994"/>
          </a:xfrm>
        </p:grpSpPr>
        <p:cxnSp>
          <p:nvCxnSpPr>
            <p:cNvPr id="1042" name="Shape 1042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Shape 1043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044" name="Shape 1044"/>
          <p:cNvGrpSpPr/>
          <p:nvPr/>
        </p:nvGrpSpPr>
        <p:grpSpPr>
          <a:xfrm>
            <a:off x="8424280" y="1676400"/>
            <a:ext cx="407459" cy="838995"/>
            <a:chOff x="1218406" y="2134394"/>
            <a:chExt cx="305594" cy="838994"/>
          </a:xfrm>
        </p:grpSpPr>
        <p:cxnSp>
          <p:nvCxnSpPr>
            <p:cNvPr id="1045" name="Shape 1045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Shape 1046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cxnSp>
        <p:nvCxnSpPr>
          <p:cNvPr id="1047" name="Shape 1047"/>
          <p:cNvCxnSpPr/>
          <p:nvPr/>
        </p:nvCxnSpPr>
        <p:spPr>
          <a:xfrm>
            <a:off x="3445880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48" name="Shape 1048"/>
          <p:cNvCxnSpPr/>
          <p:nvPr/>
        </p:nvCxnSpPr>
        <p:spPr>
          <a:xfrm>
            <a:off x="5681080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49" name="Shape 1049"/>
          <p:cNvCxnSpPr/>
          <p:nvPr/>
        </p:nvCxnSpPr>
        <p:spPr>
          <a:xfrm>
            <a:off x="7916280" y="2817813"/>
            <a:ext cx="9144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50" name="Shape 1050"/>
          <p:cNvCxnSpPr/>
          <p:nvPr/>
        </p:nvCxnSpPr>
        <p:spPr>
          <a:xfrm>
            <a:off x="10049880" y="2817813"/>
            <a:ext cx="13208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51" name="Shape 1051"/>
          <p:cNvSpPr txBox="1"/>
          <p:nvPr/>
        </p:nvSpPr>
        <p:spPr>
          <a:xfrm>
            <a:off x="10845748" y="2226733"/>
            <a:ext cx="87876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H(m)</a:t>
            </a:r>
            <a:endParaRPr/>
          </a:p>
        </p:txBody>
      </p:sp>
      <p:grpSp>
        <p:nvGrpSpPr>
          <p:cNvPr id="1052" name="Shape 1052"/>
          <p:cNvGrpSpPr/>
          <p:nvPr/>
        </p:nvGrpSpPr>
        <p:grpSpPr>
          <a:xfrm>
            <a:off x="4461880" y="2345267"/>
            <a:ext cx="1422400" cy="381000"/>
            <a:chOff x="1524000" y="2819400"/>
            <a:chExt cx="1066800" cy="381000"/>
          </a:xfrm>
        </p:grpSpPr>
        <p:sp>
          <p:nvSpPr>
            <p:cNvPr id="1053" name="Shape 1053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4" name="Shape 1054"/>
            <p:cNvCxnSpPr>
              <a:stCxn id="1053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5" name="Shape 1055"/>
          <p:cNvGrpSpPr/>
          <p:nvPr/>
        </p:nvGrpSpPr>
        <p:grpSpPr>
          <a:xfrm>
            <a:off x="6697080" y="2345267"/>
            <a:ext cx="1422400" cy="381000"/>
            <a:chOff x="1524000" y="2819400"/>
            <a:chExt cx="1066800" cy="381000"/>
          </a:xfrm>
        </p:grpSpPr>
        <p:sp>
          <p:nvSpPr>
            <p:cNvPr id="1056" name="Shape 1056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7" name="Shape 1057"/>
            <p:cNvCxnSpPr>
              <a:stCxn id="1056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8" name="Shape 1058"/>
          <p:cNvGrpSpPr/>
          <p:nvPr/>
        </p:nvGrpSpPr>
        <p:grpSpPr>
          <a:xfrm>
            <a:off x="8830680" y="2345267"/>
            <a:ext cx="1422400" cy="381000"/>
            <a:chOff x="1524000" y="2819400"/>
            <a:chExt cx="1066800" cy="381000"/>
          </a:xfrm>
        </p:grpSpPr>
        <p:sp>
          <p:nvSpPr>
            <p:cNvPr id="1059" name="Shape 1059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0" name="Shape 1060"/>
            <p:cNvCxnSpPr>
              <a:stCxn id="1059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1" name="Shape 1061"/>
          <p:cNvGrpSpPr/>
          <p:nvPr/>
        </p:nvGrpSpPr>
        <p:grpSpPr>
          <a:xfrm flipH="1" rot="10800000">
            <a:off x="2226680" y="2834148"/>
            <a:ext cx="1422400" cy="381000"/>
            <a:chOff x="1524000" y="2819400"/>
            <a:chExt cx="1066800" cy="381000"/>
          </a:xfrm>
        </p:grpSpPr>
        <p:sp>
          <p:nvSpPr>
            <p:cNvPr id="1062" name="Shape 1062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3" name="Shape 1063"/>
            <p:cNvCxnSpPr>
              <a:stCxn id="1062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4" name="Shape 1064"/>
          <p:cNvGrpSpPr/>
          <p:nvPr/>
        </p:nvGrpSpPr>
        <p:grpSpPr>
          <a:xfrm flipH="1" rot="10800000">
            <a:off x="4461880" y="2834148"/>
            <a:ext cx="1422400" cy="381000"/>
            <a:chOff x="1524000" y="2819400"/>
            <a:chExt cx="1066800" cy="381000"/>
          </a:xfrm>
        </p:grpSpPr>
        <p:sp>
          <p:nvSpPr>
            <p:cNvPr id="1065" name="Shape 1065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6" name="Shape 1066"/>
            <p:cNvCxnSpPr>
              <a:stCxn id="1065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7" name="Shape 1067"/>
          <p:cNvGrpSpPr/>
          <p:nvPr/>
        </p:nvGrpSpPr>
        <p:grpSpPr>
          <a:xfrm flipH="1" rot="10800000">
            <a:off x="6697080" y="2834148"/>
            <a:ext cx="1422400" cy="381000"/>
            <a:chOff x="1524000" y="2819400"/>
            <a:chExt cx="1066800" cy="381000"/>
          </a:xfrm>
        </p:grpSpPr>
        <p:sp>
          <p:nvSpPr>
            <p:cNvPr id="1068" name="Shape 1068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9" name="Shape 1069"/>
            <p:cNvCxnSpPr>
              <a:stCxn id="1068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0" name="Shape 1070"/>
          <p:cNvGrpSpPr/>
          <p:nvPr/>
        </p:nvGrpSpPr>
        <p:grpSpPr>
          <a:xfrm flipH="1" rot="10800000">
            <a:off x="8830680" y="2834148"/>
            <a:ext cx="1422400" cy="381000"/>
            <a:chOff x="1524000" y="2819400"/>
            <a:chExt cx="1066800" cy="381000"/>
          </a:xfrm>
        </p:grpSpPr>
        <p:sp>
          <p:nvSpPr>
            <p:cNvPr id="1071" name="Shape 1071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2" name="Shape 1072"/>
            <p:cNvCxnSpPr>
              <a:stCxn id="1071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3" name="Shape 1073"/>
          <p:cNvGrpSpPr/>
          <p:nvPr/>
        </p:nvGrpSpPr>
        <p:grpSpPr>
          <a:xfrm>
            <a:off x="2226680" y="2345267"/>
            <a:ext cx="1422400" cy="381000"/>
            <a:chOff x="1524000" y="2819400"/>
            <a:chExt cx="1066800" cy="381000"/>
          </a:xfrm>
        </p:grpSpPr>
        <p:sp>
          <p:nvSpPr>
            <p:cNvPr id="1074" name="Shape 1074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5" name="Shape 1075"/>
            <p:cNvCxnSpPr>
              <a:stCxn id="1074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6" name="Shape 1076"/>
          <p:cNvGrpSpPr/>
          <p:nvPr/>
        </p:nvGrpSpPr>
        <p:grpSpPr>
          <a:xfrm>
            <a:off x="1413880" y="2565402"/>
            <a:ext cx="9318209" cy="584775"/>
            <a:chOff x="1060410" y="1924050"/>
            <a:chExt cx="6988656" cy="438581"/>
          </a:xfrm>
        </p:grpSpPr>
        <p:sp>
          <p:nvSpPr>
            <p:cNvPr id="1077" name="Shape 1077"/>
            <p:cNvSpPr txBox="1"/>
            <p:nvPr/>
          </p:nvSpPr>
          <p:spPr>
            <a:xfrm>
              <a:off x="1060410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078" name="Shape 1078"/>
            <p:cNvSpPr txBox="1"/>
            <p:nvPr/>
          </p:nvSpPr>
          <p:spPr>
            <a:xfrm>
              <a:off x="27436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44200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80" name="Shape 1080"/>
            <p:cNvSpPr txBox="1"/>
            <p:nvPr/>
          </p:nvSpPr>
          <p:spPr>
            <a:xfrm>
              <a:off x="60964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081" name="Shape 1081"/>
            <p:cNvSpPr txBox="1"/>
            <p:nvPr/>
          </p:nvSpPr>
          <p:spPr>
            <a:xfrm>
              <a:off x="7613610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1082" name="Shape 1082"/>
          <p:cNvGrpSpPr/>
          <p:nvPr/>
        </p:nvGrpSpPr>
        <p:grpSpPr>
          <a:xfrm>
            <a:off x="4368801" y="5765801"/>
            <a:ext cx="3149600" cy="1069889"/>
            <a:chOff x="3276600" y="4324350"/>
            <a:chExt cx="2362200" cy="802417"/>
          </a:xfrm>
        </p:grpSpPr>
        <p:sp>
          <p:nvSpPr>
            <p:cNvPr id="1083" name="Shape 1083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  <a:solidFill>
              <a:srgbClr val="E46C0A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rgbClr val="FFFFCC"/>
                  </a:solidFill>
                  <a:latin typeface="Calibri"/>
                  <a:ea typeface="Calibri"/>
                  <a:cs typeface="Calibri"/>
                  <a:sym typeface="Calibri"/>
                </a:rPr>
                <a:t>1000…0  ll  msg len</a:t>
              </a:r>
              <a:endParaRPr sz="2667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 rot="5400000">
              <a:off x="4991100" y="4324350"/>
              <a:ext cx="152400" cy="914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Shape 1085"/>
            <p:cNvSpPr txBox="1"/>
            <p:nvPr/>
          </p:nvSpPr>
          <p:spPr>
            <a:xfrm>
              <a:off x="4673600" y="4780518"/>
              <a:ext cx="764873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 bits</a:t>
              </a:r>
              <a:endParaRPr/>
            </a:p>
          </p:txBody>
        </p:sp>
      </p:grpSp>
      <p:sp>
        <p:nvSpPr>
          <p:cNvPr id="1086" name="Shape 1086"/>
          <p:cNvSpPr txBox="1"/>
          <p:nvPr/>
        </p:nvSpPr>
        <p:spPr>
          <a:xfrm>
            <a:off x="8331200" y="5664201"/>
            <a:ext cx="2706190" cy="91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space for PB 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another block</a:t>
            </a:r>
            <a:endParaRPr/>
          </a:p>
        </p:txBody>
      </p:sp>
      <p:sp>
        <p:nvSpPr>
          <p:cNvPr id="1087" name="Shape 1087"/>
          <p:cNvSpPr txBox="1"/>
          <p:nvPr/>
        </p:nvSpPr>
        <p:spPr>
          <a:xfrm>
            <a:off x="-42708" y="6211669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Cryptography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703512" y="1124745"/>
            <a:ext cx="764607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Medieval 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Vigenere Cipher (Polyalphabetic substitution).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Inventor: Giovan Battista Bellaso in his 1553 book 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cifra del  Sig. Giovan Battista Bellaso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(misattributed to Vigenere).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2499840"/>
            <a:ext cx="4109701" cy="410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981199" y="3140969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 : ATTACKATDAWN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             : LEMON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1981200" y="4140687"/>
            <a:ext cx="33947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 : ATTACKATDAWN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             : LEMONLEMONL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       : LXFOPVEFRNHR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59696" y="3787299"/>
            <a:ext cx="216024" cy="35338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991545" y="5385990"/>
            <a:ext cx="33947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             : LEMONLEMONL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       : LXFOPVEFRNHR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 : ATTACKATDAWN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359696" y="5085184"/>
            <a:ext cx="216024" cy="35338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/>
          <p:nvPr>
            <p:ph type="title"/>
          </p:nvPr>
        </p:nvSpPr>
        <p:spPr>
          <a:xfrm>
            <a:off x="101600" y="-2286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Using Merkel Damgard Contruction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Shape 1093"/>
          <p:cNvSpPr/>
          <p:nvPr/>
        </p:nvSpPr>
        <p:spPr>
          <a:xfrm>
            <a:off x="517782" y="990600"/>
            <a:ext cx="9652000" cy="2743200"/>
          </a:xfrm>
          <a:prstGeom prst="roundRect">
            <a:avLst>
              <a:gd fmla="val 16667" name="adj"/>
            </a:avLst>
          </a:prstGeom>
          <a:solidFill>
            <a:srgbClr val="CC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Shape 1094"/>
          <p:cNvSpPr/>
          <p:nvPr/>
        </p:nvSpPr>
        <p:spPr>
          <a:xfrm>
            <a:off x="1887309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Shape 1095"/>
          <p:cNvSpPr/>
          <p:nvPr/>
        </p:nvSpPr>
        <p:spPr>
          <a:xfrm>
            <a:off x="4122509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Shape 1096"/>
          <p:cNvSpPr/>
          <p:nvPr/>
        </p:nvSpPr>
        <p:spPr>
          <a:xfrm>
            <a:off x="8491309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1176109" y="1295400"/>
            <a:ext cx="20320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m[0]</a:t>
            </a: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3208109" y="1295400"/>
            <a:ext cx="22352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m[1]</a:t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5443309" y="1295400"/>
            <a:ext cx="21336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m[2]</a:t>
            </a: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7576909" y="1295400"/>
            <a:ext cx="20320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m[3]  ll   </a:t>
            </a:r>
            <a:r>
              <a:rPr b="1"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6357709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1102" name="Shape 1102"/>
          <p:cNvGrpSpPr/>
          <p:nvPr/>
        </p:nvGrpSpPr>
        <p:grpSpPr>
          <a:xfrm>
            <a:off x="32995" y="2423443"/>
            <a:ext cx="1602387" cy="646331"/>
            <a:chOff x="246009" y="3003555"/>
            <a:chExt cx="1201791" cy="646333"/>
          </a:xfrm>
        </p:grpSpPr>
        <p:cxnSp>
          <p:nvCxnSpPr>
            <p:cNvPr id="1103" name="Shape 1103"/>
            <p:cNvCxnSpPr/>
            <p:nvPr/>
          </p:nvCxnSpPr>
          <p:spPr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104" name="Shape 1104"/>
            <p:cNvSpPr txBox="1"/>
            <p:nvPr/>
          </p:nvSpPr>
          <p:spPr>
            <a:xfrm>
              <a:off x="246009" y="3003555"/>
              <a:ext cx="584776" cy="646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(fixed)</a:t>
              </a:r>
              <a:endParaRPr/>
            </a:p>
          </p:txBody>
        </p:sp>
      </p:grpSp>
      <p:grpSp>
        <p:nvGrpSpPr>
          <p:cNvPr id="1105" name="Shape 1105"/>
          <p:cNvGrpSpPr/>
          <p:nvPr/>
        </p:nvGrpSpPr>
        <p:grpSpPr>
          <a:xfrm>
            <a:off x="1479850" y="1677193"/>
            <a:ext cx="407459" cy="838995"/>
            <a:chOff x="1218406" y="2134394"/>
            <a:chExt cx="305594" cy="838994"/>
          </a:xfrm>
        </p:grpSpPr>
        <p:cxnSp>
          <p:nvCxnSpPr>
            <p:cNvPr id="1106" name="Shape 1106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Shape 1107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108" name="Shape 1108"/>
          <p:cNvGrpSpPr/>
          <p:nvPr/>
        </p:nvGrpSpPr>
        <p:grpSpPr>
          <a:xfrm>
            <a:off x="3716109" y="1676400"/>
            <a:ext cx="407459" cy="838995"/>
            <a:chOff x="1218406" y="2134394"/>
            <a:chExt cx="305594" cy="838994"/>
          </a:xfrm>
        </p:grpSpPr>
        <p:cxnSp>
          <p:nvCxnSpPr>
            <p:cNvPr id="1109" name="Shape 1109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Shape 1110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111" name="Shape 1111"/>
          <p:cNvGrpSpPr/>
          <p:nvPr/>
        </p:nvGrpSpPr>
        <p:grpSpPr>
          <a:xfrm>
            <a:off x="5951309" y="1676400"/>
            <a:ext cx="407459" cy="838995"/>
            <a:chOff x="1218406" y="2134394"/>
            <a:chExt cx="305594" cy="838994"/>
          </a:xfrm>
        </p:grpSpPr>
        <p:cxnSp>
          <p:nvCxnSpPr>
            <p:cNvPr id="1112" name="Shape 1112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Shape 1113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114" name="Shape 1114"/>
          <p:cNvGrpSpPr/>
          <p:nvPr/>
        </p:nvGrpSpPr>
        <p:grpSpPr>
          <a:xfrm>
            <a:off x="8084909" y="1676400"/>
            <a:ext cx="407459" cy="838995"/>
            <a:chOff x="1218406" y="2134394"/>
            <a:chExt cx="305594" cy="838994"/>
          </a:xfrm>
        </p:grpSpPr>
        <p:cxnSp>
          <p:nvCxnSpPr>
            <p:cNvPr id="1115" name="Shape 1115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Shape 1116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cxnSp>
        <p:nvCxnSpPr>
          <p:cNvPr id="1117" name="Shape 1117"/>
          <p:cNvCxnSpPr/>
          <p:nvPr/>
        </p:nvCxnSpPr>
        <p:spPr>
          <a:xfrm>
            <a:off x="3106509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18" name="Shape 1118"/>
          <p:cNvCxnSpPr/>
          <p:nvPr/>
        </p:nvCxnSpPr>
        <p:spPr>
          <a:xfrm>
            <a:off x="5341709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19" name="Shape 1119"/>
          <p:cNvCxnSpPr/>
          <p:nvPr/>
        </p:nvCxnSpPr>
        <p:spPr>
          <a:xfrm>
            <a:off x="7576909" y="2817813"/>
            <a:ext cx="9144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20" name="Shape 1120"/>
          <p:cNvCxnSpPr/>
          <p:nvPr/>
        </p:nvCxnSpPr>
        <p:spPr>
          <a:xfrm flipH="1" rot="10800000">
            <a:off x="9710509" y="2802467"/>
            <a:ext cx="580750" cy="15346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1" name="Shape 1121"/>
          <p:cNvSpPr txBox="1"/>
          <p:nvPr/>
        </p:nvSpPr>
        <p:spPr>
          <a:xfrm>
            <a:off x="9917373" y="1929786"/>
            <a:ext cx="87876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H(m)</a:t>
            </a:r>
            <a:endParaRPr/>
          </a:p>
        </p:txBody>
      </p:sp>
      <p:grpSp>
        <p:nvGrpSpPr>
          <p:cNvPr id="1122" name="Shape 1122"/>
          <p:cNvGrpSpPr/>
          <p:nvPr/>
        </p:nvGrpSpPr>
        <p:grpSpPr>
          <a:xfrm>
            <a:off x="4122509" y="2345267"/>
            <a:ext cx="1422400" cy="381000"/>
            <a:chOff x="1524000" y="2819400"/>
            <a:chExt cx="1066800" cy="381000"/>
          </a:xfrm>
        </p:grpSpPr>
        <p:sp>
          <p:nvSpPr>
            <p:cNvPr id="1123" name="Shape 1123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4" name="Shape 1124"/>
            <p:cNvCxnSpPr>
              <a:stCxn id="1123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5" name="Shape 1125"/>
          <p:cNvGrpSpPr/>
          <p:nvPr/>
        </p:nvGrpSpPr>
        <p:grpSpPr>
          <a:xfrm>
            <a:off x="6357709" y="2345267"/>
            <a:ext cx="1422400" cy="381000"/>
            <a:chOff x="1524000" y="2819400"/>
            <a:chExt cx="1066800" cy="381000"/>
          </a:xfrm>
        </p:grpSpPr>
        <p:sp>
          <p:nvSpPr>
            <p:cNvPr id="1126" name="Shape 1126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7" name="Shape 1127"/>
            <p:cNvCxnSpPr>
              <a:stCxn id="1126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8" name="Shape 1128"/>
          <p:cNvGrpSpPr/>
          <p:nvPr/>
        </p:nvGrpSpPr>
        <p:grpSpPr>
          <a:xfrm>
            <a:off x="8491309" y="2345267"/>
            <a:ext cx="1422400" cy="381000"/>
            <a:chOff x="1524000" y="2819400"/>
            <a:chExt cx="1066800" cy="381000"/>
          </a:xfrm>
        </p:grpSpPr>
        <p:sp>
          <p:nvSpPr>
            <p:cNvPr id="1129" name="Shape 1129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0" name="Shape 1130"/>
            <p:cNvCxnSpPr>
              <a:stCxn id="1129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1" name="Shape 1131"/>
          <p:cNvGrpSpPr/>
          <p:nvPr/>
        </p:nvGrpSpPr>
        <p:grpSpPr>
          <a:xfrm flipH="1" rot="10800000">
            <a:off x="1887309" y="2834148"/>
            <a:ext cx="1422400" cy="381000"/>
            <a:chOff x="1524000" y="2819400"/>
            <a:chExt cx="1066800" cy="381000"/>
          </a:xfrm>
        </p:grpSpPr>
        <p:sp>
          <p:nvSpPr>
            <p:cNvPr id="1132" name="Shape 1132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" name="Shape 1133"/>
            <p:cNvCxnSpPr>
              <a:stCxn id="1132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4" name="Shape 1134"/>
          <p:cNvGrpSpPr/>
          <p:nvPr/>
        </p:nvGrpSpPr>
        <p:grpSpPr>
          <a:xfrm flipH="1" rot="10800000">
            <a:off x="4122509" y="2834148"/>
            <a:ext cx="1422400" cy="381000"/>
            <a:chOff x="1524000" y="2819400"/>
            <a:chExt cx="1066800" cy="381000"/>
          </a:xfrm>
        </p:grpSpPr>
        <p:sp>
          <p:nvSpPr>
            <p:cNvPr id="1135" name="Shape 1135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6" name="Shape 1136"/>
            <p:cNvCxnSpPr>
              <a:stCxn id="1135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7" name="Shape 1137"/>
          <p:cNvGrpSpPr/>
          <p:nvPr/>
        </p:nvGrpSpPr>
        <p:grpSpPr>
          <a:xfrm flipH="1" rot="10800000">
            <a:off x="6357709" y="2834148"/>
            <a:ext cx="1422400" cy="381000"/>
            <a:chOff x="1524000" y="2819400"/>
            <a:chExt cx="1066800" cy="381000"/>
          </a:xfrm>
        </p:grpSpPr>
        <p:sp>
          <p:nvSpPr>
            <p:cNvPr id="1138" name="Shape 1138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" name="Shape 1139"/>
            <p:cNvCxnSpPr>
              <a:stCxn id="1138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0" name="Shape 1140"/>
          <p:cNvGrpSpPr/>
          <p:nvPr/>
        </p:nvGrpSpPr>
        <p:grpSpPr>
          <a:xfrm flipH="1" rot="10800000">
            <a:off x="8491309" y="2834148"/>
            <a:ext cx="1422400" cy="381000"/>
            <a:chOff x="1524000" y="2819400"/>
            <a:chExt cx="1066800" cy="381000"/>
          </a:xfrm>
        </p:grpSpPr>
        <p:sp>
          <p:nvSpPr>
            <p:cNvPr id="1141" name="Shape 1141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" name="Shape 1142"/>
            <p:cNvCxnSpPr>
              <a:stCxn id="1141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3" name="Shape 1143"/>
          <p:cNvGrpSpPr/>
          <p:nvPr/>
        </p:nvGrpSpPr>
        <p:grpSpPr>
          <a:xfrm>
            <a:off x="1887309" y="2345267"/>
            <a:ext cx="1422400" cy="381000"/>
            <a:chOff x="1524000" y="2819400"/>
            <a:chExt cx="1066800" cy="381000"/>
          </a:xfrm>
        </p:grpSpPr>
        <p:sp>
          <p:nvSpPr>
            <p:cNvPr id="1144" name="Shape 1144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" name="Shape 1145"/>
            <p:cNvCxnSpPr>
              <a:stCxn id="1144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6" name="Shape 1146"/>
          <p:cNvGrpSpPr/>
          <p:nvPr/>
        </p:nvGrpSpPr>
        <p:grpSpPr>
          <a:xfrm>
            <a:off x="1074509" y="2565402"/>
            <a:ext cx="9318209" cy="584775"/>
            <a:chOff x="1060410" y="1924050"/>
            <a:chExt cx="6988656" cy="438581"/>
          </a:xfrm>
        </p:grpSpPr>
        <p:sp>
          <p:nvSpPr>
            <p:cNvPr id="1147" name="Shape 1147"/>
            <p:cNvSpPr txBox="1"/>
            <p:nvPr/>
          </p:nvSpPr>
          <p:spPr>
            <a:xfrm>
              <a:off x="1060410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148" name="Shape 1148"/>
            <p:cNvSpPr txBox="1"/>
            <p:nvPr/>
          </p:nvSpPr>
          <p:spPr>
            <a:xfrm>
              <a:off x="27436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44200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6096446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7613610" y="1924050"/>
              <a:ext cx="435456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1152" name="Shape 1152"/>
          <p:cNvSpPr txBox="1"/>
          <p:nvPr/>
        </p:nvSpPr>
        <p:spPr>
          <a:xfrm>
            <a:off x="-42708" y="6211669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Shape 1153"/>
          <p:cNvSpPr txBox="1"/>
          <p:nvPr>
            <p:ph idx="1" type="body"/>
          </p:nvPr>
        </p:nvSpPr>
        <p:spPr>
          <a:xfrm>
            <a:off x="49882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extra block ‘w’.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H(k||m) you can derive H(k||m||PB||w)`</a:t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9601430" y="1297348"/>
            <a:ext cx="1177952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10388258" y="2462898"/>
            <a:ext cx="1077451" cy="63680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1156" name="Shape 1156"/>
          <p:cNvGrpSpPr/>
          <p:nvPr/>
        </p:nvGrpSpPr>
        <p:grpSpPr>
          <a:xfrm>
            <a:off x="9916965" y="1724207"/>
            <a:ext cx="407459" cy="838995"/>
            <a:chOff x="1218406" y="2134394"/>
            <a:chExt cx="305594" cy="838994"/>
          </a:xfrm>
        </p:grpSpPr>
        <p:cxnSp>
          <p:nvCxnSpPr>
            <p:cNvPr id="1157" name="Shape 1157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Shape 1158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cxnSp>
        <p:nvCxnSpPr>
          <p:cNvPr id="1159" name="Shape 1159"/>
          <p:cNvCxnSpPr>
            <a:stCxn id="1155" idx="3"/>
          </p:cNvCxnSpPr>
          <p:nvPr/>
        </p:nvCxnSpPr>
        <p:spPr>
          <a:xfrm>
            <a:off x="11465709" y="2781300"/>
            <a:ext cx="42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160" name="Shape 1160"/>
          <p:cNvSpPr txBox="1"/>
          <p:nvPr/>
        </p:nvSpPr>
        <p:spPr>
          <a:xfrm>
            <a:off x="11435325" y="2528046"/>
            <a:ext cx="5806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/>
          <p:nvPr/>
        </p:nvSpPr>
        <p:spPr>
          <a:xfrm>
            <a:off x="654570" y="4529618"/>
            <a:ext cx="10505265" cy="1600300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Shape 1166"/>
          <p:cNvSpPr txBox="1"/>
          <p:nvPr>
            <p:ph type="title"/>
          </p:nvPr>
        </p:nvSpPr>
        <p:spPr>
          <a:xfrm>
            <a:off x="812800" y="76200"/>
            <a:ext cx="1137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5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 method:   HMAC 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(Hash-MAC)</a:t>
            </a:r>
            <a:endParaRPr b="0" i="0" sz="5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406400" y="1244600"/>
            <a:ext cx="1107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widely used MAC on the Internet.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for calculating a message authentication code (MAC) involving a cryptographic hash function that may use a secret cryptographic key.</a:t>
            </a:r>
            <a:endParaRPr/>
          </a:p>
          <a:p>
            <a:pPr indent="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H:   hash function.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example:   SHA-256    ;    output is 256 bits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Building a MAC out of a hash function:</a:t>
            </a:r>
            <a:endParaRPr/>
          </a:p>
          <a:p>
            <a:pPr indent="-12684" lvl="1" marL="60958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HMAC:      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k, m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H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k⊕opad  ,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 k⊕ipad ll m ) </a:t>
            </a:r>
            <a:r>
              <a:rPr b="1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169354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69354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Shape 1168"/>
          <p:cNvSpPr/>
          <p:nvPr/>
        </p:nvSpPr>
        <p:spPr>
          <a:xfrm>
            <a:off x="812800" y="3165765"/>
            <a:ext cx="9753600" cy="10429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Shape 1169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1109080" y="990600"/>
            <a:ext cx="9652000" cy="4368800"/>
          </a:xfrm>
          <a:prstGeom prst="roundRect">
            <a:avLst>
              <a:gd fmla="val 16667" name="adj"/>
            </a:avLst>
          </a:prstGeom>
          <a:solidFill>
            <a:srgbClr val="CC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Shape 1177"/>
          <p:cNvSpPr/>
          <p:nvPr/>
        </p:nvSpPr>
        <p:spPr>
          <a:xfrm>
            <a:off x="44618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Shape 1178"/>
          <p:cNvSpPr/>
          <p:nvPr/>
        </p:nvSpPr>
        <p:spPr>
          <a:xfrm>
            <a:off x="88306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3547480" y="1295400"/>
            <a:ext cx="22352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m[0]</a:t>
            </a: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5782680" y="1295400"/>
            <a:ext cx="21336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m[1]</a:t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7916280" y="1295400"/>
            <a:ext cx="2032000" cy="3810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m[2]  ll   PB</a:t>
            </a: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6697080" y="23622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1183" name="Shape 1183"/>
          <p:cNvGrpSpPr/>
          <p:nvPr/>
        </p:nvGrpSpPr>
        <p:grpSpPr>
          <a:xfrm>
            <a:off x="4055480" y="1676400"/>
            <a:ext cx="407459" cy="838995"/>
            <a:chOff x="1218406" y="2134394"/>
            <a:chExt cx="305594" cy="838994"/>
          </a:xfrm>
        </p:grpSpPr>
        <p:cxnSp>
          <p:nvCxnSpPr>
            <p:cNvPr id="1184" name="Shape 1184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Shape 1185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186" name="Shape 1186"/>
          <p:cNvGrpSpPr/>
          <p:nvPr/>
        </p:nvGrpSpPr>
        <p:grpSpPr>
          <a:xfrm>
            <a:off x="6290680" y="1676400"/>
            <a:ext cx="407459" cy="838995"/>
            <a:chOff x="1218406" y="2134394"/>
            <a:chExt cx="305594" cy="838994"/>
          </a:xfrm>
        </p:grpSpPr>
        <p:cxnSp>
          <p:nvCxnSpPr>
            <p:cNvPr id="1187" name="Shape 1187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Shape 1188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189" name="Shape 1189"/>
          <p:cNvGrpSpPr/>
          <p:nvPr/>
        </p:nvGrpSpPr>
        <p:grpSpPr>
          <a:xfrm>
            <a:off x="8424280" y="1676400"/>
            <a:ext cx="407459" cy="838995"/>
            <a:chOff x="1218406" y="2134394"/>
            <a:chExt cx="305594" cy="838994"/>
          </a:xfrm>
        </p:grpSpPr>
        <p:cxnSp>
          <p:nvCxnSpPr>
            <p:cNvPr id="1190" name="Shape 1190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Shape 1191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cxnSp>
        <p:nvCxnSpPr>
          <p:cNvPr id="1192" name="Shape 1192"/>
          <p:cNvCxnSpPr/>
          <p:nvPr/>
        </p:nvCxnSpPr>
        <p:spPr>
          <a:xfrm>
            <a:off x="3445880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3" name="Shape 1193"/>
          <p:cNvCxnSpPr/>
          <p:nvPr/>
        </p:nvCxnSpPr>
        <p:spPr>
          <a:xfrm>
            <a:off x="5681080" y="2787445"/>
            <a:ext cx="10160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4" name="Shape 1194"/>
          <p:cNvCxnSpPr/>
          <p:nvPr/>
        </p:nvCxnSpPr>
        <p:spPr>
          <a:xfrm>
            <a:off x="7916280" y="2817813"/>
            <a:ext cx="9144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5" name="Shape 1195"/>
          <p:cNvCxnSpPr/>
          <p:nvPr/>
        </p:nvCxnSpPr>
        <p:spPr>
          <a:xfrm>
            <a:off x="10049880" y="2817813"/>
            <a:ext cx="41492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6" name="Shape 1196"/>
          <p:cNvGrpSpPr/>
          <p:nvPr/>
        </p:nvGrpSpPr>
        <p:grpSpPr>
          <a:xfrm>
            <a:off x="4461880" y="2345267"/>
            <a:ext cx="1422400" cy="381000"/>
            <a:chOff x="1524000" y="2819400"/>
            <a:chExt cx="1066800" cy="381000"/>
          </a:xfrm>
        </p:grpSpPr>
        <p:sp>
          <p:nvSpPr>
            <p:cNvPr id="1197" name="Shape 1197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8" name="Shape 1198"/>
            <p:cNvCxnSpPr>
              <a:stCxn id="1197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9" name="Shape 1199"/>
          <p:cNvGrpSpPr/>
          <p:nvPr/>
        </p:nvGrpSpPr>
        <p:grpSpPr>
          <a:xfrm>
            <a:off x="6697080" y="2345267"/>
            <a:ext cx="1422400" cy="381000"/>
            <a:chOff x="1524000" y="2819400"/>
            <a:chExt cx="1066800" cy="381000"/>
          </a:xfrm>
        </p:grpSpPr>
        <p:sp>
          <p:nvSpPr>
            <p:cNvPr id="1200" name="Shape 1200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1" name="Shape 1201"/>
            <p:cNvCxnSpPr>
              <a:stCxn id="1200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2" name="Shape 1202"/>
          <p:cNvGrpSpPr/>
          <p:nvPr/>
        </p:nvGrpSpPr>
        <p:grpSpPr>
          <a:xfrm>
            <a:off x="8830680" y="2345267"/>
            <a:ext cx="1422400" cy="381000"/>
            <a:chOff x="1524000" y="2819400"/>
            <a:chExt cx="1066800" cy="381000"/>
          </a:xfrm>
        </p:grpSpPr>
        <p:sp>
          <p:nvSpPr>
            <p:cNvPr id="1203" name="Shape 1203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4" name="Shape 1204"/>
            <p:cNvCxnSpPr>
              <a:stCxn id="1203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5" name="Shape 1205"/>
          <p:cNvGrpSpPr/>
          <p:nvPr/>
        </p:nvGrpSpPr>
        <p:grpSpPr>
          <a:xfrm flipH="1" rot="10800000">
            <a:off x="4461880" y="2834148"/>
            <a:ext cx="1422400" cy="381000"/>
            <a:chOff x="1524000" y="2819400"/>
            <a:chExt cx="1066800" cy="381000"/>
          </a:xfrm>
        </p:grpSpPr>
        <p:sp>
          <p:nvSpPr>
            <p:cNvPr id="1206" name="Shape 1206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7" name="Shape 1207"/>
            <p:cNvCxnSpPr>
              <a:stCxn id="1206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8" name="Shape 1208"/>
          <p:cNvGrpSpPr/>
          <p:nvPr/>
        </p:nvGrpSpPr>
        <p:grpSpPr>
          <a:xfrm flipH="1" rot="10800000">
            <a:off x="6697080" y="2834148"/>
            <a:ext cx="1422400" cy="381000"/>
            <a:chOff x="1524000" y="2819400"/>
            <a:chExt cx="1066800" cy="381000"/>
          </a:xfrm>
        </p:grpSpPr>
        <p:sp>
          <p:nvSpPr>
            <p:cNvPr id="1209" name="Shape 1209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0" name="Shape 1210"/>
            <p:cNvCxnSpPr>
              <a:stCxn id="1209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1" name="Shape 1211"/>
          <p:cNvGrpSpPr/>
          <p:nvPr/>
        </p:nvGrpSpPr>
        <p:grpSpPr>
          <a:xfrm flipH="1" rot="10800000">
            <a:off x="8830680" y="2834148"/>
            <a:ext cx="1422400" cy="381000"/>
            <a:chOff x="1524000" y="2819400"/>
            <a:chExt cx="1066800" cy="381000"/>
          </a:xfrm>
        </p:grpSpPr>
        <p:sp>
          <p:nvSpPr>
            <p:cNvPr id="1212" name="Shape 1212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3" name="Shape 1213"/>
            <p:cNvCxnSpPr>
              <a:stCxn id="1212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4" name="Shape 1214"/>
          <p:cNvSpPr/>
          <p:nvPr/>
        </p:nvSpPr>
        <p:spPr>
          <a:xfrm>
            <a:off x="9042400" y="4157133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1215" name="Shape 1215"/>
          <p:cNvGrpSpPr/>
          <p:nvPr/>
        </p:nvGrpSpPr>
        <p:grpSpPr>
          <a:xfrm>
            <a:off x="8534400" y="3632200"/>
            <a:ext cx="509059" cy="678128"/>
            <a:chOff x="1218406" y="2134394"/>
            <a:chExt cx="305594" cy="838994"/>
          </a:xfrm>
        </p:grpSpPr>
        <p:cxnSp>
          <p:nvCxnSpPr>
            <p:cNvPr id="1216" name="Shape 1216"/>
            <p:cNvCxnSpPr/>
            <p:nvPr/>
          </p:nvCxnSpPr>
          <p:spPr>
            <a:xfrm rot="5400000">
              <a:off x="800100" y="2552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Shape 1217"/>
            <p:cNvCxnSpPr/>
            <p:nvPr/>
          </p:nvCxnSpPr>
          <p:spPr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cxnSp>
        <p:nvCxnSpPr>
          <p:cNvPr id="1218" name="Shape 1218"/>
          <p:cNvCxnSpPr/>
          <p:nvPr/>
        </p:nvCxnSpPr>
        <p:spPr>
          <a:xfrm>
            <a:off x="10261600" y="4612746"/>
            <a:ext cx="13208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19" name="Shape 1219"/>
          <p:cNvSpPr txBox="1"/>
          <p:nvPr/>
        </p:nvSpPr>
        <p:spPr>
          <a:xfrm>
            <a:off x="11057467" y="4021667"/>
            <a:ext cx="61811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grpSp>
        <p:nvGrpSpPr>
          <p:cNvPr id="1220" name="Shape 1220"/>
          <p:cNvGrpSpPr/>
          <p:nvPr/>
        </p:nvGrpSpPr>
        <p:grpSpPr>
          <a:xfrm>
            <a:off x="9042400" y="4140200"/>
            <a:ext cx="1422400" cy="381000"/>
            <a:chOff x="1524000" y="2819400"/>
            <a:chExt cx="1066800" cy="381000"/>
          </a:xfrm>
        </p:grpSpPr>
        <p:sp>
          <p:nvSpPr>
            <p:cNvPr id="1221" name="Shape 1221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2" name="Shape 1222"/>
            <p:cNvCxnSpPr>
              <a:stCxn id="1221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3" name="Shape 1223"/>
          <p:cNvGrpSpPr/>
          <p:nvPr/>
        </p:nvGrpSpPr>
        <p:grpSpPr>
          <a:xfrm flipH="1" rot="10800000">
            <a:off x="9042400" y="4629081"/>
            <a:ext cx="1422400" cy="381000"/>
            <a:chOff x="1524000" y="2819400"/>
            <a:chExt cx="1066800" cy="381000"/>
          </a:xfrm>
        </p:grpSpPr>
        <p:sp>
          <p:nvSpPr>
            <p:cNvPr id="1224" name="Shape 1224"/>
            <p:cNvSpPr/>
            <p:nvPr/>
          </p:nvSpPr>
          <p:spPr>
            <a:xfrm rot="10800000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5" name="Shape 1225"/>
            <p:cNvCxnSpPr>
              <a:stCxn id="1224" idx="4"/>
            </p:cNvCxnSpPr>
            <p:nvPr/>
          </p:nvCxnSpPr>
          <p:spPr>
            <a:xfrm>
              <a:off x="1524000" y="2819400"/>
              <a:ext cx="914400" cy="3048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6" name="Shape 1226"/>
          <p:cNvCxnSpPr/>
          <p:nvPr/>
        </p:nvCxnSpPr>
        <p:spPr>
          <a:xfrm>
            <a:off x="8026400" y="4646613"/>
            <a:ext cx="9144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27" name="Shape 1227"/>
          <p:cNvCxnSpPr/>
          <p:nvPr/>
        </p:nvCxnSpPr>
        <p:spPr>
          <a:xfrm flipH="1">
            <a:off x="8534300" y="2819400"/>
            <a:ext cx="1930500" cy="8127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28" name="Shape 1228"/>
          <p:cNvSpPr txBox="1"/>
          <p:nvPr/>
        </p:nvSpPr>
        <p:spPr>
          <a:xfrm>
            <a:off x="4334934" y="2514601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229" name="Shape 1229"/>
          <p:cNvSpPr txBox="1"/>
          <p:nvPr/>
        </p:nvSpPr>
        <p:spPr>
          <a:xfrm>
            <a:off x="6570134" y="2497668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230" name="Shape 1230"/>
          <p:cNvSpPr txBox="1"/>
          <p:nvPr/>
        </p:nvSpPr>
        <p:spPr>
          <a:xfrm>
            <a:off x="8703734" y="2531534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31" name="Shape 1231"/>
          <p:cNvGrpSpPr/>
          <p:nvPr/>
        </p:nvGrpSpPr>
        <p:grpSpPr>
          <a:xfrm>
            <a:off x="380828" y="1295401"/>
            <a:ext cx="3268252" cy="1919748"/>
            <a:chOff x="285621" y="971550"/>
            <a:chExt cx="2451189" cy="1439811"/>
          </a:xfrm>
        </p:grpSpPr>
        <p:sp>
          <p:nvSpPr>
            <p:cNvPr id="1232" name="Shape 1232"/>
            <p:cNvSpPr/>
            <p:nvPr/>
          </p:nvSpPr>
          <p:spPr>
            <a:xfrm>
              <a:off x="1663620" y="1759124"/>
              <a:ext cx="914400" cy="6286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36610" y="971550"/>
              <a:ext cx="1524000" cy="285750"/>
            </a:xfrm>
            <a:prstGeom prst="rect">
              <a:avLst/>
            </a:prstGeom>
            <a:solidFill>
              <a:srgbClr val="C4E0B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k⨁ipad</a:t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4" name="Shape 1234"/>
            <p:cNvGrpSpPr/>
            <p:nvPr/>
          </p:nvGrpSpPr>
          <p:grpSpPr>
            <a:xfrm>
              <a:off x="285621" y="1746252"/>
              <a:ext cx="1384389" cy="623248"/>
              <a:chOff x="63411" y="2908445"/>
              <a:chExt cx="1384389" cy="830999"/>
            </a:xfrm>
          </p:grpSpPr>
          <p:cxnSp>
            <p:nvCxnSpPr>
              <p:cNvPr id="1235" name="Shape 1235"/>
              <p:cNvCxnSpPr/>
              <p:nvPr/>
            </p:nvCxnSpPr>
            <p:spPr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  <p:sp>
            <p:nvSpPr>
              <p:cNvPr id="1236" name="Shape 1236"/>
              <p:cNvSpPr txBox="1"/>
              <p:nvPr/>
            </p:nvSpPr>
            <p:spPr>
              <a:xfrm>
                <a:off x="63411" y="2908445"/>
                <a:ext cx="732316" cy="830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IV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(fixed)</a:t>
                </a:r>
                <a:endParaRPr/>
              </a:p>
            </p:txBody>
          </p:sp>
        </p:grpSp>
        <p:grpSp>
          <p:nvGrpSpPr>
            <p:cNvPr id="1237" name="Shape 1237"/>
            <p:cNvGrpSpPr/>
            <p:nvPr/>
          </p:nvGrpSpPr>
          <p:grpSpPr>
            <a:xfrm>
              <a:off x="1364416" y="1257895"/>
              <a:ext cx="305594" cy="629246"/>
              <a:chOff x="1218406" y="2134394"/>
              <a:chExt cx="305594" cy="838994"/>
            </a:xfrm>
          </p:grpSpPr>
          <p:cxnSp>
            <p:nvCxnSpPr>
              <p:cNvPr id="1238" name="Shape 1238"/>
              <p:cNvCxnSpPr/>
              <p:nvPr/>
            </p:nvCxnSpPr>
            <p:spPr>
              <a:xfrm rot="5400000">
                <a:off x="800100" y="2552700"/>
                <a:ext cx="838200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Shape 1239"/>
              <p:cNvCxnSpPr/>
              <p:nvPr/>
            </p:nvCxnSpPr>
            <p:spPr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</p:grpSp>
        <p:grpSp>
          <p:nvGrpSpPr>
            <p:cNvPr id="1240" name="Shape 1240"/>
            <p:cNvGrpSpPr/>
            <p:nvPr/>
          </p:nvGrpSpPr>
          <p:grpSpPr>
            <a:xfrm flipH="1" rot="10800000">
              <a:off x="1670010" y="2125611"/>
              <a:ext cx="1066800" cy="285750"/>
              <a:chOff x="1524000" y="2819400"/>
              <a:chExt cx="1066800" cy="381000"/>
            </a:xfrm>
          </p:grpSpPr>
          <p:sp>
            <p:nvSpPr>
              <p:cNvPr id="1241" name="Shape 1241"/>
              <p:cNvSpPr/>
              <p:nvPr/>
            </p:nvSpPr>
            <p:spPr>
              <a:xfrm rot="10800000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2" name="Shape 1242"/>
              <p:cNvCxnSpPr>
                <a:stCxn id="1241" idx="4"/>
              </p:cNvCxnSpPr>
              <p:nvPr/>
            </p:nvCxnSpPr>
            <p:spPr>
              <a:xfrm>
                <a:off x="1524000" y="2819400"/>
                <a:ext cx="914400" cy="3048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3" name="Shape 1243"/>
            <p:cNvGrpSpPr/>
            <p:nvPr/>
          </p:nvGrpSpPr>
          <p:grpSpPr>
            <a:xfrm>
              <a:off x="1670010" y="1758950"/>
              <a:ext cx="1066800" cy="285750"/>
              <a:chOff x="1524000" y="2819400"/>
              <a:chExt cx="1066800" cy="381000"/>
            </a:xfrm>
          </p:grpSpPr>
          <p:sp>
            <p:nvSpPr>
              <p:cNvPr id="1244" name="Shape 1244"/>
              <p:cNvSpPr/>
              <p:nvPr/>
            </p:nvSpPr>
            <p:spPr>
              <a:xfrm rot="10800000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5" name="Shape 1245"/>
              <p:cNvCxnSpPr>
                <a:stCxn id="1244" idx="4"/>
              </p:cNvCxnSpPr>
              <p:nvPr/>
            </p:nvCxnSpPr>
            <p:spPr>
              <a:xfrm>
                <a:off x="1524000" y="2819400"/>
                <a:ext cx="914400" cy="3048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46" name="Shape 1246"/>
            <p:cNvSpPr txBox="1"/>
            <p:nvPr/>
          </p:nvSpPr>
          <p:spPr>
            <a:xfrm>
              <a:off x="1574800" y="1670050"/>
              <a:ext cx="25391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</p:grpSp>
      <p:sp>
        <p:nvSpPr>
          <p:cNvPr id="1247" name="Shape 1247"/>
          <p:cNvSpPr txBox="1"/>
          <p:nvPr/>
        </p:nvSpPr>
        <p:spPr>
          <a:xfrm>
            <a:off x="8923867" y="4343401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48" name="Shape 1248"/>
          <p:cNvGrpSpPr/>
          <p:nvPr/>
        </p:nvGrpSpPr>
        <p:grpSpPr>
          <a:xfrm>
            <a:off x="4267200" y="3733800"/>
            <a:ext cx="3962400" cy="1594825"/>
            <a:chOff x="3200400" y="2800350"/>
            <a:chExt cx="2971800" cy="1196119"/>
          </a:xfrm>
        </p:grpSpPr>
        <p:grpSp>
          <p:nvGrpSpPr>
            <p:cNvPr id="1249" name="Shape 1249"/>
            <p:cNvGrpSpPr/>
            <p:nvPr/>
          </p:nvGrpSpPr>
          <p:grpSpPr>
            <a:xfrm>
              <a:off x="3682911" y="3373221"/>
              <a:ext cx="1384389" cy="623248"/>
              <a:chOff x="63411" y="2908445"/>
              <a:chExt cx="1384389" cy="830999"/>
            </a:xfrm>
          </p:grpSpPr>
          <p:cxnSp>
            <p:nvCxnSpPr>
              <p:cNvPr id="1250" name="Shape 1250"/>
              <p:cNvCxnSpPr/>
              <p:nvPr/>
            </p:nvCxnSpPr>
            <p:spPr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  <p:sp>
            <p:nvSpPr>
              <p:cNvPr id="1251" name="Shape 1251"/>
              <p:cNvSpPr txBox="1"/>
              <p:nvPr/>
            </p:nvSpPr>
            <p:spPr>
              <a:xfrm>
                <a:off x="63411" y="2908445"/>
                <a:ext cx="732316" cy="830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IV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(fixed)</a:t>
                </a:r>
                <a:endParaRPr/>
              </a:p>
            </p:txBody>
          </p:sp>
        </p:grpSp>
        <p:sp>
          <p:nvSpPr>
            <p:cNvPr id="1252" name="Shape 1252"/>
            <p:cNvSpPr/>
            <p:nvPr/>
          </p:nvSpPr>
          <p:spPr>
            <a:xfrm>
              <a:off x="5105400" y="3151239"/>
              <a:ext cx="914400" cy="62865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3" name="Shape 1253"/>
            <p:cNvGrpSpPr/>
            <p:nvPr/>
          </p:nvGrpSpPr>
          <p:grpSpPr>
            <a:xfrm flipH="1" rot="10800000">
              <a:off x="5105400" y="3505202"/>
              <a:ext cx="1066800" cy="285750"/>
              <a:chOff x="1524000" y="2819400"/>
              <a:chExt cx="1066800" cy="381000"/>
            </a:xfrm>
          </p:grpSpPr>
          <p:sp>
            <p:nvSpPr>
              <p:cNvPr id="1254" name="Shape 1254"/>
              <p:cNvSpPr/>
              <p:nvPr/>
            </p:nvSpPr>
            <p:spPr>
              <a:xfrm rot="10800000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5" name="Shape 1255"/>
              <p:cNvCxnSpPr>
                <a:stCxn id="1254" idx="4"/>
              </p:cNvCxnSpPr>
              <p:nvPr/>
            </p:nvCxnSpPr>
            <p:spPr>
              <a:xfrm>
                <a:off x="1524000" y="2819400"/>
                <a:ext cx="914400" cy="3048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56" name="Shape 1256"/>
            <p:cNvGrpSpPr/>
            <p:nvPr/>
          </p:nvGrpSpPr>
          <p:grpSpPr>
            <a:xfrm>
              <a:off x="5105400" y="3138539"/>
              <a:ext cx="1066800" cy="285750"/>
              <a:chOff x="1524000" y="2819400"/>
              <a:chExt cx="1066800" cy="381000"/>
            </a:xfrm>
          </p:grpSpPr>
          <p:sp>
            <p:nvSpPr>
              <p:cNvPr id="1257" name="Shape 1257"/>
              <p:cNvSpPr/>
              <p:nvPr/>
            </p:nvSpPr>
            <p:spPr>
              <a:xfrm rot="10800000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8" name="Shape 1258"/>
              <p:cNvCxnSpPr>
                <a:stCxn id="1257" idx="4"/>
              </p:cNvCxnSpPr>
              <p:nvPr/>
            </p:nvCxnSpPr>
            <p:spPr>
              <a:xfrm>
                <a:off x="1524000" y="2819400"/>
                <a:ext cx="914400" cy="3048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59" name="Shape 1259"/>
            <p:cNvGrpSpPr/>
            <p:nvPr/>
          </p:nvGrpSpPr>
          <p:grpSpPr>
            <a:xfrm>
              <a:off x="4000500" y="2964416"/>
              <a:ext cx="1104900" cy="346249"/>
              <a:chOff x="304800" y="2908445"/>
              <a:chExt cx="1143000" cy="461667"/>
            </a:xfrm>
          </p:grpSpPr>
          <p:cxnSp>
            <p:nvCxnSpPr>
              <p:cNvPr id="1260" name="Shape 1260"/>
              <p:cNvCxnSpPr/>
              <p:nvPr/>
            </p:nvCxnSpPr>
            <p:spPr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  <p:sp>
            <p:nvSpPr>
              <p:cNvPr id="1261" name="Shape 1261"/>
              <p:cNvSpPr txBox="1"/>
              <p:nvPr/>
            </p:nvSpPr>
            <p:spPr>
              <a:xfrm>
                <a:off x="357905" y="2908445"/>
                <a:ext cx="143325" cy="461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2" name="Shape 1262"/>
            <p:cNvSpPr txBox="1"/>
            <p:nvPr/>
          </p:nvSpPr>
          <p:spPr>
            <a:xfrm>
              <a:off x="5016500" y="3079750"/>
              <a:ext cx="25391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3200400" y="2800350"/>
              <a:ext cx="1524000" cy="285750"/>
            </a:xfrm>
            <a:prstGeom prst="rect">
              <a:avLst/>
            </a:prstGeom>
            <a:solidFill>
              <a:srgbClr val="C4E0B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k⨁opad</a:t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Shape 1264"/>
            <p:cNvGrpSpPr/>
            <p:nvPr/>
          </p:nvGrpSpPr>
          <p:grpSpPr>
            <a:xfrm>
              <a:off x="3810000" y="3105150"/>
              <a:ext cx="228600" cy="203200"/>
              <a:chOff x="1218406" y="2134394"/>
              <a:chExt cx="305594" cy="838994"/>
            </a:xfrm>
          </p:grpSpPr>
          <p:cxnSp>
            <p:nvCxnSpPr>
              <p:cNvPr id="1265" name="Shape 1265"/>
              <p:cNvCxnSpPr/>
              <p:nvPr/>
            </p:nvCxnSpPr>
            <p:spPr>
              <a:xfrm rot="5400000">
                <a:off x="800100" y="2552700"/>
                <a:ext cx="838200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Shape 1266"/>
              <p:cNvCxnSpPr/>
              <p:nvPr/>
            </p:nvCxnSpPr>
            <p:spPr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67" name="Shape 1267"/>
          <p:cNvSpPr/>
          <p:nvPr/>
        </p:nvSpPr>
        <p:spPr>
          <a:xfrm>
            <a:off x="3187620" y="2693403"/>
            <a:ext cx="121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Shape 1268"/>
          <p:cNvSpPr/>
          <p:nvPr/>
        </p:nvSpPr>
        <p:spPr>
          <a:xfrm>
            <a:off x="7782711" y="4464263"/>
            <a:ext cx="121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Shape 12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Miscellaneous – Material not covered in Winter 2016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9" name="Shape 1279"/>
          <p:cNvGrpSpPr/>
          <p:nvPr/>
        </p:nvGrpSpPr>
        <p:grpSpPr>
          <a:xfrm>
            <a:off x="406400" y="984251"/>
            <a:ext cx="9855201" cy="3663951"/>
            <a:chOff x="192" y="620"/>
            <a:chExt cx="4656" cy="2308"/>
          </a:xfrm>
        </p:grpSpPr>
        <p:sp>
          <p:nvSpPr>
            <p:cNvPr id="1280" name="Shape 1280"/>
            <p:cNvSpPr/>
            <p:nvPr/>
          </p:nvSpPr>
          <p:spPr>
            <a:xfrm>
              <a:off x="288" y="960"/>
              <a:ext cx="4560" cy="1968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Shape 1281"/>
            <p:cNvSpPr txBox="1"/>
            <p:nvPr/>
          </p:nvSpPr>
          <p:spPr>
            <a:xfrm>
              <a:off x="192" y="620"/>
              <a:ext cx="738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raw CBC</a:t>
              </a:r>
              <a:endParaRPr/>
            </a:p>
          </p:txBody>
        </p:sp>
      </p:grpSp>
      <p:sp>
        <p:nvSpPr>
          <p:cNvPr id="1282" name="Shape 1282"/>
          <p:cNvSpPr txBox="1"/>
          <p:nvPr>
            <p:ph type="title"/>
          </p:nvPr>
        </p:nvSpPr>
        <p:spPr>
          <a:xfrm>
            <a:off x="609600" y="76200"/>
            <a:ext cx="1097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ncrypted CBC-MAC (ECBC-MAC)s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14224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F(k,⋅)</a:t>
            </a: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36576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F(k,⋅)</a:t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79248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F(k,⋅)</a:t>
            </a: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1016000" y="18288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m[0]</a:t>
            </a: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3048000" y="1828800"/>
            <a:ext cx="22352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m[1]</a:t>
            </a:r>
            <a:endParaRPr/>
          </a:p>
        </p:txBody>
      </p:sp>
      <p:sp>
        <p:nvSpPr>
          <p:cNvPr id="1288" name="Shape 1288"/>
          <p:cNvSpPr/>
          <p:nvPr/>
        </p:nvSpPr>
        <p:spPr>
          <a:xfrm>
            <a:off x="5283200" y="1828800"/>
            <a:ext cx="21336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m[3]</a:t>
            </a:r>
            <a:endParaRPr/>
          </a:p>
        </p:txBody>
      </p:sp>
      <p:sp>
        <p:nvSpPr>
          <p:cNvPr id="1289" name="Shape 1289"/>
          <p:cNvSpPr/>
          <p:nvPr/>
        </p:nvSpPr>
        <p:spPr>
          <a:xfrm>
            <a:off x="7416800" y="18288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m[4]</a:t>
            </a:r>
            <a:endParaRPr/>
          </a:p>
        </p:txBody>
      </p:sp>
      <p:sp>
        <p:nvSpPr>
          <p:cNvPr id="1290" name="Shape 1290"/>
          <p:cNvSpPr txBox="1"/>
          <p:nvPr/>
        </p:nvSpPr>
        <p:spPr>
          <a:xfrm>
            <a:off x="8229601" y="23444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sp>
        <p:nvSpPr>
          <p:cNvPr id="1291" name="Shape 1291"/>
          <p:cNvSpPr txBox="1"/>
          <p:nvPr/>
        </p:nvSpPr>
        <p:spPr>
          <a:xfrm>
            <a:off x="3962401" y="23444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cxnSp>
        <p:nvCxnSpPr>
          <p:cNvPr id="1292" name="Shape 1292"/>
          <p:cNvCxnSpPr/>
          <p:nvPr/>
        </p:nvCxnSpPr>
        <p:spPr>
          <a:xfrm>
            <a:off x="4267200" y="2241551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93" name="Shape 1293"/>
          <p:cNvCxnSpPr/>
          <p:nvPr/>
        </p:nvCxnSpPr>
        <p:spPr>
          <a:xfrm>
            <a:off x="8534400" y="2209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94" name="Shape 1294"/>
          <p:cNvCxnSpPr/>
          <p:nvPr/>
        </p:nvCxnSpPr>
        <p:spPr>
          <a:xfrm>
            <a:off x="4267200" y="2895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95" name="Shape 1295"/>
          <p:cNvCxnSpPr/>
          <p:nvPr/>
        </p:nvCxnSpPr>
        <p:spPr>
          <a:xfrm>
            <a:off x="8534400" y="2895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96" name="Shape 1296"/>
          <p:cNvCxnSpPr/>
          <p:nvPr/>
        </p:nvCxnSpPr>
        <p:spPr>
          <a:xfrm>
            <a:off x="1930400" y="2311400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97" name="Shape 1297"/>
          <p:cNvCxnSpPr/>
          <p:nvPr/>
        </p:nvCxnSpPr>
        <p:spPr>
          <a:xfrm>
            <a:off x="1930400" y="4114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Shape 1298"/>
          <p:cNvSpPr/>
          <p:nvPr/>
        </p:nvSpPr>
        <p:spPr>
          <a:xfrm>
            <a:off x="1930400" y="2743200"/>
            <a:ext cx="21336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9" name="Shape 1299"/>
          <p:cNvCxnSpPr/>
          <p:nvPr/>
        </p:nvCxnSpPr>
        <p:spPr>
          <a:xfrm>
            <a:off x="4267200" y="4114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Shape 1300"/>
          <p:cNvSpPr/>
          <p:nvPr/>
        </p:nvSpPr>
        <p:spPr>
          <a:xfrm>
            <a:off x="58928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F(k,⋅)</a:t>
            </a: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4267200" y="2743200"/>
            <a:ext cx="21336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6502400" y="2743200"/>
            <a:ext cx="1828800" cy="1676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120000"/>
                </a:lnTo>
                <a:lnTo>
                  <a:pt x="68571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Shape 1303"/>
          <p:cNvSpPr txBox="1"/>
          <p:nvPr/>
        </p:nvSpPr>
        <p:spPr>
          <a:xfrm>
            <a:off x="6246286" y="2344499"/>
            <a:ext cx="604653" cy="7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</a:t>
            </a:r>
            <a:endParaRPr/>
          </a:p>
        </p:txBody>
      </p:sp>
      <p:cxnSp>
        <p:nvCxnSpPr>
          <p:cNvPr id="1304" name="Shape 1304"/>
          <p:cNvCxnSpPr/>
          <p:nvPr/>
        </p:nvCxnSpPr>
        <p:spPr>
          <a:xfrm>
            <a:off x="6551084" y="2241551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05" name="Shape 1305"/>
          <p:cNvCxnSpPr/>
          <p:nvPr/>
        </p:nvCxnSpPr>
        <p:spPr>
          <a:xfrm>
            <a:off x="6551084" y="2895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06" name="Shape 1306"/>
          <p:cNvCxnSpPr/>
          <p:nvPr/>
        </p:nvCxnSpPr>
        <p:spPr>
          <a:xfrm>
            <a:off x="6502400" y="4114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Shape 1307"/>
          <p:cNvCxnSpPr/>
          <p:nvPr/>
        </p:nvCxnSpPr>
        <p:spPr>
          <a:xfrm>
            <a:off x="8532286" y="4114800"/>
            <a:ext cx="2116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08" name="Shape 1308"/>
          <p:cNvSpPr/>
          <p:nvPr/>
        </p:nvSpPr>
        <p:spPr>
          <a:xfrm>
            <a:off x="8026400" y="53340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,⋅)</a:t>
            </a:r>
            <a:endParaRPr/>
          </a:p>
        </p:txBody>
      </p:sp>
      <p:cxnSp>
        <p:nvCxnSpPr>
          <p:cNvPr id="1309" name="Shape 1309"/>
          <p:cNvCxnSpPr/>
          <p:nvPr/>
        </p:nvCxnSpPr>
        <p:spPr>
          <a:xfrm>
            <a:off x="9245600" y="5791200"/>
            <a:ext cx="162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10" name="Shape 1310"/>
          <p:cNvSpPr txBox="1"/>
          <p:nvPr/>
        </p:nvSpPr>
        <p:spPr>
          <a:xfrm>
            <a:off x="9855200" y="5359401"/>
            <a:ext cx="575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311" name="Shape 1311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Shape 1317"/>
          <p:cNvGrpSpPr/>
          <p:nvPr/>
        </p:nvGrpSpPr>
        <p:grpSpPr>
          <a:xfrm>
            <a:off x="508000" y="984251"/>
            <a:ext cx="9144000" cy="3663951"/>
            <a:chOff x="192" y="620"/>
            <a:chExt cx="4416" cy="2308"/>
          </a:xfrm>
        </p:grpSpPr>
        <p:sp>
          <p:nvSpPr>
            <p:cNvPr id="1318" name="Shape 1318"/>
            <p:cNvSpPr/>
            <p:nvPr/>
          </p:nvSpPr>
          <p:spPr>
            <a:xfrm>
              <a:off x="288" y="960"/>
              <a:ext cx="4320" cy="1968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192" y="620"/>
              <a:ext cx="724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cascade</a:t>
              </a:r>
              <a:endParaRPr/>
            </a:p>
          </p:txBody>
        </p:sp>
      </p:grpSp>
      <p:sp>
        <p:nvSpPr>
          <p:cNvPr id="1320" name="Shape 1320"/>
          <p:cNvSpPr txBox="1"/>
          <p:nvPr>
            <p:ph type="title"/>
          </p:nvPr>
        </p:nvSpPr>
        <p:spPr>
          <a:xfrm>
            <a:off x="609600" y="76200"/>
            <a:ext cx="1097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NMAC   </a:t>
            </a:r>
            <a:r>
              <a:rPr b="0" i="0" lang="en-US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(nested MAC)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14224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36576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Shape 1323"/>
          <p:cNvSpPr/>
          <p:nvPr/>
        </p:nvSpPr>
        <p:spPr>
          <a:xfrm>
            <a:off x="79248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Shape 1324"/>
          <p:cNvSpPr/>
          <p:nvPr/>
        </p:nvSpPr>
        <p:spPr>
          <a:xfrm>
            <a:off x="1016000" y="18288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m[0]</a:t>
            </a:r>
            <a:endParaRPr/>
          </a:p>
        </p:txBody>
      </p:sp>
      <p:sp>
        <p:nvSpPr>
          <p:cNvPr id="1325" name="Shape 1325"/>
          <p:cNvSpPr/>
          <p:nvPr/>
        </p:nvSpPr>
        <p:spPr>
          <a:xfrm>
            <a:off x="3048000" y="1828800"/>
            <a:ext cx="22352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m[1]</a:t>
            </a: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5283200" y="1828800"/>
            <a:ext cx="21336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m[3]</a:t>
            </a: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7416800" y="18288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m[4]</a:t>
            </a:r>
            <a:endParaRPr/>
          </a:p>
        </p:txBody>
      </p:sp>
      <p:cxnSp>
        <p:nvCxnSpPr>
          <p:cNvPr id="1328" name="Shape 1328"/>
          <p:cNvCxnSpPr/>
          <p:nvPr/>
        </p:nvCxnSpPr>
        <p:spPr>
          <a:xfrm>
            <a:off x="2032000" y="2243667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29" name="Shape 1329"/>
          <p:cNvSpPr/>
          <p:nvPr/>
        </p:nvSpPr>
        <p:spPr>
          <a:xfrm>
            <a:off x="58928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0" name="Shape 1330"/>
          <p:cNvCxnSpPr/>
          <p:nvPr/>
        </p:nvCxnSpPr>
        <p:spPr>
          <a:xfrm flipH="1">
            <a:off x="10769601" y="4038600"/>
            <a:ext cx="1" cy="81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31" name="Shape 1331"/>
          <p:cNvSpPr/>
          <p:nvPr/>
        </p:nvSpPr>
        <p:spPr>
          <a:xfrm>
            <a:off x="10160000" y="4893733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Shape 1332"/>
          <p:cNvCxnSpPr/>
          <p:nvPr/>
        </p:nvCxnSpPr>
        <p:spPr>
          <a:xfrm>
            <a:off x="10769600" y="5731933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33" name="Shape 1333"/>
          <p:cNvSpPr txBox="1"/>
          <p:nvPr/>
        </p:nvSpPr>
        <p:spPr>
          <a:xfrm>
            <a:off x="10160000" y="5833534"/>
            <a:ext cx="575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cxnSp>
        <p:nvCxnSpPr>
          <p:cNvPr id="1334" name="Shape 1334"/>
          <p:cNvCxnSpPr/>
          <p:nvPr/>
        </p:nvCxnSpPr>
        <p:spPr>
          <a:xfrm>
            <a:off x="4165600" y="2243667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5" name="Shape 1335"/>
          <p:cNvCxnSpPr/>
          <p:nvPr/>
        </p:nvCxnSpPr>
        <p:spPr>
          <a:xfrm>
            <a:off x="6502400" y="2209800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6" name="Shape 1336"/>
          <p:cNvCxnSpPr/>
          <p:nvPr/>
        </p:nvCxnSpPr>
        <p:spPr>
          <a:xfrm>
            <a:off x="8534400" y="2209800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7" name="Shape 1337"/>
          <p:cNvCxnSpPr>
            <a:stCxn id="1321" idx="3"/>
            <a:endCxn id="1322" idx="1"/>
          </p:cNvCxnSpPr>
          <p:nvPr/>
        </p:nvCxnSpPr>
        <p:spPr>
          <a:xfrm>
            <a:off x="2641600" y="3695700"/>
            <a:ext cx="1016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338" name="Shape 1338"/>
          <p:cNvCxnSpPr/>
          <p:nvPr/>
        </p:nvCxnSpPr>
        <p:spPr>
          <a:xfrm>
            <a:off x="4876800" y="3683000"/>
            <a:ext cx="101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339" name="Shape 1339"/>
          <p:cNvCxnSpPr/>
          <p:nvPr/>
        </p:nvCxnSpPr>
        <p:spPr>
          <a:xfrm>
            <a:off x="7112000" y="3661833"/>
            <a:ext cx="81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340" name="Shape 1340"/>
          <p:cNvCxnSpPr/>
          <p:nvPr/>
        </p:nvCxnSpPr>
        <p:spPr>
          <a:xfrm>
            <a:off x="304800" y="3699933"/>
            <a:ext cx="101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341" name="Shape 1341"/>
          <p:cNvSpPr txBox="1"/>
          <p:nvPr/>
        </p:nvSpPr>
        <p:spPr>
          <a:xfrm>
            <a:off x="1286934" y="3412068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42" name="Shape 1342"/>
          <p:cNvSpPr txBox="1"/>
          <p:nvPr/>
        </p:nvSpPr>
        <p:spPr>
          <a:xfrm>
            <a:off x="3528424" y="3412068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43" name="Shape 1343"/>
          <p:cNvSpPr txBox="1"/>
          <p:nvPr/>
        </p:nvSpPr>
        <p:spPr>
          <a:xfrm>
            <a:off x="5763624" y="3395134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44" name="Shape 1344"/>
          <p:cNvSpPr txBox="1"/>
          <p:nvPr/>
        </p:nvSpPr>
        <p:spPr>
          <a:xfrm>
            <a:off x="7789334" y="3378201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45" name="Shape 1345"/>
          <p:cNvSpPr txBox="1"/>
          <p:nvPr/>
        </p:nvSpPr>
        <p:spPr>
          <a:xfrm>
            <a:off x="84667" y="3169047"/>
            <a:ext cx="381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cxnSp>
        <p:nvCxnSpPr>
          <p:cNvPr id="1346" name="Shape 1346"/>
          <p:cNvCxnSpPr/>
          <p:nvPr/>
        </p:nvCxnSpPr>
        <p:spPr>
          <a:xfrm>
            <a:off x="9144000" y="3632200"/>
            <a:ext cx="81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347" name="Shape 1347"/>
          <p:cNvSpPr/>
          <p:nvPr/>
        </p:nvSpPr>
        <p:spPr>
          <a:xfrm>
            <a:off x="9956800" y="3378200"/>
            <a:ext cx="1727200" cy="660400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18287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42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ll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fpad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8" name="Shape 1348"/>
          <p:cNvCxnSpPr/>
          <p:nvPr/>
        </p:nvCxnSpPr>
        <p:spPr>
          <a:xfrm>
            <a:off x="9076267" y="5325533"/>
            <a:ext cx="101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349" name="Shape 1349"/>
          <p:cNvSpPr txBox="1"/>
          <p:nvPr/>
        </p:nvSpPr>
        <p:spPr>
          <a:xfrm>
            <a:off x="10041467" y="5037668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50" name="Shape 1350"/>
          <p:cNvSpPr txBox="1"/>
          <p:nvPr/>
        </p:nvSpPr>
        <p:spPr>
          <a:xfrm>
            <a:off x="8940801" y="5217981"/>
            <a:ext cx="5212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51" name="Shape 1351"/>
          <p:cNvSpPr txBox="1"/>
          <p:nvPr/>
        </p:nvSpPr>
        <p:spPr>
          <a:xfrm>
            <a:off x="9245600" y="3090334"/>
            <a:ext cx="3273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1352" name="Shape 1352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Shape 1358"/>
          <p:cNvGrpSpPr/>
          <p:nvPr/>
        </p:nvGrpSpPr>
        <p:grpSpPr>
          <a:xfrm>
            <a:off x="508000" y="984251"/>
            <a:ext cx="9144000" cy="3663951"/>
            <a:chOff x="192" y="620"/>
            <a:chExt cx="4416" cy="2308"/>
          </a:xfrm>
        </p:grpSpPr>
        <p:sp>
          <p:nvSpPr>
            <p:cNvPr id="1359" name="Shape 1359"/>
            <p:cNvSpPr/>
            <p:nvPr/>
          </p:nvSpPr>
          <p:spPr>
            <a:xfrm>
              <a:off x="288" y="960"/>
              <a:ext cx="4320" cy="1968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Shape 1360"/>
            <p:cNvSpPr txBox="1"/>
            <p:nvPr/>
          </p:nvSpPr>
          <p:spPr>
            <a:xfrm>
              <a:off x="192" y="620"/>
              <a:ext cx="724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cascade</a:t>
              </a:r>
              <a:endParaRPr/>
            </a:p>
          </p:txBody>
        </p:sp>
      </p:grpSp>
      <p:sp>
        <p:nvSpPr>
          <p:cNvPr id="1361" name="Shape 1361"/>
          <p:cNvSpPr txBox="1"/>
          <p:nvPr>
            <p:ph type="title"/>
          </p:nvPr>
        </p:nvSpPr>
        <p:spPr>
          <a:xfrm>
            <a:off x="609600" y="76200"/>
            <a:ext cx="1097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NMAC   </a:t>
            </a:r>
            <a:r>
              <a:rPr b="0" i="0" lang="en-US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(nested MAC) without last block padding + encryption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14224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36576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79248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1016000" y="18288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m[0]</a:t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3048000" y="1828800"/>
            <a:ext cx="22352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m[1]</a:t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5283200" y="1828800"/>
            <a:ext cx="21336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m[3]</a:t>
            </a: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7416800" y="182880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m[4]</a:t>
            </a:r>
            <a:endParaRPr/>
          </a:p>
        </p:txBody>
      </p:sp>
      <p:cxnSp>
        <p:nvCxnSpPr>
          <p:cNvPr id="1369" name="Shape 1369"/>
          <p:cNvCxnSpPr/>
          <p:nvPr/>
        </p:nvCxnSpPr>
        <p:spPr>
          <a:xfrm>
            <a:off x="2032000" y="2243667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0" name="Shape 1370"/>
          <p:cNvSpPr/>
          <p:nvPr/>
        </p:nvSpPr>
        <p:spPr>
          <a:xfrm>
            <a:off x="5892800" y="327660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1" name="Shape 1371"/>
          <p:cNvCxnSpPr/>
          <p:nvPr/>
        </p:nvCxnSpPr>
        <p:spPr>
          <a:xfrm flipH="1">
            <a:off x="10769601" y="4038600"/>
            <a:ext cx="1" cy="81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2" name="Shape 1372"/>
          <p:cNvSpPr/>
          <p:nvPr/>
        </p:nvSpPr>
        <p:spPr>
          <a:xfrm>
            <a:off x="10160000" y="4893733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3" name="Shape 1373"/>
          <p:cNvCxnSpPr/>
          <p:nvPr/>
        </p:nvCxnSpPr>
        <p:spPr>
          <a:xfrm>
            <a:off x="10769600" y="5731933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4" name="Shape 1374"/>
          <p:cNvSpPr txBox="1"/>
          <p:nvPr/>
        </p:nvSpPr>
        <p:spPr>
          <a:xfrm>
            <a:off x="10160000" y="5833534"/>
            <a:ext cx="575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cxnSp>
        <p:nvCxnSpPr>
          <p:cNvPr id="1375" name="Shape 1375"/>
          <p:cNvCxnSpPr/>
          <p:nvPr/>
        </p:nvCxnSpPr>
        <p:spPr>
          <a:xfrm>
            <a:off x="4165600" y="2243667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76" name="Shape 1376"/>
          <p:cNvCxnSpPr/>
          <p:nvPr/>
        </p:nvCxnSpPr>
        <p:spPr>
          <a:xfrm>
            <a:off x="6502400" y="2209800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77" name="Shape 1377"/>
          <p:cNvCxnSpPr/>
          <p:nvPr/>
        </p:nvCxnSpPr>
        <p:spPr>
          <a:xfrm>
            <a:off x="8534400" y="2209800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78" name="Shape 1378"/>
          <p:cNvCxnSpPr>
            <a:stCxn id="1362" idx="3"/>
            <a:endCxn id="1363" idx="1"/>
          </p:cNvCxnSpPr>
          <p:nvPr/>
        </p:nvCxnSpPr>
        <p:spPr>
          <a:xfrm>
            <a:off x="2641600" y="3695700"/>
            <a:ext cx="1016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379" name="Shape 1379"/>
          <p:cNvCxnSpPr/>
          <p:nvPr/>
        </p:nvCxnSpPr>
        <p:spPr>
          <a:xfrm>
            <a:off x="4876800" y="3683000"/>
            <a:ext cx="101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380" name="Shape 1380"/>
          <p:cNvCxnSpPr/>
          <p:nvPr/>
        </p:nvCxnSpPr>
        <p:spPr>
          <a:xfrm>
            <a:off x="7112000" y="3661833"/>
            <a:ext cx="81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381" name="Shape 1381"/>
          <p:cNvCxnSpPr/>
          <p:nvPr/>
        </p:nvCxnSpPr>
        <p:spPr>
          <a:xfrm>
            <a:off x="304800" y="3699933"/>
            <a:ext cx="101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382" name="Shape 1382"/>
          <p:cNvSpPr txBox="1"/>
          <p:nvPr/>
        </p:nvSpPr>
        <p:spPr>
          <a:xfrm>
            <a:off x="1286934" y="3412068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83" name="Shape 1383"/>
          <p:cNvSpPr txBox="1"/>
          <p:nvPr/>
        </p:nvSpPr>
        <p:spPr>
          <a:xfrm>
            <a:off x="3528424" y="3412068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84" name="Shape 1384"/>
          <p:cNvSpPr txBox="1"/>
          <p:nvPr/>
        </p:nvSpPr>
        <p:spPr>
          <a:xfrm>
            <a:off x="5763624" y="3395134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85" name="Shape 1385"/>
          <p:cNvSpPr txBox="1"/>
          <p:nvPr/>
        </p:nvSpPr>
        <p:spPr>
          <a:xfrm>
            <a:off x="7789334" y="3378201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86" name="Shape 1386"/>
          <p:cNvSpPr txBox="1"/>
          <p:nvPr/>
        </p:nvSpPr>
        <p:spPr>
          <a:xfrm>
            <a:off x="84667" y="3169047"/>
            <a:ext cx="381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cxnSp>
        <p:nvCxnSpPr>
          <p:cNvPr id="1387" name="Shape 1387"/>
          <p:cNvCxnSpPr/>
          <p:nvPr/>
        </p:nvCxnSpPr>
        <p:spPr>
          <a:xfrm>
            <a:off x="9144000" y="3632200"/>
            <a:ext cx="81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388" name="Shape 1388"/>
          <p:cNvCxnSpPr/>
          <p:nvPr/>
        </p:nvCxnSpPr>
        <p:spPr>
          <a:xfrm>
            <a:off x="9076267" y="5325533"/>
            <a:ext cx="101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389" name="Shape 1389"/>
          <p:cNvSpPr txBox="1"/>
          <p:nvPr/>
        </p:nvSpPr>
        <p:spPr>
          <a:xfrm>
            <a:off x="10041467" y="5037668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90" name="Shape 1390"/>
          <p:cNvSpPr txBox="1"/>
          <p:nvPr/>
        </p:nvSpPr>
        <p:spPr>
          <a:xfrm>
            <a:off x="8940801" y="5217981"/>
            <a:ext cx="5212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91" name="Shape 1391"/>
          <p:cNvSpPr txBox="1"/>
          <p:nvPr/>
        </p:nvSpPr>
        <p:spPr>
          <a:xfrm>
            <a:off x="9245600" y="3090334"/>
            <a:ext cx="3273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9427980" y="1816310"/>
            <a:ext cx="2032000" cy="381000"/>
          </a:xfrm>
          <a:prstGeom prst="rect">
            <a:avLst/>
          </a:prstGeom>
          <a:solidFill>
            <a:srgbClr val="FAC090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9965965" y="3294090"/>
            <a:ext cx="12192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Shape 1394"/>
          <p:cNvSpPr txBox="1"/>
          <p:nvPr/>
        </p:nvSpPr>
        <p:spPr>
          <a:xfrm>
            <a:off x="9890458" y="3410681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cxnSp>
        <p:nvCxnSpPr>
          <p:cNvPr id="1395" name="Shape 1395"/>
          <p:cNvCxnSpPr/>
          <p:nvPr/>
        </p:nvCxnSpPr>
        <p:spPr>
          <a:xfrm>
            <a:off x="10530590" y="2242280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96" name="Shape 1396"/>
          <p:cNvSpPr txBox="1"/>
          <p:nvPr/>
        </p:nvSpPr>
        <p:spPr>
          <a:xfrm>
            <a:off x="67412" y="6133353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/>
          <p:nvPr>
            <p:ph type="title"/>
          </p:nvPr>
        </p:nvSpPr>
        <p:spPr>
          <a:xfrm>
            <a:off x="4572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last encryption step in ECBC-MAC?</a:t>
            </a:r>
            <a:endParaRPr/>
          </a:p>
        </p:txBody>
      </p:sp>
      <p:sp>
        <p:nvSpPr>
          <p:cNvPr id="1403" name="Shape 1403"/>
          <p:cNvSpPr txBox="1"/>
          <p:nvPr>
            <p:ph idx="1" type="body"/>
          </p:nvPr>
        </p:nvSpPr>
        <p:spPr>
          <a:xfrm>
            <a:off x="457200" y="1443636"/>
            <a:ext cx="11582400" cy="5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Adversary works as follows: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an arbitrary one-block message   m∈X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tag for m.    Get   t = F(k,m)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 t  as MAC forgery for the 2-block message  m’ = (m,  t⊕m)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rawCBC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 (m,  t⊕m)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 F(k,m)⊕(t⊕m)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F(k, t⊕(t⊕m)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Shape 1404"/>
          <p:cNvSpPr/>
          <p:nvPr/>
        </p:nvSpPr>
        <p:spPr>
          <a:xfrm>
            <a:off x="232348" y="1444677"/>
            <a:ext cx="11277600" cy="2983459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 txBox="1"/>
          <p:nvPr>
            <p:ph type="title"/>
          </p:nvPr>
        </p:nvSpPr>
        <p:spPr>
          <a:xfrm>
            <a:off x="304800" y="-25400"/>
            <a:ext cx="1168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security bounds are tight:  an attack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Shape 1412"/>
          <p:cNvSpPr txBox="1"/>
          <p:nvPr>
            <p:ph idx="1" type="body"/>
          </p:nvPr>
        </p:nvSpPr>
        <p:spPr>
          <a:xfrm>
            <a:off x="304800" y="1397000"/>
            <a:ext cx="116840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signing	|X|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with ECBC-MAC  or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|K|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messages with NMAC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MACs become insecure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Shape 1413"/>
          <p:cNvSpPr txBox="1"/>
          <p:nvPr/>
        </p:nvSpPr>
        <p:spPr>
          <a:xfrm>
            <a:off x="10441924" y="6153834"/>
            <a:ext cx="521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Cryptography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703512" y="1124745"/>
            <a:ext cx="7646074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 against Vignere Cipher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break compared to simple Ceaser substitution.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‘block’ is ‘effectively’ a Ceaser substitution.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 strategy: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key length is known.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a cipher stream: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nifon aicum niswt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character ‘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and ‘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have been encrypted with same key alphabet.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character is encrypted with the same row and so on…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frequency analysis for each of the first characters. The most frequently occurring character is ‘e’, the second most frequently occurring is ‘a’ and so on…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similar frequency analysis for the other characters as well.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Cryptography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703512" y="1124745"/>
            <a:ext cx="8568952" cy="634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Era (20</a:t>
            </a:r>
            <a:r>
              <a:rPr b="1"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Electro-mechanical rotor machines to perform multiple substitution cipher. 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(Enigma Machine, Image Courtsey: National Cryptographical Museum, NSA, Washington DC)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Manual keyboard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Rotor discs: Substitution ciphers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Cipher-stream / telegraphic codes / Lampboards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Plugboard: Additional layer of substitution cipher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856" y="1912282"/>
            <a:ext cx="2520280" cy="26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History of Cryptography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703512" y="1124745"/>
            <a:ext cx="8568952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Enigma Machine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051" y="1628800"/>
            <a:ext cx="5715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8688288" y="2512972"/>
            <a:ext cx="3168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8743706" y="4653712"/>
            <a:ext cx="31683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Glowlamps)</a:t>
            </a:r>
            <a:endParaRPr/>
          </a:p>
        </p:txBody>
      </p:sp>
      <p:cxnSp>
        <p:nvCxnSpPr>
          <p:cNvPr id="136" name="Shape 136"/>
          <p:cNvCxnSpPr>
            <a:stCxn id="134" idx="1"/>
          </p:cNvCxnSpPr>
          <p:nvPr/>
        </p:nvCxnSpPr>
        <p:spPr>
          <a:xfrm rot="10800000">
            <a:off x="8112288" y="2697638"/>
            <a:ext cx="57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x="8179166" y="4953064"/>
            <a:ext cx="5645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-1232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Attack Strategies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202315"/>
            <a:ext cx="10515600" cy="497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Known-plaintext attack: The adversary knows plaintext/ciphertext pairs.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Chosen-plaintext attack: Adversary chooses plaintexts and observes corresponding plaintexts to which they encrypt.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Chosen-ciphertext attack: Adversary chooses ciphertexts and sees the corresponding plaintexts to which they decrypt.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981200" y="188640"/>
            <a:ext cx="845820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Vernam Cipher (One Time Pads)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703512" y="1124744"/>
            <a:ext cx="8568952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Vernam Cipher (One Time Pads (OTPs)) (1917):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bit of the plain text is XOR-ed with each bit of the key stream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lies in length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pseudo-randomness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key stream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basic operation: Message  XOR key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use case: Use each key ONLY once (ONE TIME…) (considered cryptographically secure…(Shannon – “Perfect Secrecy”)).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                   Pr (E(M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= Pr (E(M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(for every 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K (key space)).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(Cipher text should not reveal the corresponding Message)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927648" y="1988840"/>
            <a:ext cx="56886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 :    H(7)   E(4)     L(11)  L(11) O(14)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             :    X(23) M(12) C(2)    K(10) L(11)  + (mod 26)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       :    E(4)   Q(16)  N(13) V(21) Z(25)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730" y="4790420"/>
            <a:ext cx="579918" cy="67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079" y="4787903"/>
            <a:ext cx="579918" cy="670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3071664" y="5094218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4315094" y="5245023"/>
            <a:ext cx="2149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XOR 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331668" y="4603237"/>
            <a:ext cx="1908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XOR 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C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