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B2A0A7C-F4ED-41E3-8ACC-D20AC9CCD3DC}">
  <a:tblStyle styleId="{FB2A0A7C-F4ED-41E3-8ACC-D20AC9CCD3D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indent="0" lvl="0" marL="0" marR="0" rtl="0" algn="ctr">
              <a:lnSpc>
                <a:spcPct val="90000"/>
              </a:lnSpc>
              <a:spcBef>
                <a:spcPts val="1000"/>
              </a:spcBef>
              <a:spcAft>
                <a:spcPts val="0"/>
              </a:spcAft>
              <a:buClr>
                <a:schemeClr val="dk1"/>
              </a:buClr>
              <a:buSzPts val="28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spcAft>
                <a:spcPts val="0"/>
              </a:spcAft>
              <a:buClr>
                <a:schemeClr val="dk1"/>
              </a:buClr>
              <a:buSzPts val="24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8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100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mailto:sambuddho@iiitd.ac.i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1" i="1" lang="en-US" sz="6000" u="none" cap="none" strike="noStrike">
                <a:solidFill>
                  <a:schemeClr val="dk1"/>
                </a:solidFill>
                <a:latin typeface="Calibri"/>
                <a:ea typeface="Calibri"/>
                <a:cs typeface="Calibri"/>
                <a:sym typeface="Calibri"/>
              </a:rPr>
              <a:t>Security Engineering</a:t>
            </a:r>
            <a:br>
              <a:rPr b="0" i="0" lang="en-US" sz="6000" u="none" cap="none" strike="noStrike">
                <a:solidFill>
                  <a:schemeClr val="dk1"/>
                </a:solidFill>
                <a:latin typeface="Calibri"/>
                <a:ea typeface="Calibri"/>
                <a:cs typeface="Calibri"/>
                <a:sym typeface="Calibri"/>
              </a:rPr>
            </a:br>
            <a:r>
              <a:rPr b="1" i="0" lang="en-US" sz="3600" u="none" cap="none" strike="noStrike">
                <a:solidFill>
                  <a:schemeClr val="dk1"/>
                </a:solidFill>
                <a:latin typeface="Calibri"/>
                <a:ea typeface="Calibri"/>
                <a:cs typeface="Calibri"/>
                <a:sym typeface="Calibri"/>
              </a:rPr>
              <a:t>CSE 3SE/CSE 5SE</a:t>
            </a:r>
            <a:br>
              <a:rPr b="1" i="0" lang="en-US" sz="3600" u="none" cap="none" strike="noStrike">
                <a:solidFill>
                  <a:schemeClr val="dk1"/>
                </a:solidFill>
                <a:latin typeface="Calibri"/>
                <a:ea typeface="Calibri"/>
                <a:cs typeface="Calibri"/>
                <a:sym typeface="Calibri"/>
              </a:rPr>
            </a:br>
            <a:r>
              <a:rPr b="1" i="0" lang="en-US" sz="3600" u="none" cap="none" strike="noStrike">
                <a:solidFill>
                  <a:schemeClr val="dk1"/>
                </a:solidFill>
                <a:latin typeface="Calibri"/>
                <a:ea typeface="Calibri"/>
                <a:cs typeface="Calibri"/>
                <a:sym typeface="Calibri"/>
              </a:rPr>
              <a:t>Instructor: Sambuddho Chakravarty</a:t>
            </a:r>
            <a:endParaRPr b="1" i="0" sz="60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(Semester: Winter 2015)</a:t>
            </a:r>
            <a:endParaRPr/>
          </a:p>
          <a:p>
            <a:pPr indent="0" lvl="0" marL="0" marR="0" rtl="0" algn="ctr">
              <a:lnSpc>
                <a:spcPct val="90000"/>
              </a:lnSpc>
              <a:spcBef>
                <a:spcPts val="100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Week 1: Jan 5 – Jan 8</a:t>
            </a:r>
            <a:endParaRPr b="0" i="0" sz="24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Lecture 1</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688622" y="-28698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Brief Overview of What is to Follow</a:t>
            </a:r>
            <a:endParaRPr b="0" i="0" sz="4400" u="none" cap="none" strike="noStrike">
              <a:solidFill>
                <a:schemeClr val="dk1"/>
              </a:solidFill>
              <a:latin typeface="Calibri"/>
              <a:ea typeface="Calibri"/>
              <a:cs typeface="Calibri"/>
              <a:sym typeface="Calibri"/>
            </a:endParaRPr>
          </a:p>
        </p:txBody>
      </p:sp>
      <p:sp>
        <p:nvSpPr>
          <p:cNvPr id="139" name="Shape 139"/>
          <p:cNvSpPr txBox="1"/>
          <p:nvPr>
            <p:ph idx="1" type="body"/>
          </p:nvPr>
        </p:nvSpPr>
        <p:spPr>
          <a:xfrm>
            <a:off x="688622" y="869244"/>
            <a:ext cx="11300178" cy="5988756"/>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Access controls – DAC, MAC, RBAC and how they are implemented in popular OSes. </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“Who” (aka </a:t>
            </a:r>
            <a:r>
              <a:rPr b="0" i="1" lang="en-US" sz="1800" u="none" cap="none" strike="noStrike">
                <a:solidFill>
                  <a:schemeClr val="dk1"/>
                </a:solidFill>
                <a:latin typeface="Calibri"/>
                <a:ea typeface="Calibri"/>
                <a:cs typeface="Calibri"/>
                <a:sym typeface="Calibri"/>
              </a:rPr>
              <a:t>subject</a:t>
            </a:r>
            <a:r>
              <a:rPr b="0" i="0" lang="en-US" sz="1800" u="none" cap="none" strike="noStrike">
                <a:solidFill>
                  <a:schemeClr val="dk1"/>
                </a:solidFill>
                <a:latin typeface="Calibri"/>
                <a:ea typeface="Calibri"/>
                <a:cs typeface="Calibri"/>
                <a:sym typeface="Calibri"/>
              </a:rPr>
              <a:t>) can access which resource (aka </a:t>
            </a:r>
            <a:r>
              <a:rPr b="0" i="1" lang="en-US" sz="1800" u="none" cap="none" strike="noStrike">
                <a:solidFill>
                  <a:schemeClr val="dk1"/>
                </a:solidFill>
                <a:latin typeface="Calibri"/>
                <a:ea typeface="Calibri"/>
                <a:cs typeface="Calibri"/>
                <a:sym typeface="Calibri"/>
              </a:rPr>
              <a:t>object</a:t>
            </a:r>
            <a:r>
              <a:rPr b="0" i="0" lang="en-US" sz="1800" u="none" cap="none" strike="noStrike">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Read, write, execute</a:t>
            </a:r>
            <a:r>
              <a:rPr b="0" i="0" lang="en-US" sz="1800" u="none" cap="none" strike="noStrike">
                <a:solidFill>
                  <a:schemeClr val="dk1"/>
                </a:solidFill>
                <a:latin typeface="Calibri"/>
                <a:ea typeface="Calibri"/>
                <a:cs typeface="Calibri"/>
                <a:sym typeface="Calibri"/>
              </a:rPr>
              <a:t>, search, create, delete</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DAC: Owners of objects can modify their permissions</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MAC: System enforced rules based on access control hierarchy (MLS systems)</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RBAC: Relies on a hierarchy of “roles” </a:t>
            </a:r>
            <a:r>
              <a:rPr b="0" i="1" lang="en-US" sz="1800" u="none" cap="none" strike="noStrike">
                <a:solidFill>
                  <a:schemeClr val="dk1"/>
                </a:solidFill>
                <a:latin typeface="Calibri"/>
                <a:ea typeface="Calibri"/>
                <a:cs typeface="Calibri"/>
                <a:sym typeface="Calibri"/>
              </a:rPr>
              <a:t>e.g. Employee, Employer, Visitor</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etc.</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ACLs in modern OSes.</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Access control matrix – describes who has access to which resource</a:t>
            </a:r>
            <a:endParaRPr/>
          </a:p>
          <a:p>
            <a:pPr indent="0" lvl="1" marL="457200" marR="0" rtl="0" algn="l">
              <a:lnSpc>
                <a:spcPct val="90000"/>
              </a:lnSpc>
              <a:spcBef>
                <a:spcPts val="500"/>
              </a:spcBef>
              <a:spcAft>
                <a:spcPts val="0"/>
              </a:spcAft>
              <a:buClr>
                <a:schemeClr val="dk1"/>
              </a:buClr>
              <a:buFont typeface="Arial"/>
              <a:buNone/>
            </a:pPr>
            <a:r>
              <a:t/>
            </a:r>
            <a:endParaRPr b="0" i="0" sz="1800" u="none" cap="none" strike="noStrike">
              <a:solidFill>
                <a:schemeClr val="dk1"/>
              </a:solidFill>
              <a:latin typeface="Calibri"/>
              <a:ea typeface="Calibri"/>
              <a:cs typeface="Calibri"/>
              <a:sym typeface="Calibri"/>
            </a:endParaRPr>
          </a:p>
          <a:p>
            <a:pPr indent="-114300" lvl="1" marL="685800" marR="0" rtl="0" algn="l">
              <a:lnSpc>
                <a:spcPct val="90000"/>
              </a:lnSpc>
              <a:spcBef>
                <a:spcPts val="5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14300" lvl="1" marL="685800" marR="0" rtl="0" algn="l">
              <a:lnSpc>
                <a:spcPct val="90000"/>
              </a:lnSpc>
              <a:spcBef>
                <a:spcPts val="5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Font typeface="Arial"/>
              <a:buNone/>
            </a:pPr>
            <a:r>
              <a:t/>
            </a:r>
            <a:endParaRPr b="0" i="0" sz="2000" u="none" cap="none" strike="noStrike">
              <a:solidFill>
                <a:schemeClr val="dk1"/>
              </a:solidFill>
              <a:latin typeface="Calibri"/>
              <a:ea typeface="Calibri"/>
              <a:cs typeface="Calibri"/>
              <a:sym typeface="Calibri"/>
            </a:endParaRPr>
          </a:p>
        </p:txBody>
      </p:sp>
      <p:graphicFrame>
        <p:nvGraphicFramePr>
          <p:cNvPr id="140" name="Shape 140"/>
          <p:cNvGraphicFramePr/>
          <p:nvPr/>
        </p:nvGraphicFramePr>
        <p:xfrm>
          <a:off x="2817340" y="3369276"/>
          <a:ext cx="3000000" cy="3000000"/>
        </p:xfrm>
        <a:graphic>
          <a:graphicData uri="http://schemas.openxmlformats.org/drawingml/2006/table">
            <a:tbl>
              <a:tblPr bandRow="1" firstRow="1">
                <a:noFill/>
                <a:tableStyleId>{FB2A0A7C-F4ED-41E3-8ACC-D20AC9CCD3DC}</a:tableStyleId>
              </a:tblPr>
              <a:tblGrid>
                <a:gridCol w="1550775"/>
                <a:gridCol w="1550775"/>
                <a:gridCol w="1550775"/>
                <a:gridCol w="1550775"/>
              </a:tblGrid>
              <a:tr h="308700">
                <a:tc>
                  <a:txBody>
                    <a:bodyPr>
                      <a:noAutofit/>
                    </a:bodyPr>
                    <a:lstStyle/>
                    <a:p>
                      <a:pPr indent="0" lvl="0" marL="0" marR="0" rtl="0" algn="l">
                        <a:spcBef>
                          <a:spcPts val="0"/>
                        </a:spcBef>
                        <a:spcAft>
                          <a:spcPts val="0"/>
                        </a:spcAft>
                        <a:buNone/>
                      </a:pPr>
                      <a:r>
                        <a:rPr lang="en-US" sz="1800" u="none" cap="none" strike="noStrike"/>
                        <a:t>file1</a:t>
                      </a:r>
                      <a:endParaRPr sz="1800"/>
                    </a:p>
                  </a:txBody>
                  <a:tcPr marT="45725" marB="45725" marR="91450" marL="91450"/>
                </a:tc>
                <a:tc>
                  <a:txBody>
                    <a:bodyPr>
                      <a:noAutofit/>
                    </a:bodyPr>
                    <a:lstStyle/>
                    <a:p>
                      <a:pPr indent="0" lvl="0" marL="0" marR="0" rtl="0" algn="l">
                        <a:spcBef>
                          <a:spcPts val="0"/>
                        </a:spcBef>
                        <a:spcAft>
                          <a:spcPts val="0"/>
                        </a:spcAft>
                        <a:buNone/>
                      </a:pPr>
                      <a:r>
                        <a:rPr lang="en-US" sz="1800"/>
                        <a:t>Read</a:t>
                      </a:r>
                      <a:endParaRPr sz="1800"/>
                    </a:p>
                  </a:txBody>
                  <a:tcPr marT="45725" marB="45725" marR="91450" marL="91450"/>
                </a:tc>
                <a:tc>
                  <a:txBody>
                    <a:bodyPr>
                      <a:noAutofit/>
                    </a:bodyPr>
                    <a:lstStyle/>
                    <a:p>
                      <a:pPr indent="0" lvl="0" marL="0" marR="0" rtl="0" algn="l">
                        <a:spcBef>
                          <a:spcPts val="0"/>
                        </a:spcBef>
                        <a:spcAft>
                          <a:spcPts val="0"/>
                        </a:spcAft>
                        <a:buNone/>
                      </a:pPr>
                      <a:r>
                        <a:rPr lang="en-US" sz="1800"/>
                        <a:t>Write</a:t>
                      </a:r>
                      <a:endParaRPr sz="1800"/>
                    </a:p>
                  </a:txBody>
                  <a:tcPr marT="45725" marB="45725" marR="91450" marL="91450"/>
                </a:tc>
                <a:tc>
                  <a:txBody>
                    <a:bodyPr>
                      <a:noAutofit/>
                    </a:bodyPr>
                    <a:lstStyle/>
                    <a:p>
                      <a:pPr indent="0" lvl="0" marL="0" marR="0" rtl="0" algn="l">
                        <a:spcBef>
                          <a:spcPts val="0"/>
                        </a:spcBef>
                        <a:spcAft>
                          <a:spcPts val="0"/>
                        </a:spcAft>
                        <a:buNone/>
                      </a:pPr>
                      <a:r>
                        <a:rPr lang="en-US" sz="1800"/>
                        <a:t>Execute</a:t>
                      </a:r>
                      <a:endParaRPr sz="1800"/>
                    </a:p>
                  </a:txBody>
                  <a:tcPr marT="45725" marB="45725" marR="91450" marL="91450"/>
                </a:tc>
              </a:tr>
              <a:tr h="540225">
                <a:tc>
                  <a:txBody>
                    <a:bodyPr>
                      <a:noAutofit/>
                    </a:bodyPr>
                    <a:lstStyle/>
                    <a:p>
                      <a:pPr indent="0" lvl="0" marL="0" marR="0" rtl="0" algn="l">
                        <a:spcBef>
                          <a:spcPts val="0"/>
                        </a:spcBef>
                        <a:spcAft>
                          <a:spcPts val="0"/>
                        </a:spcAft>
                        <a:buNone/>
                      </a:pPr>
                      <a:r>
                        <a:rPr lang="en-US" sz="1800"/>
                        <a:t>Manager</a:t>
                      </a:r>
                      <a:endParaRPr sz="1800"/>
                    </a:p>
                  </a:txBody>
                  <a:tcPr marT="45725" marB="45725" marR="91450" marL="91450"/>
                </a:tc>
                <a:tc>
                  <a:txBody>
                    <a:bodyPr>
                      <a:noAutofit/>
                    </a:bodyPr>
                    <a:lstStyle/>
                    <a:p>
                      <a:pPr indent="0" lvl="0" marL="0" marR="0" rtl="0" algn="l">
                        <a:spcBef>
                          <a:spcPts val="0"/>
                        </a:spcBef>
                        <a:spcAft>
                          <a:spcPts val="0"/>
                        </a:spcAft>
                        <a:buNone/>
                      </a:pPr>
                      <a:r>
                        <a:rPr lang="en-US" sz="1800"/>
                        <a:t>Yes</a:t>
                      </a:r>
                      <a:endParaRPr sz="1800"/>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Font typeface="Calibri"/>
                        <a:buNone/>
                      </a:pPr>
                      <a:r>
                        <a:rPr lang="en-US" sz="1800"/>
                        <a:t>Yes</a:t>
                      </a:r>
                      <a:endParaRPr/>
                    </a:p>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Font typeface="Calibri"/>
                        <a:buNone/>
                      </a:pPr>
                      <a:r>
                        <a:rPr lang="en-US" sz="1800"/>
                        <a:t>Yes</a:t>
                      </a:r>
                      <a:endParaRPr/>
                    </a:p>
                    <a:p>
                      <a:pPr indent="0" lvl="0" marL="0" marR="0" rtl="0" algn="l">
                        <a:spcBef>
                          <a:spcPts val="0"/>
                        </a:spcBef>
                        <a:spcAft>
                          <a:spcPts val="0"/>
                        </a:spcAft>
                        <a:buNone/>
                      </a:pPr>
                      <a:r>
                        <a:t/>
                      </a:r>
                      <a:endParaRPr sz="1800"/>
                    </a:p>
                  </a:txBody>
                  <a:tcPr marT="45725" marB="45725" marR="91450" marL="91450"/>
                </a:tc>
              </a:tr>
              <a:tr h="308700">
                <a:tc>
                  <a:txBody>
                    <a:bodyPr>
                      <a:noAutofit/>
                    </a:bodyPr>
                    <a:lstStyle/>
                    <a:p>
                      <a:pPr indent="0" lvl="0" marL="0" marR="0" rtl="0" algn="l">
                        <a:spcBef>
                          <a:spcPts val="0"/>
                        </a:spcBef>
                        <a:spcAft>
                          <a:spcPts val="0"/>
                        </a:spcAft>
                        <a:buNone/>
                      </a:pPr>
                      <a:r>
                        <a:rPr lang="en-US" sz="1800"/>
                        <a:t>Employee</a:t>
                      </a:r>
                      <a:endParaRPr sz="1800"/>
                    </a:p>
                  </a:txBody>
                  <a:tcPr marT="45725" marB="45725" marR="91450" marL="91450"/>
                </a:tc>
                <a:tc>
                  <a:txBody>
                    <a:bodyPr>
                      <a:noAutofit/>
                    </a:bodyPr>
                    <a:lstStyle/>
                    <a:p>
                      <a:pPr indent="0" lvl="0" marL="0" marR="0" rtl="0" algn="l">
                        <a:spcBef>
                          <a:spcPts val="0"/>
                        </a:spcBef>
                        <a:spcAft>
                          <a:spcPts val="0"/>
                        </a:spcAft>
                        <a:buNone/>
                      </a:pPr>
                      <a:r>
                        <a:rPr lang="en-US" sz="1800"/>
                        <a:t>Yes</a:t>
                      </a:r>
                      <a:endParaRPr sz="1800"/>
                    </a:p>
                  </a:txBody>
                  <a:tcPr marT="45725" marB="45725" marR="91450" marL="91450"/>
                </a:tc>
                <a:tc>
                  <a:txBody>
                    <a:bodyPr>
                      <a:noAutofit/>
                    </a:bodyPr>
                    <a:lstStyle/>
                    <a:p>
                      <a:pPr indent="0" lvl="0" marL="0" marR="0" rtl="0" algn="l">
                        <a:spcBef>
                          <a:spcPts val="0"/>
                        </a:spcBef>
                        <a:spcAft>
                          <a:spcPts val="0"/>
                        </a:spcAft>
                        <a:buNone/>
                      </a:pPr>
                      <a:r>
                        <a:rPr lang="en-US" sz="1800"/>
                        <a:t>No</a:t>
                      </a:r>
                      <a:endParaRPr sz="1800"/>
                    </a:p>
                  </a:txBody>
                  <a:tcPr marT="45725" marB="45725" marR="91450" marL="91450"/>
                </a:tc>
                <a:tc>
                  <a:txBody>
                    <a:bodyPr>
                      <a:noAutofit/>
                    </a:bodyPr>
                    <a:lstStyle/>
                    <a:p>
                      <a:pPr indent="0" lvl="0" marL="0" marR="0" rtl="0" algn="l">
                        <a:spcBef>
                          <a:spcPts val="0"/>
                        </a:spcBef>
                        <a:spcAft>
                          <a:spcPts val="0"/>
                        </a:spcAft>
                        <a:buNone/>
                      </a:pPr>
                      <a:r>
                        <a:rPr lang="en-US" sz="1800"/>
                        <a:t>Yes</a:t>
                      </a:r>
                      <a:endParaRPr sz="1800"/>
                    </a:p>
                  </a:txBody>
                  <a:tcPr marT="45725" marB="45725" marR="91450" marL="91450"/>
                </a:tc>
              </a:tr>
              <a:tr h="308700">
                <a:tc>
                  <a:txBody>
                    <a:bodyPr>
                      <a:noAutofit/>
                    </a:bodyPr>
                    <a:lstStyle/>
                    <a:p>
                      <a:pPr indent="0" lvl="0" marL="0" marR="0" rtl="0" algn="l">
                        <a:spcBef>
                          <a:spcPts val="0"/>
                        </a:spcBef>
                        <a:spcAft>
                          <a:spcPts val="0"/>
                        </a:spcAft>
                        <a:buNone/>
                      </a:pPr>
                      <a:r>
                        <a:rPr lang="en-US" sz="1800"/>
                        <a:t>Visitor</a:t>
                      </a:r>
                      <a:endParaRPr sz="1800"/>
                    </a:p>
                  </a:txBody>
                  <a:tcPr marT="45725" marB="45725" marR="91450" marL="91450"/>
                </a:tc>
                <a:tc>
                  <a:txBody>
                    <a:bodyPr>
                      <a:noAutofit/>
                    </a:bodyPr>
                    <a:lstStyle/>
                    <a:p>
                      <a:pPr indent="0" lvl="0" marL="0" marR="0" rtl="0" algn="l">
                        <a:spcBef>
                          <a:spcPts val="0"/>
                        </a:spcBef>
                        <a:spcAft>
                          <a:spcPts val="0"/>
                        </a:spcAft>
                        <a:buNone/>
                      </a:pPr>
                      <a:r>
                        <a:rPr lang="en-US" sz="1800"/>
                        <a:t>Yes</a:t>
                      </a:r>
                      <a:endParaRPr sz="1800"/>
                    </a:p>
                  </a:txBody>
                  <a:tcPr marT="45725" marB="45725" marR="91450" marL="91450"/>
                </a:tc>
                <a:tc>
                  <a:txBody>
                    <a:bodyPr>
                      <a:noAutofit/>
                    </a:bodyPr>
                    <a:lstStyle/>
                    <a:p>
                      <a:pPr indent="0" lvl="0" marL="0" marR="0" rtl="0" algn="l">
                        <a:spcBef>
                          <a:spcPts val="0"/>
                        </a:spcBef>
                        <a:spcAft>
                          <a:spcPts val="0"/>
                        </a:spcAft>
                        <a:buNone/>
                      </a:pPr>
                      <a:r>
                        <a:rPr lang="en-US" sz="1800"/>
                        <a:t>No</a:t>
                      </a:r>
                      <a:endParaRPr sz="1800"/>
                    </a:p>
                  </a:txBody>
                  <a:tcPr marT="45725" marB="45725" marR="91450" marL="91450"/>
                </a:tc>
                <a:tc>
                  <a:txBody>
                    <a:bodyPr>
                      <a:noAutofit/>
                    </a:bodyPr>
                    <a:lstStyle/>
                    <a:p>
                      <a:pPr indent="0" lvl="0" marL="0" marR="0" rtl="0" algn="l">
                        <a:spcBef>
                          <a:spcPts val="0"/>
                        </a:spcBef>
                        <a:spcAft>
                          <a:spcPts val="0"/>
                        </a:spcAft>
                        <a:buNone/>
                      </a:pPr>
                      <a:r>
                        <a:rPr lang="en-US" sz="1800"/>
                        <a:t>No</a:t>
                      </a:r>
                      <a:endParaRPr sz="1800"/>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838200" y="51681"/>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Brief Overview of What is to Follow</a:t>
            </a:r>
            <a:endParaRPr b="0" i="0" sz="4400" u="none" cap="none" strike="noStrike">
              <a:solidFill>
                <a:schemeClr val="dk1"/>
              </a:solidFill>
              <a:latin typeface="Calibri"/>
              <a:ea typeface="Calibri"/>
              <a:cs typeface="Calibri"/>
              <a:sym typeface="Calibri"/>
            </a:endParaRPr>
          </a:p>
        </p:txBody>
      </p:sp>
      <p:sp>
        <p:nvSpPr>
          <p:cNvPr id="146" name="Shape 146"/>
          <p:cNvSpPr txBox="1"/>
          <p:nvPr>
            <p:ph idx="1" type="body"/>
          </p:nvPr>
        </p:nvSpPr>
        <p:spPr>
          <a:xfrm>
            <a:off x="688622" y="1140178"/>
            <a:ext cx="11096978" cy="5588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Traditional Security models – thinking in terms of layered/hierarchical security – are they still valid ?</a:t>
            </a:r>
            <a:endParaRPr/>
          </a:p>
          <a:p>
            <a:pPr indent="-228600" lvl="1" marL="685800" marR="0" rtl="0" algn="l">
              <a:lnSpc>
                <a:spcPct val="90000"/>
              </a:lnSpc>
              <a:spcBef>
                <a:spcPts val="5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Closely related to MAC and RBAC.</a:t>
            </a:r>
            <a:endParaRPr/>
          </a:p>
          <a:p>
            <a:pPr indent="-228600" lvl="1" marL="685800" marR="0" rtl="0" algn="l">
              <a:lnSpc>
                <a:spcPct val="90000"/>
              </a:lnSpc>
              <a:spcBef>
                <a:spcPts val="5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Bell-LaPadula Model [BLM76],Biba [Biba77]: Who should be allowed to access which level.</a:t>
            </a:r>
            <a:endParaRPr/>
          </a:p>
          <a:p>
            <a:pPr indent="0" lvl="1" marL="457200" marR="0" rtl="0" algn="l">
              <a:lnSpc>
                <a:spcPct val="90000"/>
              </a:lnSpc>
              <a:spcBef>
                <a:spcPts val="500"/>
              </a:spcBef>
              <a:spcAft>
                <a:spcPts val="0"/>
              </a:spcAft>
              <a:buClr>
                <a:schemeClr val="dk1"/>
              </a:buClr>
              <a:buFont typeface="Arial"/>
              <a:buNone/>
            </a:pPr>
            <a:r>
              <a:t/>
            </a:r>
            <a:endParaRPr b="0" i="0" sz="16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How to correctly use access controls – </a:t>
            </a:r>
            <a:r>
              <a:rPr b="0" i="1" lang="en-US" sz="1800" u="none" cap="none" strike="noStrike">
                <a:solidFill>
                  <a:schemeClr val="dk1"/>
                </a:solidFill>
                <a:latin typeface="Calibri"/>
                <a:ea typeface="Calibri"/>
                <a:cs typeface="Calibri"/>
                <a:sym typeface="Calibri"/>
              </a:rPr>
              <a:t>least privilege </a:t>
            </a:r>
            <a:r>
              <a:rPr b="0" i="0" lang="en-US" sz="1800" u="none" cap="none" strike="noStrike">
                <a:solidFill>
                  <a:schemeClr val="dk1"/>
                </a:solidFill>
                <a:latin typeface="Calibri"/>
                <a:ea typeface="Calibri"/>
                <a:cs typeface="Calibri"/>
                <a:sym typeface="Calibri"/>
              </a:rPr>
              <a:t>and </a:t>
            </a:r>
            <a:r>
              <a:rPr b="0" i="1" lang="en-US" sz="1800" u="none" cap="none" strike="noStrike">
                <a:solidFill>
                  <a:schemeClr val="dk1"/>
                </a:solidFill>
                <a:latin typeface="Calibri"/>
                <a:ea typeface="Calibri"/>
                <a:cs typeface="Calibri"/>
                <a:sym typeface="Calibri"/>
              </a:rPr>
              <a:t>mediated access</a:t>
            </a:r>
            <a:r>
              <a:rPr b="0" i="0" lang="en-US" sz="1800" u="none" cap="none" strike="noStrike">
                <a:solidFill>
                  <a:schemeClr val="dk1"/>
                </a:solidFill>
                <a:latin typeface="Calibri"/>
                <a:ea typeface="Calibri"/>
                <a:cs typeface="Calibri"/>
                <a:sym typeface="Calibri"/>
              </a:rPr>
              <a:t>. </a:t>
            </a:r>
            <a:endParaRPr/>
          </a:p>
          <a:p>
            <a:pPr indent="-228600" lvl="1" marL="685800" marR="0" rtl="0" algn="l">
              <a:lnSpc>
                <a:spcPct val="90000"/>
              </a:lnSpc>
              <a:spcBef>
                <a:spcPts val="5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Saltzer and Schroeder [SS75]</a:t>
            </a:r>
            <a:endParaRPr/>
          </a:p>
          <a:p>
            <a:pPr indent="-228600" lvl="1" marL="685800" marR="0" rtl="0" algn="l">
              <a:lnSpc>
                <a:spcPct val="90000"/>
              </a:lnSpc>
              <a:spcBef>
                <a:spcPts val="5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How to apply them to in modern UNIXen systems.</a:t>
            </a:r>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Buffer/heap overflow attacks</a:t>
            </a:r>
            <a:endParaRPr/>
          </a:p>
          <a:p>
            <a:pPr indent="-228600" lvl="1" marL="685800" marR="0" rtl="0" algn="l">
              <a:lnSpc>
                <a:spcPct val="90000"/>
              </a:lnSpc>
              <a:spcBef>
                <a:spcPts val="5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Stack and heap overflow attacks – shellcodes </a:t>
            </a:r>
            <a:endParaRPr/>
          </a:p>
          <a:p>
            <a:pPr indent="-228600" lvl="1" marL="685800" marR="0" rtl="0" algn="l">
              <a:lnSpc>
                <a:spcPct val="90000"/>
              </a:lnSpc>
              <a:spcBef>
                <a:spcPts val="5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Basics concepts, advanced concepts: Do they still work ?</a:t>
            </a:r>
            <a:endParaRPr/>
          </a:p>
          <a:p>
            <a:pPr indent="0" lvl="1" marL="457200" marR="0" rtl="0" algn="l">
              <a:lnSpc>
                <a:spcPct val="90000"/>
              </a:lnSpc>
              <a:spcBef>
                <a:spcPts val="500"/>
              </a:spcBef>
              <a:spcAft>
                <a:spcPts val="0"/>
              </a:spcAft>
              <a:buClr>
                <a:schemeClr val="dk1"/>
              </a:buClr>
              <a:buFont typeface="Arial"/>
              <a:buNone/>
            </a:pPr>
            <a:r>
              <a:t/>
            </a:r>
            <a:endParaRPr b="0" i="0" sz="16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Fundamentals of writing programs to defend against buffer/heap overflow attacks</a:t>
            </a:r>
            <a:endParaRPr/>
          </a:p>
          <a:p>
            <a:pPr indent="-228600" lvl="1" marL="685800" marR="0" rtl="0" algn="l">
              <a:lnSpc>
                <a:spcPct val="90000"/>
              </a:lnSpc>
              <a:spcBef>
                <a:spcPts val="5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Fundamentals of Secure Coding – how to defend against such attacks – apply some of the rules of Saltzer and Schroeder </a:t>
            </a:r>
            <a:endParaRPr b="0" i="0" sz="1600" u="none" cap="none" strike="noStrike">
              <a:solidFill>
                <a:schemeClr val="dk1"/>
              </a:solidFill>
              <a:latin typeface="Calibri"/>
              <a:ea typeface="Calibri"/>
              <a:cs typeface="Calibri"/>
              <a:sym typeface="Calibri"/>
            </a:endParaRPr>
          </a:p>
          <a:p>
            <a:pPr indent="0" lvl="1" marL="457200" marR="0" rtl="0" algn="l">
              <a:lnSpc>
                <a:spcPct val="90000"/>
              </a:lnSpc>
              <a:spcBef>
                <a:spcPts val="500"/>
              </a:spcBef>
              <a:spcAft>
                <a:spcPts val="0"/>
              </a:spcAft>
              <a:buClr>
                <a:schemeClr val="dk1"/>
              </a:buClr>
              <a:buFont typeface="Arial"/>
              <a:buNone/>
            </a:pPr>
            <a:r>
              <a:t/>
            </a:r>
            <a:endParaRPr b="0" i="0" sz="16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Latest research in buffer/heap over flow attacks</a:t>
            </a:r>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Font typeface="Arial"/>
              <a:buNone/>
            </a:pPr>
            <a:r>
              <a:t/>
            </a:r>
            <a:endParaRPr b="0" i="0" sz="2400" u="none" cap="none" strike="noStrike">
              <a:solidFill>
                <a:srgbClr val="A5A5A5"/>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838200" y="51681"/>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Brief Overview of What is to Follow</a:t>
            </a:r>
            <a:endParaRPr b="0" i="0" sz="4400" u="none" cap="none" strike="noStrike">
              <a:solidFill>
                <a:schemeClr val="dk1"/>
              </a:solidFill>
              <a:latin typeface="Calibri"/>
              <a:ea typeface="Calibri"/>
              <a:cs typeface="Calibri"/>
              <a:sym typeface="Calibri"/>
            </a:endParaRPr>
          </a:p>
        </p:txBody>
      </p:sp>
      <p:sp>
        <p:nvSpPr>
          <p:cNvPr id="152" name="Shape 152"/>
          <p:cNvSpPr txBox="1"/>
          <p:nvPr>
            <p:ph idx="1" type="body"/>
          </p:nvPr>
        </p:nvSpPr>
        <p:spPr>
          <a:xfrm>
            <a:off x="688622" y="1140178"/>
            <a:ext cx="11096978" cy="5588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Viruses, Malwares, Trojans and Anti-virus programs</a:t>
            </a:r>
            <a:endParaRPr/>
          </a:p>
          <a:p>
            <a:pPr indent="-228600" lvl="1" marL="685800" marR="0" rtl="0" algn="l">
              <a:lnSpc>
                <a:spcPct val="7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History – starting from DOS era, TSR programs</a:t>
            </a:r>
            <a:endParaRPr/>
          </a:p>
          <a:p>
            <a:pPr indent="-228600" lvl="1" marL="685800" marR="0" rtl="0" algn="l">
              <a:lnSpc>
                <a:spcPct val="7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Modern viruses and malware case studies </a:t>
            </a:r>
            <a:endParaRPr/>
          </a:p>
          <a:p>
            <a:pPr indent="-228600" lvl="1" marL="685800" marR="0" rtl="0" algn="l">
              <a:lnSpc>
                <a:spcPct val="7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How anti-viruses work</a:t>
            </a:r>
            <a:endParaRPr/>
          </a:p>
          <a:p>
            <a:pPr indent="-228600" lvl="0" marL="228600" marR="0" rtl="0" algn="l">
              <a:lnSpc>
                <a:spcPct val="7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OS hardening: OS based mechanisms to defend against buffer/heap overflow attacks</a:t>
            </a:r>
            <a:endParaRPr/>
          </a:p>
          <a:p>
            <a:pPr indent="-228600" lvl="1" marL="685800" marR="0" rtl="0" algn="l">
              <a:lnSpc>
                <a:spcPct val="7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What are some of the ways in which OS help mitigate buffer/heap overflow attacks.</a:t>
            </a:r>
            <a:endParaRPr/>
          </a:p>
          <a:p>
            <a:pPr indent="-228600" lvl="1" marL="685800" marR="0" rtl="0" algn="l">
              <a:lnSpc>
                <a:spcPct val="7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A look at modern OS infrastructure to defend against such attacks.</a:t>
            </a:r>
            <a:endParaRPr/>
          </a:p>
          <a:p>
            <a:pPr indent="-228600" lvl="1" marL="685800" marR="0" rtl="0" algn="l">
              <a:lnSpc>
                <a:spcPct val="7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Do they really work ? (Some research studies)</a:t>
            </a:r>
            <a:endParaRPr/>
          </a:p>
          <a:p>
            <a:pPr indent="-228600" lvl="0" marL="228600" marR="0" rtl="0" algn="l">
              <a:lnSpc>
                <a:spcPct val="7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Basics of public/private cryptography, integrity protection, cryptographic libraries and suites – ways to use (or not) use them – OpenSSL, GPG – encrypted stored and transitory information.</a:t>
            </a:r>
            <a:endParaRPr/>
          </a:p>
          <a:p>
            <a:pPr indent="-228600" lvl="0" marL="228600" marR="0" rtl="0" algn="l">
              <a:lnSpc>
                <a:spcPct val="7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Authentication subsystems – how authentication works in Windows/Linux based systems (PAM), multilevel authentication (two-factor authentication).</a:t>
            </a:r>
            <a:endParaRPr/>
          </a:p>
          <a:p>
            <a:pPr indent="-228600" lvl="0" marL="228600" marR="0" rtl="0" algn="l">
              <a:lnSpc>
                <a:spcPct val="7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Attacks on authentication subsystems (case studies)</a:t>
            </a:r>
            <a:endParaRPr/>
          </a:p>
          <a:p>
            <a:pPr indent="-228600" lvl="0" marL="228600" marR="0" rtl="0" algn="l">
              <a:lnSpc>
                <a:spcPct val="7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How all this connects to other branches of Computer Security</a:t>
            </a:r>
            <a:endParaRPr/>
          </a:p>
          <a:p>
            <a:pPr indent="-64135" lvl="0" marL="228600" marR="0" rtl="0" algn="l">
              <a:lnSpc>
                <a:spcPct val="7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Font typeface="Arial"/>
              <a:buNone/>
            </a:pPr>
            <a:r>
              <a:t/>
            </a:r>
            <a:endParaRPr b="0" i="0" sz="2590" u="none" cap="none" strike="noStrike">
              <a:solidFill>
                <a:srgbClr val="A5A5A5"/>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Font typeface="Arial"/>
              <a:buNone/>
            </a:pPr>
            <a:r>
              <a:t/>
            </a:r>
            <a:endParaRPr b="0" i="0" sz="259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734096" y="52477"/>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Security Models: Basics</a:t>
            </a:r>
            <a:endParaRPr b="0" i="0" sz="4400" u="none" cap="none" strike="noStrike">
              <a:solidFill>
                <a:schemeClr val="dk1"/>
              </a:solidFill>
              <a:latin typeface="Calibri"/>
              <a:ea typeface="Calibri"/>
              <a:cs typeface="Calibri"/>
              <a:sym typeface="Calibri"/>
            </a:endParaRPr>
          </a:p>
        </p:txBody>
      </p:sp>
      <p:sp>
        <p:nvSpPr>
          <p:cNvPr id="158" name="Shape 158"/>
          <p:cNvSpPr txBox="1"/>
          <p:nvPr>
            <p:ph idx="1" type="body"/>
          </p:nvPr>
        </p:nvSpPr>
        <p:spPr>
          <a:xfrm>
            <a:off x="457200" y="983085"/>
            <a:ext cx="10792496" cy="555079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Set ClearenceLevel = {Unclassified, Confidential, Secret, Top Secret}</a:t>
            </a:r>
            <a:endParaRPr/>
          </a:p>
          <a:p>
            <a:pPr indent="0" lvl="0" marL="0" marR="0" rtl="0" algn="l">
              <a:lnSpc>
                <a:spcPct val="90000"/>
              </a:lnSpc>
              <a:spcBef>
                <a:spcPts val="1000"/>
              </a:spcBef>
              <a:spcAft>
                <a:spcPts val="0"/>
              </a:spcAft>
              <a:buClr>
                <a:schemeClr val="dk1"/>
              </a:buClr>
              <a:buFont typeface="Arial"/>
              <a:buNone/>
            </a:pPr>
            <a:r>
              <a:t/>
            </a:r>
            <a:endParaRPr b="0" i="0" sz="2800" u="none" cap="none" strike="noStrike">
              <a:solidFill>
                <a:schemeClr val="dk1"/>
              </a:solidFill>
              <a:latin typeface="Calibri"/>
              <a:ea typeface="Calibri"/>
              <a:cs typeface="Calibri"/>
              <a:sym typeface="Calibri"/>
            </a:endParaRPr>
          </a:p>
        </p:txBody>
      </p:sp>
      <p:sp>
        <p:nvSpPr>
          <p:cNvPr id="159" name="Shape 159"/>
          <p:cNvSpPr/>
          <p:nvPr/>
        </p:nvSpPr>
        <p:spPr>
          <a:xfrm>
            <a:off x="3789165" y="1738647"/>
            <a:ext cx="2550016" cy="772733"/>
          </a:xfrm>
          <a:prstGeom prst="rect">
            <a:avLst/>
          </a:prstGeom>
          <a:noFill/>
          <a:ln cap="flat" cmpd="sng" w="12700">
            <a:solidFill>
              <a:srgbClr val="42719B"/>
            </a:solidFill>
            <a:prstDash val="solid"/>
            <a:miter lim="8000"/>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0" name="Shape 160"/>
          <p:cNvSpPr/>
          <p:nvPr/>
        </p:nvSpPr>
        <p:spPr>
          <a:xfrm>
            <a:off x="3799896" y="2985750"/>
            <a:ext cx="2550016" cy="772733"/>
          </a:xfrm>
          <a:prstGeom prst="rect">
            <a:avLst/>
          </a:prstGeom>
          <a:noFill/>
          <a:ln cap="flat" cmpd="sng" w="12700">
            <a:solidFill>
              <a:srgbClr val="42719B"/>
            </a:solidFill>
            <a:prstDash val="solid"/>
            <a:miter lim="8000"/>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 name="Shape 161"/>
          <p:cNvSpPr/>
          <p:nvPr/>
        </p:nvSpPr>
        <p:spPr>
          <a:xfrm>
            <a:off x="3812776" y="4196370"/>
            <a:ext cx="2550016" cy="772733"/>
          </a:xfrm>
          <a:prstGeom prst="rect">
            <a:avLst/>
          </a:prstGeom>
          <a:noFill/>
          <a:ln cap="flat" cmpd="sng" w="12700">
            <a:solidFill>
              <a:srgbClr val="42719B"/>
            </a:solidFill>
            <a:prstDash val="solid"/>
            <a:miter lim="8000"/>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 name="Shape 162"/>
          <p:cNvSpPr/>
          <p:nvPr/>
        </p:nvSpPr>
        <p:spPr>
          <a:xfrm>
            <a:off x="3714295" y="5431074"/>
            <a:ext cx="2550016" cy="772733"/>
          </a:xfrm>
          <a:prstGeom prst="rect">
            <a:avLst/>
          </a:prstGeom>
          <a:noFill/>
          <a:ln cap="flat" cmpd="sng" w="12700">
            <a:solidFill>
              <a:srgbClr val="42719B"/>
            </a:solidFill>
            <a:prstDash val="solid"/>
            <a:miter lim="8000"/>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63" name="Shape 163"/>
          <p:cNvCxnSpPr/>
          <p:nvPr/>
        </p:nvCxnSpPr>
        <p:spPr>
          <a:xfrm rot="10800000">
            <a:off x="4986902" y="2575777"/>
            <a:ext cx="0" cy="346063"/>
          </a:xfrm>
          <a:prstGeom prst="straightConnector1">
            <a:avLst/>
          </a:prstGeom>
          <a:noFill/>
          <a:ln cap="flat" cmpd="sng" w="9525">
            <a:solidFill>
              <a:schemeClr val="accent1"/>
            </a:solidFill>
            <a:prstDash val="solid"/>
            <a:miter lim="8000"/>
            <a:headEnd len="med" w="med" type="none"/>
            <a:tailEnd len="lg" w="lg" type="triangle"/>
          </a:ln>
        </p:spPr>
      </p:cxnSp>
      <p:cxnSp>
        <p:nvCxnSpPr>
          <p:cNvPr id="164" name="Shape 164"/>
          <p:cNvCxnSpPr/>
          <p:nvPr/>
        </p:nvCxnSpPr>
        <p:spPr>
          <a:xfrm rot="10800000">
            <a:off x="4984754" y="3810000"/>
            <a:ext cx="0" cy="346063"/>
          </a:xfrm>
          <a:prstGeom prst="straightConnector1">
            <a:avLst/>
          </a:prstGeom>
          <a:noFill/>
          <a:ln cap="flat" cmpd="sng" w="9525">
            <a:solidFill>
              <a:schemeClr val="accent1"/>
            </a:solidFill>
            <a:prstDash val="solid"/>
            <a:miter lim="8000"/>
            <a:headEnd len="med" w="med" type="none"/>
            <a:tailEnd len="lg" w="lg" type="triangle"/>
          </a:ln>
        </p:spPr>
      </p:cxnSp>
      <p:cxnSp>
        <p:nvCxnSpPr>
          <p:cNvPr id="165" name="Shape 165"/>
          <p:cNvCxnSpPr/>
          <p:nvPr/>
        </p:nvCxnSpPr>
        <p:spPr>
          <a:xfrm rot="10800000">
            <a:off x="4995255" y="5028739"/>
            <a:ext cx="0" cy="346063"/>
          </a:xfrm>
          <a:prstGeom prst="straightConnector1">
            <a:avLst/>
          </a:prstGeom>
          <a:noFill/>
          <a:ln cap="flat" cmpd="sng" w="9525">
            <a:solidFill>
              <a:schemeClr val="accent1"/>
            </a:solidFill>
            <a:prstDash val="solid"/>
            <a:miter lim="8000"/>
            <a:headEnd len="med" w="med" type="none"/>
            <a:tailEnd len="lg" w="lg" type="triangle"/>
          </a:ln>
        </p:spPr>
      </p:cxnSp>
      <p:sp>
        <p:nvSpPr>
          <p:cNvPr id="166" name="Shape 166"/>
          <p:cNvSpPr txBox="1"/>
          <p:nvPr/>
        </p:nvSpPr>
        <p:spPr>
          <a:xfrm>
            <a:off x="4330568" y="5629119"/>
            <a:ext cx="130837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Unclassified</a:t>
            </a:r>
            <a:endParaRPr sz="1800">
              <a:solidFill>
                <a:schemeClr val="dk1"/>
              </a:solidFill>
              <a:latin typeface="Calibri"/>
              <a:ea typeface="Calibri"/>
              <a:cs typeface="Calibri"/>
              <a:sym typeface="Calibri"/>
            </a:endParaRPr>
          </a:p>
        </p:txBody>
      </p:sp>
      <p:sp>
        <p:nvSpPr>
          <p:cNvPr id="167" name="Shape 167"/>
          <p:cNvSpPr txBox="1"/>
          <p:nvPr/>
        </p:nvSpPr>
        <p:spPr>
          <a:xfrm>
            <a:off x="4314152" y="4431018"/>
            <a:ext cx="132414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Confidential</a:t>
            </a:r>
            <a:endParaRPr sz="1800">
              <a:solidFill>
                <a:schemeClr val="dk1"/>
              </a:solidFill>
              <a:latin typeface="Calibri"/>
              <a:ea typeface="Calibri"/>
              <a:cs typeface="Calibri"/>
              <a:sym typeface="Calibri"/>
            </a:endParaRPr>
          </a:p>
        </p:txBody>
      </p:sp>
      <p:sp>
        <p:nvSpPr>
          <p:cNvPr id="168" name="Shape 168"/>
          <p:cNvSpPr txBox="1"/>
          <p:nvPr/>
        </p:nvSpPr>
        <p:spPr>
          <a:xfrm>
            <a:off x="4590252" y="3204137"/>
            <a:ext cx="77194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Secret</a:t>
            </a:r>
            <a:endParaRPr sz="1800">
              <a:solidFill>
                <a:schemeClr val="dk1"/>
              </a:solidFill>
              <a:latin typeface="Calibri"/>
              <a:ea typeface="Calibri"/>
              <a:cs typeface="Calibri"/>
              <a:sym typeface="Calibri"/>
            </a:endParaRPr>
          </a:p>
        </p:txBody>
      </p:sp>
      <p:sp>
        <p:nvSpPr>
          <p:cNvPr id="169" name="Shape 169"/>
          <p:cNvSpPr txBox="1"/>
          <p:nvPr/>
        </p:nvSpPr>
        <p:spPr>
          <a:xfrm>
            <a:off x="4380749" y="1982186"/>
            <a:ext cx="116018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Top Secret</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734096" y="52477"/>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Security Models: MLS (Multilevel Security)</a:t>
            </a:r>
            <a:endParaRPr b="0" i="0" sz="4400" u="none" cap="none" strike="noStrike">
              <a:solidFill>
                <a:schemeClr val="dk1"/>
              </a:solidFill>
              <a:latin typeface="Calibri"/>
              <a:ea typeface="Calibri"/>
              <a:cs typeface="Calibri"/>
              <a:sym typeface="Calibri"/>
            </a:endParaRPr>
          </a:p>
        </p:txBody>
      </p:sp>
      <p:sp>
        <p:nvSpPr>
          <p:cNvPr id="175" name="Shape 175"/>
          <p:cNvSpPr/>
          <p:nvPr/>
        </p:nvSpPr>
        <p:spPr>
          <a:xfrm>
            <a:off x="4719173" y="1144075"/>
            <a:ext cx="2550016" cy="772733"/>
          </a:xfrm>
          <a:prstGeom prst="rect">
            <a:avLst/>
          </a:prstGeom>
          <a:noFill/>
          <a:ln cap="flat" cmpd="sng" w="12700">
            <a:solidFill>
              <a:srgbClr val="42719B"/>
            </a:solidFill>
            <a:prstDash val="solid"/>
            <a:miter lim="8000"/>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Shape 176"/>
          <p:cNvSpPr/>
          <p:nvPr/>
        </p:nvSpPr>
        <p:spPr>
          <a:xfrm>
            <a:off x="1469040" y="3007838"/>
            <a:ext cx="2550016" cy="772733"/>
          </a:xfrm>
          <a:prstGeom prst="rect">
            <a:avLst/>
          </a:prstGeom>
          <a:noFill/>
          <a:ln cap="flat" cmpd="sng" w="12700">
            <a:solidFill>
              <a:srgbClr val="42719B"/>
            </a:solidFill>
            <a:prstDash val="solid"/>
            <a:miter lim="8000"/>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Shape 177"/>
          <p:cNvSpPr/>
          <p:nvPr/>
        </p:nvSpPr>
        <p:spPr>
          <a:xfrm>
            <a:off x="1648731" y="4146193"/>
            <a:ext cx="2550016" cy="772733"/>
          </a:xfrm>
          <a:prstGeom prst="rect">
            <a:avLst/>
          </a:prstGeom>
          <a:noFill/>
          <a:ln cap="flat" cmpd="sng" w="12700">
            <a:solidFill>
              <a:srgbClr val="42719B"/>
            </a:solidFill>
            <a:prstDash val="solid"/>
            <a:miter lim="8000"/>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Shape 178"/>
          <p:cNvSpPr/>
          <p:nvPr/>
        </p:nvSpPr>
        <p:spPr>
          <a:xfrm>
            <a:off x="4939261" y="5970148"/>
            <a:ext cx="2550016" cy="772733"/>
          </a:xfrm>
          <a:prstGeom prst="rect">
            <a:avLst/>
          </a:prstGeom>
          <a:noFill/>
          <a:ln cap="flat" cmpd="sng" w="12700">
            <a:solidFill>
              <a:srgbClr val="42719B"/>
            </a:solidFill>
            <a:prstDash val="solid"/>
            <a:miter lim="8000"/>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79" name="Shape 179"/>
          <p:cNvCxnSpPr>
            <a:stCxn id="176" idx="0"/>
            <a:endCxn id="175" idx="2"/>
          </p:cNvCxnSpPr>
          <p:nvPr/>
        </p:nvCxnSpPr>
        <p:spPr>
          <a:xfrm flipH="1" rot="10800000">
            <a:off x="2744048" y="1916738"/>
            <a:ext cx="3250200" cy="1091100"/>
          </a:xfrm>
          <a:prstGeom prst="straightConnector1">
            <a:avLst/>
          </a:prstGeom>
          <a:noFill/>
          <a:ln cap="flat" cmpd="sng" w="9525">
            <a:solidFill>
              <a:schemeClr val="accent1"/>
            </a:solidFill>
            <a:prstDash val="solid"/>
            <a:miter lim="8000"/>
            <a:headEnd len="med" w="med" type="none"/>
            <a:tailEnd len="lg" w="lg" type="triangle"/>
          </a:ln>
        </p:spPr>
      </p:cxnSp>
      <p:cxnSp>
        <p:nvCxnSpPr>
          <p:cNvPr id="180" name="Shape 180"/>
          <p:cNvCxnSpPr/>
          <p:nvPr/>
        </p:nvCxnSpPr>
        <p:spPr>
          <a:xfrm rot="10800000">
            <a:off x="2744048" y="3780571"/>
            <a:ext cx="0" cy="346063"/>
          </a:xfrm>
          <a:prstGeom prst="straightConnector1">
            <a:avLst/>
          </a:prstGeom>
          <a:noFill/>
          <a:ln cap="flat" cmpd="sng" w="9525">
            <a:solidFill>
              <a:schemeClr val="accent1"/>
            </a:solidFill>
            <a:prstDash val="solid"/>
            <a:miter lim="8000"/>
            <a:headEnd len="med" w="med" type="none"/>
            <a:tailEnd len="lg" w="lg" type="triangle"/>
          </a:ln>
        </p:spPr>
      </p:cxnSp>
      <p:cxnSp>
        <p:nvCxnSpPr>
          <p:cNvPr id="181" name="Shape 181"/>
          <p:cNvCxnSpPr>
            <a:endCxn id="177" idx="2"/>
          </p:cNvCxnSpPr>
          <p:nvPr/>
        </p:nvCxnSpPr>
        <p:spPr>
          <a:xfrm rot="10800000">
            <a:off x="2923739" y="4918926"/>
            <a:ext cx="3290400" cy="1051200"/>
          </a:xfrm>
          <a:prstGeom prst="straightConnector1">
            <a:avLst/>
          </a:prstGeom>
          <a:noFill/>
          <a:ln cap="flat" cmpd="sng" w="9525">
            <a:solidFill>
              <a:schemeClr val="accent1"/>
            </a:solidFill>
            <a:prstDash val="solid"/>
            <a:miter lim="8000"/>
            <a:headEnd len="med" w="med" type="none"/>
            <a:tailEnd len="lg" w="lg" type="triangle"/>
          </a:ln>
        </p:spPr>
      </p:cxnSp>
      <p:sp>
        <p:nvSpPr>
          <p:cNvPr id="182" name="Shape 182"/>
          <p:cNvSpPr txBox="1"/>
          <p:nvPr/>
        </p:nvSpPr>
        <p:spPr>
          <a:xfrm>
            <a:off x="5560083" y="6212155"/>
            <a:ext cx="130837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Unclassified</a:t>
            </a:r>
            <a:endParaRPr sz="1800">
              <a:solidFill>
                <a:schemeClr val="dk1"/>
              </a:solidFill>
              <a:latin typeface="Calibri"/>
              <a:ea typeface="Calibri"/>
              <a:cs typeface="Calibri"/>
              <a:sym typeface="Calibri"/>
            </a:endParaRPr>
          </a:p>
        </p:txBody>
      </p:sp>
      <p:sp>
        <p:nvSpPr>
          <p:cNvPr id="183" name="Shape 183"/>
          <p:cNvSpPr txBox="1"/>
          <p:nvPr/>
        </p:nvSpPr>
        <p:spPr>
          <a:xfrm>
            <a:off x="2261666" y="4355702"/>
            <a:ext cx="132414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Confidential</a:t>
            </a:r>
            <a:endParaRPr sz="1800">
              <a:solidFill>
                <a:schemeClr val="dk1"/>
              </a:solidFill>
              <a:latin typeface="Calibri"/>
              <a:ea typeface="Calibri"/>
              <a:cs typeface="Calibri"/>
              <a:sym typeface="Calibri"/>
            </a:endParaRPr>
          </a:p>
        </p:txBody>
      </p:sp>
      <p:sp>
        <p:nvSpPr>
          <p:cNvPr id="184" name="Shape 184"/>
          <p:cNvSpPr txBox="1"/>
          <p:nvPr/>
        </p:nvSpPr>
        <p:spPr>
          <a:xfrm>
            <a:off x="2261666" y="3209538"/>
            <a:ext cx="77194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Secret</a:t>
            </a:r>
            <a:endParaRPr sz="1800">
              <a:solidFill>
                <a:schemeClr val="dk1"/>
              </a:solidFill>
              <a:latin typeface="Calibri"/>
              <a:ea typeface="Calibri"/>
              <a:cs typeface="Calibri"/>
              <a:sym typeface="Calibri"/>
            </a:endParaRPr>
          </a:p>
        </p:txBody>
      </p:sp>
      <p:sp>
        <p:nvSpPr>
          <p:cNvPr id="185" name="Shape 185"/>
          <p:cNvSpPr txBox="1"/>
          <p:nvPr/>
        </p:nvSpPr>
        <p:spPr>
          <a:xfrm>
            <a:off x="5411801" y="1351957"/>
            <a:ext cx="116018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Top Secret</a:t>
            </a:r>
            <a:endParaRPr sz="1800">
              <a:solidFill>
                <a:schemeClr val="dk1"/>
              </a:solidFill>
              <a:latin typeface="Calibri"/>
              <a:ea typeface="Calibri"/>
              <a:cs typeface="Calibri"/>
              <a:sym typeface="Calibri"/>
            </a:endParaRPr>
          </a:p>
        </p:txBody>
      </p:sp>
      <p:sp>
        <p:nvSpPr>
          <p:cNvPr id="186" name="Shape 186"/>
          <p:cNvSpPr/>
          <p:nvPr/>
        </p:nvSpPr>
        <p:spPr>
          <a:xfrm>
            <a:off x="8088900" y="2763400"/>
            <a:ext cx="2550016" cy="772733"/>
          </a:xfrm>
          <a:prstGeom prst="rect">
            <a:avLst/>
          </a:prstGeom>
          <a:noFill/>
          <a:ln cap="flat" cmpd="sng" w="12700">
            <a:solidFill>
              <a:srgbClr val="42719B"/>
            </a:solidFill>
            <a:prstDash val="solid"/>
            <a:miter lim="8000"/>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Shape 187"/>
          <p:cNvSpPr txBox="1"/>
          <p:nvPr/>
        </p:nvSpPr>
        <p:spPr>
          <a:xfrm>
            <a:off x="8783813" y="3015794"/>
            <a:ext cx="116018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Top Secret</a:t>
            </a:r>
            <a:endParaRPr sz="1800">
              <a:solidFill>
                <a:schemeClr val="dk1"/>
              </a:solidFill>
              <a:latin typeface="Calibri"/>
              <a:ea typeface="Calibri"/>
              <a:cs typeface="Calibri"/>
              <a:sym typeface="Calibri"/>
            </a:endParaRPr>
          </a:p>
        </p:txBody>
      </p:sp>
      <p:sp>
        <p:nvSpPr>
          <p:cNvPr id="188" name="Shape 188"/>
          <p:cNvSpPr/>
          <p:nvPr/>
        </p:nvSpPr>
        <p:spPr>
          <a:xfrm>
            <a:off x="8105821" y="3996358"/>
            <a:ext cx="2550016" cy="772733"/>
          </a:xfrm>
          <a:prstGeom prst="rect">
            <a:avLst/>
          </a:prstGeom>
          <a:noFill/>
          <a:ln cap="flat" cmpd="sng" w="12700">
            <a:solidFill>
              <a:srgbClr val="42719B"/>
            </a:solidFill>
            <a:prstDash val="solid"/>
            <a:miter lim="8000"/>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Shape 189"/>
          <p:cNvSpPr txBox="1"/>
          <p:nvPr/>
        </p:nvSpPr>
        <p:spPr>
          <a:xfrm>
            <a:off x="8882509" y="4126634"/>
            <a:ext cx="82484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Secret</a:t>
            </a:r>
            <a:endParaRPr sz="1800">
              <a:solidFill>
                <a:schemeClr val="dk1"/>
              </a:solidFill>
              <a:latin typeface="Calibri"/>
              <a:ea typeface="Calibri"/>
              <a:cs typeface="Calibri"/>
              <a:sym typeface="Calibri"/>
            </a:endParaRPr>
          </a:p>
        </p:txBody>
      </p:sp>
      <p:cxnSp>
        <p:nvCxnSpPr>
          <p:cNvPr id="190" name="Shape 190"/>
          <p:cNvCxnSpPr>
            <a:stCxn id="186" idx="0"/>
            <a:endCxn id="175" idx="2"/>
          </p:cNvCxnSpPr>
          <p:nvPr/>
        </p:nvCxnSpPr>
        <p:spPr>
          <a:xfrm rot="10800000">
            <a:off x="5994308" y="1916800"/>
            <a:ext cx="3369600" cy="846600"/>
          </a:xfrm>
          <a:prstGeom prst="straightConnector1">
            <a:avLst/>
          </a:prstGeom>
          <a:noFill/>
          <a:ln cap="flat" cmpd="sng" w="9525">
            <a:solidFill>
              <a:schemeClr val="accent1"/>
            </a:solidFill>
            <a:prstDash val="solid"/>
            <a:miter lim="8000"/>
            <a:headEnd len="med" w="med" type="none"/>
            <a:tailEnd len="lg" w="lg" type="triangle"/>
          </a:ln>
        </p:spPr>
      </p:cxnSp>
      <p:cxnSp>
        <p:nvCxnSpPr>
          <p:cNvPr id="191" name="Shape 191"/>
          <p:cNvCxnSpPr/>
          <p:nvPr/>
        </p:nvCxnSpPr>
        <p:spPr>
          <a:xfrm rot="10800000">
            <a:off x="9423862" y="3581274"/>
            <a:ext cx="0" cy="346063"/>
          </a:xfrm>
          <a:prstGeom prst="straightConnector1">
            <a:avLst/>
          </a:prstGeom>
          <a:noFill/>
          <a:ln cap="flat" cmpd="sng" w="9525">
            <a:solidFill>
              <a:schemeClr val="accent1"/>
            </a:solidFill>
            <a:prstDash val="solid"/>
            <a:miter lim="8000"/>
            <a:headEnd len="med" w="med" type="none"/>
            <a:tailEnd len="lg" w="lg" type="triangle"/>
          </a:ln>
        </p:spPr>
      </p:cxnSp>
      <p:cxnSp>
        <p:nvCxnSpPr>
          <p:cNvPr id="192" name="Shape 192"/>
          <p:cNvCxnSpPr>
            <a:endCxn id="188" idx="2"/>
          </p:cNvCxnSpPr>
          <p:nvPr/>
        </p:nvCxnSpPr>
        <p:spPr>
          <a:xfrm flipH="1" rot="10800000">
            <a:off x="6214329" y="4769091"/>
            <a:ext cx="3166500" cy="1201200"/>
          </a:xfrm>
          <a:prstGeom prst="straightConnector1">
            <a:avLst/>
          </a:prstGeom>
          <a:noFill/>
          <a:ln cap="flat" cmpd="sng" w="9525">
            <a:solidFill>
              <a:schemeClr val="accent1"/>
            </a:solidFill>
            <a:prstDash val="solid"/>
            <a:miter lim="8000"/>
            <a:headEnd len="med" w="med" type="none"/>
            <a:tailEnd len="lg" w="lg"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734096" y="52477"/>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Security Models: Access Controls</a:t>
            </a:r>
            <a:endParaRPr b="0" i="0" sz="4400" u="none" cap="none" strike="noStrike">
              <a:solidFill>
                <a:schemeClr val="dk1"/>
              </a:solidFill>
              <a:latin typeface="Calibri"/>
              <a:ea typeface="Calibri"/>
              <a:cs typeface="Calibri"/>
              <a:sym typeface="Calibri"/>
            </a:endParaRPr>
          </a:p>
        </p:txBody>
      </p:sp>
      <p:sp>
        <p:nvSpPr>
          <p:cNvPr id="198" name="Shape 198"/>
          <p:cNvSpPr txBox="1"/>
          <p:nvPr>
            <p:ph idx="1" type="body"/>
          </p:nvPr>
        </p:nvSpPr>
        <p:spPr>
          <a:xfrm>
            <a:off x="688622" y="1140178"/>
            <a:ext cx="11096978" cy="5588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Access control matrix</a:t>
            </a:r>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Mandatory Access Control (MAC):</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Only a chosen set of paths or operations are allowed to be executed (</a:t>
            </a:r>
            <a:r>
              <a:rPr b="0" i="1" lang="en-US" sz="1800" u="none" cap="none" strike="noStrike">
                <a:solidFill>
                  <a:schemeClr val="dk1"/>
                </a:solidFill>
                <a:latin typeface="Calibri"/>
                <a:ea typeface="Calibri"/>
                <a:cs typeface="Calibri"/>
                <a:sym typeface="Calibri"/>
              </a:rPr>
              <a:t>e.g. </a:t>
            </a:r>
            <a:r>
              <a:rPr b="0" i="0" lang="en-US" sz="1800" u="none" cap="none" strike="noStrike">
                <a:solidFill>
                  <a:schemeClr val="dk1"/>
                </a:solidFill>
                <a:latin typeface="Calibri"/>
                <a:ea typeface="Calibri"/>
                <a:cs typeface="Calibri"/>
                <a:sym typeface="Calibri"/>
              </a:rPr>
              <a:t>to execute a program you need to first authenticate yourself through a set of operations to be allowed).</a:t>
            </a:r>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Discretionary Access Control (DAC)</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owner of a resource has control over who can access a resource and how (</a:t>
            </a:r>
            <a:r>
              <a:rPr b="0" i="1" lang="en-US" sz="1800" u="none" cap="none" strike="noStrike">
                <a:solidFill>
                  <a:schemeClr val="dk1"/>
                </a:solidFill>
                <a:latin typeface="Calibri"/>
                <a:ea typeface="Calibri"/>
                <a:cs typeface="Calibri"/>
                <a:sym typeface="Calibri"/>
              </a:rPr>
              <a:t>e.g.</a:t>
            </a:r>
            <a:r>
              <a:rPr b="0" i="0" lang="en-US" sz="1800" u="none" cap="none" strike="noStrike">
                <a:solidFill>
                  <a:schemeClr val="dk1"/>
                </a:solidFill>
                <a:latin typeface="Calibri"/>
                <a:ea typeface="Calibri"/>
                <a:cs typeface="Calibri"/>
                <a:sym typeface="Calibri"/>
              </a:rPr>
              <a:t> rwx permissions and Windows ACLs).</a:t>
            </a:r>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Role Based Access Control (RBAC)</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Similar to DAC but describes the security model through fixed roles – </a:t>
            </a:r>
            <a:r>
              <a:rPr b="0" i="1" lang="en-US" sz="1800" u="none" cap="none" strike="noStrike">
                <a:solidFill>
                  <a:schemeClr val="dk1"/>
                </a:solidFill>
                <a:latin typeface="Calibri"/>
                <a:ea typeface="Calibri"/>
                <a:cs typeface="Calibri"/>
                <a:sym typeface="Calibri"/>
              </a:rPr>
              <a:t>e.g. </a:t>
            </a:r>
            <a:r>
              <a:rPr b="0" i="0" lang="en-US" sz="1800" u="none" cap="none" strike="noStrike">
                <a:solidFill>
                  <a:schemeClr val="dk1"/>
                </a:solidFill>
                <a:latin typeface="Calibri"/>
                <a:ea typeface="Calibri"/>
                <a:cs typeface="Calibri"/>
                <a:sym typeface="Calibri"/>
              </a:rPr>
              <a:t>Employee, manager, visitor.</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Windows ‘user’ type option (similar to UNIX groups but has fixed roles – </a:t>
            </a:r>
            <a:r>
              <a:rPr b="0" i="1" lang="en-US" sz="1800" u="none" cap="none" strike="noStrike">
                <a:solidFill>
                  <a:schemeClr val="dk1"/>
                </a:solidFill>
                <a:latin typeface="Calibri"/>
                <a:ea typeface="Calibri"/>
                <a:cs typeface="Calibri"/>
                <a:sym typeface="Calibri"/>
              </a:rPr>
              <a:t>e.g. ‘</a:t>
            </a:r>
            <a:r>
              <a:rPr b="0" i="0" lang="en-US" sz="1800" u="none" cap="none" strike="noStrike">
                <a:solidFill>
                  <a:schemeClr val="dk1"/>
                </a:solidFill>
                <a:latin typeface="Calibri"/>
                <a:ea typeface="Calibri"/>
                <a:cs typeface="Calibri"/>
                <a:sym typeface="Calibri"/>
              </a:rPr>
              <a:t>Administrator’ or ‘Standard’</a:t>
            </a:r>
            <a:endParaRPr/>
          </a:p>
          <a:p>
            <a:pPr indent="-114300" lvl="1" marL="685800" marR="0" rtl="0" algn="l">
              <a:lnSpc>
                <a:spcPct val="90000"/>
              </a:lnSpc>
              <a:spcBef>
                <a:spcPts val="5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Access Control Lists (ACLs)</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Similar to DAC but gives more fine grained access control authorizations to each user.</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E.g. File1:  u1:rwx, u2:rw, u3:rx </a:t>
            </a:r>
            <a:endParaRPr/>
          </a:p>
          <a:p>
            <a:pPr indent="0" lvl="1" marL="457200" marR="0" rtl="0" algn="l">
              <a:lnSpc>
                <a:spcPct val="90000"/>
              </a:lnSpc>
              <a:spcBef>
                <a:spcPts val="500"/>
              </a:spcBef>
              <a:spcAft>
                <a:spcPts val="0"/>
              </a:spcAft>
              <a:buClr>
                <a:schemeClr val="dk1"/>
              </a:buClr>
              <a:buFont typeface="Arial"/>
              <a:buNone/>
            </a:pPr>
            <a:r>
              <a:rPr b="0" i="0" lang="en-US" sz="1800" u="none" cap="none" strike="noStrike">
                <a:solidFill>
                  <a:schemeClr val="dk1"/>
                </a:solidFill>
                <a:latin typeface="Calibri"/>
                <a:ea typeface="Calibri"/>
                <a:cs typeface="Calibri"/>
                <a:sym typeface="Calibri"/>
              </a:rPr>
              <a:t>     (Windows permissions, Linux also supports but not by default)</a:t>
            </a:r>
            <a:endParaRPr b="0" i="0" sz="2000" u="none" cap="none" strike="noStrike">
              <a:solidFill>
                <a:schemeClr val="dk1"/>
              </a:solidFill>
              <a:latin typeface="Calibri"/>
              <a:ea typeface="Calibri"/>
              <a:cs typeface="Calibri"/>
              <a:sym typeface="Calibri"/>
            </a:endParaRPr>
          </a:p>
          <a:p>
            <a:pPr indent="-25400" lvl="0" marL="228600" marR="0" rtl="0" algn="l">
              <a:lnSpc>
                <a:spcPct val="90000"/>
              </a:lnSpc>
              <a:spcBef>
                <a:spcPts val="100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Font typeface="Arial"/>
              <a:buNone/>
            </a:pPr>
            <a:r>
              <a:t/>
            </a:r>
            <a:endParaRPr b="0" i="0" sz="3200" u="none" cap="none" strike="noStrike">
              <a:solidFill>
                <a:srgbClr val="A5A5A5"/>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533400" y="139347"/>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References</a:t>
            </a:r>
            <a:endParaRPr b="0" i="0" sz="4400" u="none" cap="none" strike="noStrike">
              <a:solidFill>
                <a:schemeClr val="dk1"/>
              </a:solidFill>
              <a:latin typeface="Calibri"/>
              <a:ea typeface="Calibri"/>
              <a:cs typeface="Calibri"/>
              <a:sym typeface="Calibri"/>
            </a:endParaRPr>
          </a:p>
        </p:txBody>
      </p:sp>
      <p:sp>
        <p:nvSpPr>
          <p:cNvPr id="204" name="Shape 204"/>
          <p:cNvSpPr txBox="1"/>
          <p:nvPr>
            <p:ph idx="1" type="body"/>
          </p:nvPr>
        </p:nvSpPr>
        <p:spPr>
          <a:xfrm>
            <a:off x="451556" y="1377244"/>
            <a:ext cx="11435643" cy="5283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[BL76] D. Bell and L. Padula. </a:t>
            </a:r>
            <a:r>
              <a:rPr b="0" i="1" lang="en-US" sz="2800" u="none" cap="none" strike="noStrike">
                <a:solidFill>
                  <a:schemeClr val="dk1"/>
                </a:solidFill>
                <a:latin typeface="Calibri"/>
                <a:ea typeface="Calibri"/>
                <a:cs typeface="Calibri"/>
                <a:sym typeface="Calibri"/>
              </a:rPr>
              <a:t>Secure Computer Systems: Unified Exposition and Multics Interpretation. </a:t>
            </a:r>
            <a:r>
              <a:rPr b="0" i="0" lang="en-US" sz="2800" u="none" cap="none" strike="noStrike">
                <a:solidFill>
                  <a:schemeClr val="dk1"/>
                </a:solidFill>
                <a:latin typeface="Calibri"/>
                <a:ea typeface="Calibri"/>
                <a:cs typeface="Calibri"/>
                <a:sym typeface="Calibri"/>
              </a:rPr>
              <a:t> The MITRE Corp., March 1976. Technical Report ESD-TR-75-306.</a:t>
            </a:r>
            <a:endParaRPr/>
          </a:p>
          <a:p>
            <a:pPr indent="0" lvl="0" marL="0" marR="0" rtl="0" algn="l">
              <a:lnSpc>
                <a:spcPct val="90000"/>
              </a:lnSpc>
              <a:spcBef>
                <a:spcPts val="100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[Bib77] K. Biba. </a:t>
            </a:r>
            <a:r>
              <a:rPr b="0" i="1" lang="en-US" sz="2800" u="none" cap="none" strike="noStrike">
                <a:solidFill>
                  <a:schemeClr val="dk1"/>
                </a:solidFill>
                <a:latin typeface="Calibri"/>
                <a:ea typeface="Calibri"/>
                <a:cs typeface="Calibri"/>
                <a:sym typeface="Calibri"/>
              </a:rPr>
              <a:t>Integrity Considerations for Secure Computer Systems. </a:t>
            </a:r>
            <a:r>
              <a:rPr b="0" i="0" lang="en-US" sz="2800" u="none" cap="none" strike="noStrike">
                <a:solidFill>
                  <a:schemeClr val="dk1"/>
                </a:solidFill>
                <a:latin typeface="Calibri"/>
                <a:ea typeface="Calibri"/>
                <a:cs typeface="Calibri"/>
                <a:sym typeface="Calibri"/>
              </a:rPr>
              <a:t>The MITRE Corp., April 1977. Technical Report ESD-TR-76-372.</a:t>
            </a:r>
            <a:endParaRPr/>
          </a:p>
          <a:p>
            <a:pPr indent="0" lvl="0" marL="0" marR="0" rtl="0" algn="l">
              <a:lnSpc>
                <a:spcPct val="90000"/>
              </a:lnSpc>
              <a:spcBef>
                <a:spcPts val="100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[SS75] J. Saltzer and M. Schroeder. The Protection of Information in Computer Systems. </a:t>
            </a:r>
            <a:r>
              <a:rPr b="0" i="1" lang="en-US" sz="2800" u="none" cap="none" strike="noStrike">
                <a:solidFill>
                  <a:schemeClr val="dk1"/>
                </a:solidFill>
                <a:latin typeface="Calibri"/>
                <a:ea typeface="Calibri"/>
                <a:cs typeface="Calibri"/>
                <a:sym typeface="Calibri"/>
              </a:rPr>
              <a:t>Proceedings of the IEEE 63(9): 1278 – 1308, 1975</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838200" y="105480"/>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Introduction</a:t>
            </a:r>
            <a:endParaRPr b="0" i="0" sz="4400" u="none" cap="none" strike="noStrike">
              <a:solidFill>
                <a:schemeClr val="dk1"/>
              </a:solidFill>
              <a:latin typeface="Calibri"/>
              <a:ea typeface="Calibri"/>
              <a:cs typeface="Calibri"/>
              <a:sym typeface="Calibri"/>
            </a:endParaRPr>
          </a:p>
        </p:txBody>
      </p:sp>
      <p:sp>
        <p:nvSpPr>
          <p:cNvPr id="91" name="Shape 91"/>
          <p:cNvSpPr txBox="1"/>
          <p:nvPr>
            <p:ph idx="1" type="body"/>
          </p:nvPr>
        </p:nvSpPr>
        <p:spPr>
          <a:xfrm>
            <a:off x="838200" y="1431042"/>
            <a:ext cx="10515600" cy="5026201"/>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What is Security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What is Computer Security ?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What exactly is (are) insecure – software , hardware, users ?</a:t>
            </a:r>
            <a:endParaRPr/>
          </a:p>
          <a:p>
            <a:pPr indent="0" lvl="1" marL="457200" marR="0" rtl="0" algn="l">
              <a:lnSpc>
                <a:spcPct val="90000"/>
              </a:lnSpc>
              <a:spcBef>
                <a:spcPts val="500"/>
              </a:spcBef>
              <a:spcAft>
                <a:spcPts val="0"/>
              </a:spcAft>
              <a:buClr>
                <a:schemeClr val="dk1"/>
              </a:buClr>
              <a:buFont typeface="Arial"/>
              <a:buNone/>
            </a:pPr>
            <a:r>
              <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How to you design secure Computer Systems ? Are there some known techniques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587023" y="207080"/>
            <a:ext cx="11808178"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Class Objective: What CSE 3SE/5SE Would Teach You</a:t>
            </a:r>
            <a:endParaRPr b="0" i="0" sz="4400" u="none" cap="none" strike="noStrike">
              <a:solidFill>
                <a:schemeClr val="dk1"/>
              </a:solidFill>
              <a:latin typeface="Calibri"/>
              <a:ea typeface="Calibri"/>
              <a:cs typeface="Calibri"/>
              <a:sym typeface="Calibri"/>
            </a:endParaRPr>
          </a:p>
        </p:txBody>
      </p:sp>
      <p:sp>
        <p:nvSpPr>
          <p:cNvPr id="97" name="Shape 97"/>
          <p:cNvSpPr txBox="1"/>
          <p:nvPr>
            <p:ph idx="1" type="body"/>
          </p:nvPr>
        </p:nvSpPr>
        <p:spPr>
          <a:xfrm>
            <a:off x="838199" y="1831799"/>
            <a:ext cx="11060289" cy="5026201"/>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Designing systems keeping security in mind, through real world systems and tools.</a:t>
            </a:r>
            <a:endParaRPr/>
          </a:p>
          <a:p>
            <a:pPr indent="-87630" lvl="1" marL="685800" marR="0" rtl="0" algn="l">
              <a:lnSpc>
                <a:spcPct val="90000"/>
              </a:lnSpc>
              <a:spcBef>
                <a:spcPts val="500"/>
              </a:spcBef>
              <a:spcAft>
                <a:spcPts val="0"/>
              </a:spcAft>
              <a:buClr>
                <a:schemeClr val="dk1"/>
              </a:buClr>
              <a:buSzPts val="2220"/>
              <a:buFont typeface="Arial"/>
              <a:buNone/>
            </a:pPr>
            <a:r>
              <a:t/>
            </a:r>
            <a:endParaRPr b="0" i="0" sz="222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Access control models, their implementations in various OSes, issues related to them – principle of </a:t>
            </a:r>
            <a:r>
              <a:rPr b="0" i="1" lang="en-US" sz="2220" u="none" cap="none" strike="noStrike">
                <a:solidFill>
                  <a:schemeClr val="dk1"/>
                </a:solidFill>
                <a:latin typeface="Calibri"/>
                <a:ea typeface="Calibri"/>
                <a:cs typeface="Calibri"/>
                <a:sym typeface="Calibri"/>
              </a:rPr>
              <a:t>least privileges</a:t>
            </a:r>
            <a:r>
              <a:rPr b="0" i="0" lang="en-US" sz="2220" u="none" cap="none" strike="noStrike">
                <a:solidFill>
                  <a:schemeClr val="dk1"/>
                </a:solidFill>
                <a:latin typeface="Calibri"/>
                <a:ea typeface="Calibri"/>
                <a:cs typeface="Calibri"/>
                <a:sym typeface="Calibri"/>
              </a:rPr>
              <a:t>, </a:t>
            </a:r>
            <a:r>
              <a:rPr b="0" i="1" lang="en-US" sz="2220" u="none" cap="none" strike="noStrike">
                <a:solidFill>
                  <a:schemeClr val="dk1"/>
                </a:solidFill>
                <a:latin typeface="Calibri"/>
                <a:ea typeface="Calibri"/>
                <a:cs typeface="Calibri"/>
                <a:sym typeface="Calibri"/>
              </a:rPr>
              <a:t>mediated access</a:t>
            </a:r>
            <a:r>
              <a:rPr b="0" i="0" lang="en-US" sz="2220" u="none" cap="none" strike="noStrike">
                <a:solidFill>
                  <a:schemeClr val="dk1"/>
                </a:solidFill>
                <a:latin typeface="Calibri"/>
                <a:ea typeface="Calibri"/>
                <a:cs typeface="Calibri"/>
                <a:sym typeface="Calibri"/>
              </a:rPr>
              <a:t>, </a:t>
            </a:r>
            <a:r>
              <a:rPr b="0" i="1" lang="en-US" sz="2220" u="none" cap="none" strike="noStrike">
                <a:solidFill>
                  <a:schemeClr val="dk1"/>
                </a:solidFill>
                <a:latin typeface="Calibri"/>
                <a:ea typeface="Calibri"/>
                <a:cs typeface="Calibri"/>
                <a:sym typeface="Calibri"/>
              </a:rPr>
              <a:t>modularity</a:t>
            </a:r>
            <a:r>
              <a:rPr b="0" i="0" lang="en-US" sz="2220" u="none" cap="none" strike="noStrike">
                <a:solidFill>
                  <a:schemeClr val="dk1"/>
                </a:solidFill>
                <a:latin typeface="Calibri"/>
                <a:ea typeface="Calibri"/>
                <a:cs typeface="Calibri"/>
                <a:sym typeface="Calibri"/>
              </a:rPr>
              <a:t> and </a:t>
            </a:r>
            <a:r>
              <a:rPr b="0" i="1" lang="en-US" sz="2220" u="none" cap="none" strike="noStrike">
                <a:solidFill>
                  <a:schemeClr val="dk1"/>
                </a:solidFill>
                <a:latin typeface="Calibri"/>
                <a:ea typeface="Calibri"/>
                <a:cs typeface="Calibri"/>
                <a:sym typeface="Calibri"/>
              </a:rPr>
              <a:t>exception handling</a:t>
            </a:r>
            <a:r>
              <a:rPr b="0" i="0" lang="en-US" sz="2220" u="none" cap="none" strike="noStrike">
                <a:solidFill>
                  <a:schemeClr val="dk1"/>
                </a:solidFill>
                <a:latin typeface="Calibri"/>
                <a:ea typeface="Calibri"/>
                <a:cs typeface="Calibri"/>
                <a:sym typeface="Calibri"/>
              </a:rPr>
              <a:t>.</a:t>
            </a:r>
            <a:endParaRPr/>
          </a:p>
          <a:p>
            <a:pPr indent="-228600" lvl="1" marL="685800" marR="0" rtl="0" algn="l">
              <a:lnSpc>
                <a:spcPct val="9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Fundamentals of program vulnerabilities and secure program design and implementation.</a:t>
            </a:r>
            <a:endParaRPr/>
          </a:p>
          <a:p>
            <a:pPr indent="-228600" lvl="1" marL="685800" marR="0" rtl="0" algn="l">
              <a:lnSpc>
                <a:spcPct val="9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Thinking like the attacker – fundamentals of penetration testing and relevant tools (E.g. Metasploit).</a:t>
            </a:r>
            <a:endParaRPr/>
          </a:p>
          <a:p>
            <a:pPr indent="-228600" lvl="1" marL="685800" marR="0" rtl="0" algn="l">
              <a:lnSpc>
                <a:spcPct val="9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Viruses, Malwares and Trojans and defense against such ‘systems’.</a:t>
            </a:r>
            <a:endParaRPr/>
          </a:p>
          <a:p>
            <a:pPr indent="-228600" lvl="1" marL="685800" marR="0" rtl="0" algn="l">
              <a:lnSpc>
                <a:spcPct val="9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Operating System Security – hardening strategies in modern OSes and using them.</a:t>
            </a:r>
            <a:endParaRPr/>
          </a:p>
          <a:p>
            <a:pPr indent="-228600" lvl="1" marL="685800" marR="0" rtl="0" algn="l">
              <a:lnSpc>
                <a:spcPct val="9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Cryptographic subsystems (e.g. OpenSSL) – how to (or not to) use them.</a:t>
            </a:r>
            <a:endParaRPr/>
          </a:p>
          <a:p>
            <a:pPr indent="-228600" lvl="1" marL="685800" marR="0" rtl="0" algn="l">
              <a:lnSpc>
                <a:spcPct val="9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Authentication subsystems in modern software systems – how to (or not to) use them.</a:t>
            </a:r>
            <a:endParaRPr/>
          </a:p>
          <a:p>
            <a:pPr indent="0" lvl="0" marL="0" marR="0" rtl="0" algn="l">
              <a:lnSpc>
                <a:spcPct val="90000"/>
              </a:lnSpc>
              <a:spcBef>
                <a:spcPts val="1000"/>
              </a:spcBef>
              <a:spcAft>
                <a:spcPts val="0"/>
              </a:spcAft>
              <a:buClr>
                <a:schemeClr val="dk1"/>
              </a:buClr>
              <a:buFont typeface="Arial"/>
              <a:buNone/>
            </a:pPr>
            <a:r>
              <a:t/>
            </a:r>
            <a:endParaRPr b="0" i="0" sz="259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587023" y="207080"/>
            <a:ext cx="11808178"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You Should Take This Class IFF…</a:t>
            </a:r>
            <a:endParaRPr b="0" i="0" sz="4400" u="none" cap="none" strike="noStrike">
              <a:solidFill>
                <a:schemeClr val="dk1"/>
              </a:solidFill>
              <a:latin typeface="Calibri"/>
              <a:ea typeface="Calibri"/>
              <a:cs typeface="Calibri"/>
              <a:sym typeface="Calibri"/>
            </a:endParaRPr>
          </a:p>
        </p:txBody>
      </p:sp>
      <p:sp>
        <p:nvSpPr>
          <p:cNvPr id="103" name="Shape 103"/>
          <p:cNvSpPr txBox="1"/>
          <p:nvPr>
            <p:ph idx="1" type="body"/>
          </p:nvPr>
        </p:nvSpPr>
        <p:spPr>
          <a:xfrm>
            <a:off x="767645" y="1411111"/>
            <a:ext cx="11130844" cy="544688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You want to learn about building secure software systems – focus is on “host” centric approach to security.</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You are not afraid to program in C/C++ and have used written systems programs in the past using various OS system calls (preferably of some UNIXen), sockets API:  </a:t>
            </a:r>
            <a:endParaRPr/>
          </a:p>
          <a:p>
            <a:pPr indent="0" lvl="0" marL="0" marR="0" rtl="0" algn="l">
              <a:lnSpc>
                <a:spcPct val="90000"/>
              </a:lnSpc>
              <a:spcBef>
                <a:spcPts val="1000"/>
              </a:spcBef>
              <a:spcAft>
                <a:spcPts val="0"/>
              </a:spcAft>
              <a:buClr>
                <a:schemeClr val="dk1"/>
              </a:buClr>
              <a:buFont typeface="Arial"/>
              <a:buNone/>
            </a:pPr>
            <a:r>
              <a:rPr b="1" i="0" lang="en-US" sz="2800" u="none" cap="none" strike="noStrike">
                <a:solidFill>
                  <a:schemeClr val="dk1"/>
                </a:solidFill>
                <a:latin typeface="Calibri"/>
                <a:ea typeface="Calibri"/>
                <a:cs typeface="Calibri"/>
                <a:sym typeface="Calibri"/>
              </a:rPr>
              <a:t>   Assignment ~ 35% of the grades – Mostly programming , some written/conceptual.</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(Desirable pre-requisite): Some computer security class, e.g. Foundations of Computer Security.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699186" y="-104432"/>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Assignment 1: Rudimentary Multi-user FS</a:t>
            </a:r>
            <a:endParaRPr b="0" i="0" sz="4400" u="none" cap="none" strike="noStrike">
              <a:solidFill>
                <a:schemeClr val="dk1"/>
              </a:solidFill>
              <a:latin typeface="Calibri"/>
              <a:ea typeface="Calibri"/>
              <a:cs typeface="Calibri"/>
              <a:sym typeface="Calibri"/>
            </a:endParaRPr>
          </a:p>
        </p:txBody>
      </p:sp>
      <p:sp>
        <p:nvSpPr>
          <p:cNvPr id="109" name="Shape 109"/>
          <p:cNvSpPr txBox="1"/>
          <p:nvPr>
            <p:ph idx="1" type="body"/>
          </p:nvPr>
        </p:nvSpPr>
        <p:spPr>
          <a:xfrm>
            <a:off x="560172" y="994948"/>
            <a:ext cx="11269363" cy="5694176"/>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Font typeface="Arial"/>
              <a:buNone/>
            </a:pPr>
            <a:r>
              <a:rPr b="0" i="0" lang="en-US" sz="1960" u="none" cap="none" strike="noStrike">
                <a:solidFill>
                  <a:schemeClr val="dk1"/>
                </a:solidFill>
                <a:latin typeface="Calibri"/>
                <a:ea typeface="Calibri"/>
                <a:cs typeface="Calibri"/>
                <a:sym typeface="Calibri"/>
              </a:rPr>
              <a:t>-Create a rudimentary file system that supports multiple users and groups. </a:t>
            </a:r>
            <a:endParaRPr/>
          </a:p>
          <a:p>
            <a:pPr indent="0" lvl="0" marL="0" marR="0" rtl="0" algn="l">
              <a:lnSpc>
                <a:spcPct val="70000"/>
              </a:lnSpc>
              <a:spcBef>
                <a:spcPts val="1000"/>
              </a:spcBef>
              <a:spcAft>
                <a:spcPts val="0"/>
              </a:spcAft>
              <a:buClr>
                <a:schemeClr val="dk1"/>
              </a:buClr>
              <a:buFont typeface="Arial"/>
              <a:buNone/>
            </a:pPr>
            <a:r>
              <a:rPr b="0" i="0" lang="en-US" sz="1960" u="none" cap="none" strike="noStrike">
                <a:solidFill>
                  <a:schemeClr val="dk1"/>
                </a:solidFill>
                <a:latin typeface="Calibri"/>
                <a:ea typeface="Calibri"/>
                <a:cs typeface="Calibri"/>
                <a:sym typeface="Calibri"/>
              </a:rPr>
              <a:t>-The system runs as a server process on your </a:t>
            </a:r>
            <a:r>
              <a:rPr b="0" i="1" lang="en-US" sz="1960" u="none" cap="none" strike="noStrike">
                <a:solidFill>
                  <a:schemeClr val="dk1"/>
                </a:solidFill>
                <a:latin typeface="Calibri"/>
                <a:ea typeface="Calibri"/>
                <a:cs typeface="Calibri"/>
                <a:sym typeface="Calibri"/>
              </a:rPr>
              <a:t>localhost. </a:t>
            </a:r>
            <a:endParaRPr/>
          </a:p>
          <a:p>
            <a:pPr indent="0" lvl="0" marL="0" marR="0" rtl="0" algn="l">
              <a:lnSpc>
                <a:spcPct val="70000"/>
              </a:lnSpc>
              <a:spcBef>
                <a:spcPts val="1000"/>
              </a:spcBef>
              <a:spcAft>
                <a:spcPts val="0"/>
              </a:spcAft>
              <a:buClr>
                <a:schemeClr val="dk1"/>
              </a:buClr>
              <a:buFont typeface="Arial"/>
              <a:buNone/>
            </a:pPr>
            <a:r>
              <a:rPr b="0" i="1" lang="en-US" sz="1960" u="none" cap="none" strike="noStrike">
                <a:solidFill>
                  <a:schemeClr val="dk1"/>
                </a:solidFill>
                <a:latin typeface="Calibri"/>
                <a:ea typeface="Calibri"/>
                <a:cs typeface="Calibri"/>
                <a:sym typeface="Calibri"/>
              </a:rPr>
              <a:t>-</a:t>
            </a:r>
            <a:r>
              <a:rPr b="0" i="0" lang="en-US" sz="1960" u="none" cap="none" strike="noStrike">
                <a:solidFill>
                  <a:schemeClr val="dk1"/>
                </a:solidFill>
                <a:latin typeface="Calibri"/>
                <a:ea typeface="Calibri"/>
                <a:cs typeface="Calibri"/>
                <a:sym typeface="Calibri"/>
              </a:rPr>
              <a:t>The system should support multiple users – say u1, u2, u3,…un. For each user there should a group with the same name. Store it in some place not accessible by the user.</a:t>
            </a:r>
            <a:endParaRPr b="0" i="0" sz="196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Font typeface="Arial"/>
              <a:buNone/>
            </a:pPr>
            <a:r>
              <a:rPr b="0" i="0" lang="en-US" sz="1960" u="none" cap="none" strike="noStrike">
                <a:solidFill>
                  <a:schemeClr val="dk1"/>
                </a:solidFill>
                <a:latin typeface="Calibri"/>
                <a:ea typeface="Calibri"/>
                <a:cs typeface="Calibri"/>
                <a:sym typeface="Calibri"/>
              </a:rPr>
              <a:t>-Each user logs in as a certain user (no password needed for now). </a:t>
            </a:r>
            <a:endParaRPr/>
          </a:p>
          <a:p>
            <a:pPr indent="0" lvl="0" marL="0" marR="0" rtl="0" algn="l">
              <a:lnSpc>
                <a:spcPct val="70000"/>
              </a:lnSpc>
              <a:spcBef>
                <a:spcPts val="1000"/>
              </a:spcBef>
              <a:spcAft>
                <a:spcPts val="0"/>
              </a:spcAft>
              <a:buClr>
                <a:schemeClr val="dk1"/>
              </a:buClr>
              <a:buFont typeface="Arial"/>
              <a:buNone/>
            </a:pPr>
            <a:r>
              <a:rPr b="0" i="0" lang="en-US" sz="1960" u="none" cap="none" strike="noStrike">
                <a:solidFill>
                  <a:schemeClr val="dk1"/>
                </a:solidFill>
                <a:latin typeface="Calibri"/>
                <a:ea typeface="Calibri"/>
                <a:cs typeface="Calibri"/>
                <a:sym typeface="Calibri"/>
              </a:rPr>
              <a:t>-Once logged in user can access his files (‘ls’ command). You should have a command say ‘fput’ and ‘fget’ to create and list of files. ‘fput’ gets input from stdin while ‘fget’ prints it out to the terminal. The arguments could have absolute or relative file names pointing to directories corresponding to each user.</a:t>
            </a:r>
            <a:endParaRPr/>
          </a:p>
          <a:p>
            <a:pPr indent="0" lvl="0" marL="0" marR="0" rtl="0" algn="l">
              <a:lnSpc>
                <a:spcPct val="70000"/>
              </a:lnSpc>
              <a:spcBef>
                <a:spcPts val="1000"/>
              </a:spcBef>
              <a:spcAft>
                <a:spcPts val="0"/>
              </a:spcAft>
              <a:buClr>
                <a:schemeClr val="dk1"/>
              </a:buClr>
              <a:buFont typeface="Arial"/>
              <a:buNone/>
            </a:pPr>
            <a:r>
              <a:rPr b="0" i="0" lang="en-US" sz="1960" u="none" cap="none" strike="noStrike">
                <a:solidFill>
                  <a:schemeClr val="dk1"/>
                </a:solidFill>
                <a:latin typeface="Calibri"/>
                <a:ea typeface="Calibri"/>
                <a:cs typeface="Calibri"/>
                <a:sym typeface="Calibri"/>
              </a:rPr>
              <a:t>-You should also have commands to create a directory – lets call it ‘create_dir’. You should have the ability to traverse directories recursively (directory inside a directory). </a:t>
            </a:r>
            <a:endParaRPr/>
          </a:p>
          <a:p>
            <a:pPr indent="0" lvl="0" marL="0" marR="0" rtl="0" algn="l">
              <a:lnSpc>
                <a:spcPct val="70000"/>
              </a:lnSpc>
              <a:spcBef>
                <a:spcPts val="1000"/>
              </a:spcBef>
              <a:spcAft>
                <a:spcPts val="0"/>
              </a:spcAft>
              <a:buClr>
                <a:schemeClr val="dk1"/>
              </a:buClr>
              <a:buFont typeface="Arial"/>
              <a:buNone/>
            </a:pPr>
            <a:r>
              <a:rPr b="0" i="0" lang="en-US" sz="1960" u="none" cap="none" strike="noStrike">
                <a:solidFill>
                  <a:schemeClr val="dk1"/>
                </a:solidFill>
                <a:latin typeface="Calibri"/>
                <a:ea typeface="Calibri"/>
                <a:cs typeface="Calibri"/>
                <a:sym typeface="Calibri"/>
              </a:rPr>
              <a:t>-Each file and directory would typically have its own username and group-name. When you list your files, the user and group names must be visible.</a:t>
            </a:r>
            <a:endParaRPr/>
          </a:p>
          <a:p>
            <a:pPr indent="0" lvl="0" marL="0" marR="0" rtl="0" algn="l">
              <a:lnSpc>
                <a:spcPct val="70000"/>
              </a:lnSpc>
              <a:spcBef>
                <a:spcPts val="1000"/>
              </a:spcBef>
              <a:spcAft>
                <a:spcPts val="0"/>
              </a:spcAft>
              <a:buClr>
                <a:schemeClr val="dk1"/>
              </a:buClr>
              <a:buFont typeface="Arial"/>
              <a:buNone/>
            </a:pPr>
            <a:r>
              <a:rPr b="0" i="0" lang="en-US" sz="1960" u="none" cap="none" strike="noStrike">
                <a:solidFill>
                  <a:schemeClr val="dk1"/>
                </a:solidFill>
                <a:latin typeface="Calibri"/>
                <a:ea typeface="Calibri"/>
                <a:cs typeface="Calibri"/>
                <a:sym typeface="Calibri"/>
              </a:rPr>
              <a:t>-One user should simply not be able to access another’s users files or directories.</a:t>
            </a:r>
            <a:endParaRPr/>
          </a:p>
          <a:p>
            <a:pPr indent="0" lvl="0" marL="0" marR="0" rtl="0" algn="l">
              <a:lnSpc>
                <a:spcPct val="70000"/>
              </a:lnSpc>
              <a:spcBef>
                <a:spcPts val="1000"/>
              </a:spcBef>
              <a:spcAft>
                <a:spcPts val="0"/>
              </a:spcAft>
              <a:buClr>
                <a:schemeClr val="dk1"/>
              </a:buClr>
              <a:buFont typeface="Arial"/>
              <a:buNone/>
            </a:pPr>
            <a:r>
              <a:rPr b="0" i="0" lang="en-US" sz="1960" u="none" cap="none" strike="noStrike">
                <a:solidFill>
                  <a:schemeClr val="dk1"/>
                </a:solidFill>
                <a:latin typeface="Calibri"/>
                <a:ea typeface="Calibri"/>
                <a:cs typeface="Calibri"/>
                <a:sym typeface="Calibri"/>
              </a:rPr>
              <a:t>-</a:t>
            </a:r>
            <a:r>
              <a:rPr b="1" i="0" lang="en-US" sz="1960" u="none" cap="none" strike="noStrike">
                <a:solidFill>
                  <a:schemeClr val="dk1"/>
                </a:solidFill>
                <a:latin typeface="Calibri"/>
                <a:ea typeface="Calibri"/>
                <a:cs typeface="Calibri"/>
                <a:sym typeface="Calibri"/>
              </a:rPr>
              <a:t>Due date: Jan 19, 2015</a:t>
            </a:r>
            <a:endParaRPr/>
          </a:p>
          <a:p>
            <a:pPr indent="0" lvl="0" marL="0" marR="0" rtl="0" algn="l">
              <a:lnSpc>
                <a:spcPct val="70000"/>
              </a:lnSpc>
              <a:spcBef>
                <a:spcPts val="1000"/>
              </a:spcBef>
              <a:spcAft>
                <a:spcPts val="0"/>
              </a:spcAft>
              <a:buClr>
                <a:schemeClr val="dk1"/>
              </a:buClr>
              <a:buFont typeface="Arial"/>
              <a:buNone/>
            </a:pPr>
            <a:r>
              <a:rPr b="1" i="0" lang="en-US" sz="1960" u="none" cap="none" strike="noStrike">
                <a:solidFill>
                  <a:schemeClr val="dk1"/>
                </a:solidFill>
                <a:latin typeface="Calibri"/>
                <a:ea typeface="Calibri"/>
                <a:cs typeface="Calibri"/>
                <a:sym typeface="Calibri"/>
              </a:rPr>
              <a:t>For grading we would test:</a:t>
            </a:r>
            <a:endParaRPr/>
          </a:p>
          <a:p>
            <a:pPr indent="0" lvl="0" marL="0" marR="0" rtl="0" algn="l">
              <a:lnSpc>
                <a:spcPct val="70000"/>
              </a:lnSpc>
              <a:spcBef>
                <a:spcPts val="1000"/>
              </a:spcBef>
              <a:spcAft>
                <a:spcPts val="0"/>
              </a:spcAft>
              <a:buClr>
                <a:schemeClr val="dk1"/>
              </a:buClr>
              <a:buFont typeface="Arial"/>
              <a:buNone/>
            </a:pPr>
            <a:r>
              <a:rPr b="0" i="0" lang="en-US" sz="1960" u="none" cap="none" strike="noStrike">
                <a:solidFill>
                  <a:schemeClr val="dk1"/>
                </a:solidFill>
                <a:latin typeface="Calibri"/>
                <a:ea typeface="Calibri"/>
                <a:cs typeface="Calibri"/>
                <a:sym typeface="Calibri"/>
              </a:rPr>
              <a:t>-Whether one user is able to access files or directories in another users’ directories.</a:t>
            </a:r>
            <a:endParaRPr/>
          </a:p>
          <a:p>
            <a:pPr indent="0" lvl="0" marL="0" marR="0" rtl="0" algn="l">
              <a:lnSpc>
                <a:spcPct val="70000"/>
              </a:lnSpc>
              <a:spcBef>
                <a:spcPts val="1000"/>
              </a:spcBef>
              <a:spcAft>
                <a:spcPts val="0"/>
              </a:spcAft>
              <a:buClr>
                <a:schemeClr val="dk1"/>
              </a:buClr>
              <a:buFont typeface="Arial"/>
              <a:buNone/>
            </a:pPr>
            <a:r>
              <a:rPr b="0" i="0" lang="en-US" sz="1960" u="none" cap="none" strike="noStrike">
                <a:solidFill>
                  <a:schemeClr val="dk1"/>
                </a:solidFill>
                <a:latin typeface="Calibri"/>
                <a:ea typeface="Calibri"/>
                <a:cs typeface="Calibri"/>
                <a:sym typeface="Calibri"/>
              </a:rPr>
              <a:t>-How does the system handle corner cases and exceptions like previously unseen users, username lengths, multiple connection attempts </a:t>
            </a:r>
            <a:r>
              <a:rPr b="0" i="1" lang="en-US" sz="1960" u="none" cap="none" strike="noStrike">
                <a:solidFill>
                  <a:schemeClr val="dk1"/>
                </a:solidFill>
                <a:latin typeface="Calibri"/>
                <a:ea typeface="Calibri"/>
                <a:cs typeface="Calibri"/>
                <a:sym typeface="Calibri"/>
              </a:rPr>
              <a:t>etc.</a:t>
            </a:r>
            <a:endParaRPr/>
          </a:p>
          <a:p>
            <a:pPr indent="0" lvl="0" marL="0" marR="0" rtl="0" algn="l">
              <a:lnSpc>
                <a:spcPct val="70000"/>
              </a:lnSpc>
              <a:spcBef>
                <a:spcPts val="1000"/>
              </a:spcBef>
              <a:spcAft>
                <a:spcPts val="0"/>
              </a:spcAft>
              <a:buClr>
                <a:schemeClr val="dk1"/>
              </a:buClr>
              <a:buFont typeface="Arial"/>
              <a:buNone/>
            </a:pPr>
            <a:r>
              <a:t/>
            </a:r>
            <a:endParaRPr b="0" i="1" sz="196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Font typeface="Arial"/>
              <a:buNone/>
            </a:pPr>
            <a:r>
              <a:t/>
            </a:r>
            <a:endParaRPr b="0" i="0" sz="196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Font typeface="Arial"/>
              <a:buNone/>
            </a:pPr>
            <a:r>
              <a:t/>
            </a:r>
            <a:endParaRPr b="0" i="0" sz="196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462845" y="-112888"/>
            <a:ext cx="11808178"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Grade Distribution and Administrativia</a:t>
            </a:r>
            <a:endParaRPr b="0" i="0" sz="4400" u="none" cap="none" strike="noStrike">
              <a:solidFill>
                <a:schemeClr val="dk1"/>
              </a:solidFill>
              <a:latin typeface="Calibri"/>
              <a:ea typeface="Calibri"/>
              <a:cs typeface="Calibri"/>
              <a:sym typeface="Calibri"/>
            </a:endParaRPr>
          </a:p>
        </p:txBody>
      </p:sp>
      <p:sp>
        <p:nvSpPr>
          <p:cNvPr id="115" name="Shape 115"/>
          <p:cNvSpPr txBox="1"/>
          <p:nvPr>
            <p:ph idx="1" type="body"/>
          </p:nvPr>
        </p:nvSpPr>
        <p:spPr>
          <a:xfrm>
            <a:off x="643467" y="903111"/>
            <a:ext cx="11255022" cy="5808133"/>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Grading:</a:t>
            </a:r>
            <a:endParaRPr/>
          </a:p>
          <a:p>
            <a:pPr indent="-228600" lvl="1" marL="685800" marR="0" rtl="0" algn="l">
              <a:lnSpc>
                <a:spcPct val="8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25% Mid-term exam</a:t>
            </a:r>
            <a:endParaRPr/>
          </a:p>
          <a:p>
            <a:pPr indent="-228600" lvl="1" marL="685800" marR="0" rtl="0" algn="l">
              <a:lnSpc>
                <a:spcPct val="8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25% Final exam/Project (depending upon final enrolment)</a:t>
            </a:r>
            <a:endParaRPr/>
          </a:p>
          <a:p>
            <a:pPr indent="-228600" lvl="1" marL="685800" marR="0" rtl="0" algn="l">
              <a:lnSpc>
                <a:spcPct val="8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35% Assignments</a:t>
            </a:r>
            <a:endParaRPr/>
          </a:p>
          <a:p>
            <a:pPr indent="-228600" lvl="1" marL="685800" marR="0" rtl="0" algn="l">
              <a:lnSpc>
                <a:spcPct val="8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10% Quizzes</a:t>
            </a:r>
            <a:endParaRPr/>
          </a:p>
          <a:p>
            <a:pPr indent="-228600" lvl="1" marL="685800" marR="0" rtl="0" algn="l">
              <a:lnSpc>
                <a:spcPct val="8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5%   Attendance</a:t>
            </a:r>
            <a:endParaRPr/>
          </a:p>
          <a:p>
            <a:pPr indent="-228600" lvl="0" marL="228600" marR="0" rtl="0" algn="l">
              <a:lnSpc>
                <a:spcPct val="80000"/>
              </a:lnSpc>
              <a:spcBef>
                <a:spcPts val="10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Textbook: </a:t>
            </a:r>
            <a:endParaRPr/>
          </a:p>
          <a:p>
            <a:pPr indent="-228600" lvl="1" marL="685800" marR="0" rtl="0" algn="l">
              <a:lnSpc>
                <a:spcPct val="80000"/>
              </a:lnSpc>
              <a:spcBef>
                <a:spcPts val="50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The Craft of Systems Security</a:t>
            </a:r>
            <a:r>
              <a:rPr b="0" i="0" lang="en-US" sz="2400" u="none" cap="none" strike="noStrike">
                <a:solidFill>
                  <a:schemeClr val="dk1"/>
                </a:solidFill>
                <a:latin typeface="Calibri"/>
                <a:ea typeface="Calibri"/>
                <a:cs typeface="Calibri"/>
                <a:sym typeface="Calibri"/>
              </a:rPr>
              <a:t>, Sean Smith and John Marchesini, Addison-Wesley, 2007, ISBN 0-321 43483-8</a:t>
            </a:r>
            <a:endParaRPr/>
          </a:p>
          <a:p>
            <a:pPr indent="-228600" lvl="1" marL="685800" marR="0" rtl="0" algn="l">
              <a:lnSpc>
                <a:spcPct val="80000"/>
              </a:lnSpc>
              <a:spcBef>
                <a:spcPts val="50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Secure Coding in C and C++, Second Edition</a:t>
            </a:r>
            <a:r>
              <a:rPr b="0" i="0" lang="en-US" sz="2400" u="none" cap="none" strike="noStrike">
                <a:solidFill>
                  <a:schemeClr val="dk1"/>
                </a:solidFill>
                <a:latin typeface="Calibri"/>
                <a:ea typeface="Calibri"/>
                <a:cs typeface="Calibri"/>
                <a:sym typeface="Calibri"/>
              </a:rPr>
              <a:t>, Robert C. Seacord. ISBN-13: 978-0321822130 (Selected Topics)</a:t>
            </a:r>
            <a:endParaRPr/>
          </a:p>
          <a:p>
            <a:pPr indent="-228600" lvl="1" marL="685800" marR="0" rtl="0" algn="l">
              <a:lnSpc>
                <a:spcPct val="80000"/>
              </a:lnSpc>
              <a:spcBef>
                <a:spcPts val="50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Computer Security: Principles and Practices (2nd Edition)</a:t>
            </a:r>
            <a:r>
              <a:rPr b="0" i="0" lang="en-US" sz="2400" u="none" cap="none" strike="noStrike">
                <a:solidFill>
                  <a:schemeClr val="dk1"/>
                </a:solidFill>
                <a:latin typeface="Calibri"/>
                <a:ea typeface="Calibri"/>
                <a:cs typeface="Calibri"/>
                <a:sym typeface="Calibri"/>
              </a:rPr>
              <a:t>, W. Stallings and L. Browne, 2011, ISBN-13: 978-0132775069  (Selected Topics)</a:t>
            </a:r>
            <a:endParaRPr/>
          </a:p>
          <a:p>
            <a:pPr indent="-228600" lvl="0" marL="228600" marR="0" rtl="0" algn="l">
              <a:lnSpc>
                <a:spcPct val="80000"/>
              </a:lnSpc>
              <a:spcBef>
                <a:spcPts val="10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Contact email:</a:t>
            </a:r>
            <a:r>
              <a:rPr b="0" i="0" lang="en-US" sz="2800" u="none" cap="none" strike="noStrike">
                <a:solidFill>
                  <a:schemeClr val="dk1"/>
                </a:solidFill>
                <a:latin typeface="Calibri"/>
                <a:ea typeface="Calibri"/>
                <a:cs typeface="Calibri"/>
                <a:sym typeface="Calibri"/>
              </a:rPr>
              <a:t> </a:t>
            </a:r>
            <a:r>
              <a:rPr b="0" i="0" lang="en-US" sz="2800" u="sng" cap="none" strike="noStrike">
                <a:solidFill>
                  <a:schemeClr val="hlink"/>
                </a:solidFill>
                <a:latin typeface="Calibri"/>
                <a:ea typeface="Calibri"/>
                <a:cs typeface="Calibri"/>
                <a:sym typeface="Calibri"/>
                <a:hlinkClick r:id="rId3"/>
              </a:rPr>
              <a:t>sambuddho@iiitd.ac.in</a:t>
            </a:r>
            <a:endParaRPr b="0" i="0" sz="2800" u="none" cap="none" strike="noStrike">
              <a:solidFill>
                <a:schemeClr val="dk1"/>
              </a:solidFill>
              <a:latin typeface="Calibri"/>
              <a:ea typeface="Calibri"/>
              <a:cs typeface="Calibri"/>
              <a:sym typeface="Calibri"/>
            </a:endParaRPr>
          </a:p>
          <a:p>
            <a:pPr indent="-228600" lvl="0" marL="228600" marR="0" rtl="0" algn="l">
              <a:lnSpc>
                <a:spcPct val="80000"/>
              </a:lnSpc>
              <a:spcBef>
                <a:spcPts val="10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Office Hours:</a:t>
            </a:r>
            <a:r>
              <a:rPr b="0" i="0" lang="en-US" sz="2800" u="none" cap="none" strike="noStrike">
                <a:solidFill>
                  <a:schemeClr val="dk1"/>
                </a:solidFill>
                <a:latin typeface="Calibri"/>
                <a:ea typeface="Calibri"/>
                <a:cs typeface="Calibri"/>
                <a:sym typeface="Calibri"/>
              </a:rPr>
              <a:t> </a:t>
            </a:r>
            <a:r>
              <a:rPr b="0" i="0" lang="en-US" sz="2600" u="none" cap="none" strike="noStrike">
                <a:solidFill>
                  <a:schemeClr val="dk1"/>
                </a:solidFill>
                <a:latin typeface="Calibri"/>
                <a:ea typeface="Calibri"/>
                <a:cs typeface="Calibri"/>
                <a:sym typeface="Calibri"/>
              </a:rPr>
              <a:t>Fri. 2PM – 3PM (Room No. A406, Academic Block) </a:t>
            </a:r>
            <a:endParaRPr b="0" i="0" sz="2800" u="none" cap="none" strike="noStrike">
              <a:solidFill>
                <a:schemeClr val="dk1"/>
              </a:solidFill>
              <a:latin typeface="Calibri"/>
              <a:ea typeface="Calibri"/>
              <a:cs typeface="Calibri"/>
              <a:sym typeface="Calibri"/>
            </a:endParaRPr>
          </a:p>
          <a:p>
            <a:pPr indent="-50800" lvl="0" marL="228600" marR="0" rtl="0" algn="l">
              <a:lnSpc>
                <a:spcPct val="8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838200" y="51681"/>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Foundations of Computer Security</a:t>
            </a:r>
            <a:endParaRPr b="0" i="0" sz="4400" u="none" cap="none" strike="noStrike">
              <a:solidFill>
                <a:schemeClr val="dk1"/>
              </a:solidFill>
              <a:latin typeface="Calibri"/>
              <a:ea typeface="Calibri"/>
              <a:cs typeface="Calibri"/>
              <a:sym typeface="Calibri"/>
            </a:endParaRPr>
          </a:p>
        </p:txBody>
      </p:sp>
      <p:sp>
        <p:nvSpPr>
          <p:cNvPr id="121" name="Shape 121"/>
          <p:cNvSpPr txBox="1"/>
          <p:nvPr>
            <p:ph idx="1" type="body"/>
          </p:nvPr>
        </p:nvSpPr>
        <p:spPr>
          <a:xfrm>
            <a:off x="688622" y="1140178"/>
            <a:ext cx="11096978" cy="5588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dk1"/>
              </a:buClr>
              <a:buSzPts val="2170"/>
              <a:buFont typeface="Arial"/>
              <a:buChar char="•"/>
            </a:pPr>
            <a:r>
              <a:rPr b="0" i="0" lang="en-US" sz="2170" u="none" cap="none" strike="noStrike">
                <a:solidFill>
                  <a:schemeClr val="dk1"/>
                </a:solidFill>
                <a:latin typeface="Calibri"/>
                <a:ea typeface="Calibri"/>
                <a:cs typeface="Calibri"/>
                <a:sym typeface="Calibri"/>
              </a:rPr>
              <a:t>Security – neither science nor a art – but a craft. </a:t>
            </a:r>
            <a:endParaRPr/>
          </a:p>
          <a:p>
            <a:pPr indent="-228600" lvl="0" marL="228600" marR="0" rtl="0" algn="l">
              <a:lnSpc>
                <a:spcPct val="70000"/>
              </a:lnSpc>
              <a:spcBef>
                <a:spcPts val="1000"/>
              </a:spcBef>
              <a:spcAft>
                <a:spcPts val="0"/>
              </a:spcAft>
              <a:buClr>
                <a:schemeClr val="dk1"/>
              </a:buClr>
              <a:buSzPts val="2170"/>
              <a:buFont typeface="Arial"/>
              <a:buChar char="•"/>
            </a:pPr>
            <a:r>
              <a:rPr b="0" i="0" lang="en-US" sz="2170" u="none" cap="none" strike="noStrike">
                <a:solidFill>
                  <a:schemeClr val="dk1"/>
                </a:solidFill>
                <a:latin typeface="Calibri"/>
                <a:ea typeface="Calibri"/>
                <a:cs typeface="Calibri"/>
                <a:sym typeface="Calibri"/>
              </a:rPr>
              <a:t>Classical definition: </a:t>
            </a:r>
            <a:r>
              <a:rPr b="0" i="1" lang="en-US" sz="2170" u="none" cap="none" strike="noStrike">
                <a:solidFill>
                  <a:schemeClr val="dk1"/>
                </a:solidFill>
                <a:latin typeface="Calibri"/>
                <a:ea typeface="Calibri"/>
                <a:cs typeface="Calibri"/>
                <a:sym typeface="Calibri"/>
              </a:rPr>
              <a:t>Confidentiality, Integrity and Availability.</a:t>
            </a:r>
            <a:endParaRPr/>
          </a:p>
          <a:p>
            <a:pPr indent="-228600" lvl="0" marL="228600" marR="0" rtl="0" algn="l">
              <a:lnSpc>
                <a:spcPct val="70000"/>
              </a:lnSpc>
              <a:spcBef>
                <a:spcPts val="1000"/>
              </a:spcBef>
              <a:spcAft>
                <a:spcPts val="0"/>
              </a:spcAft>
              <a:buClr>
                <a:schemeClr val="dk1"/>
              </a:buClr>
              <a:buSzPts val="2170"/>
              <a:buFont typeface="Arial"/>
              <a:buChar char="•"/>
            </a:pPr>
            <a:r>
              <a:rPr b="0" i="0" lang="en-US" sz="2170" u="none" cap="none" strike="noStrike">
                <a:solidFill>
                  <a:schemeClr val="dk1"/>
                </a:solidFill>
                <a:latin typeface="Calibri"/>
                <a:ea typeface="Calibri"/>
                <a:cs typeface="Calibri"/>
                <a:sym typeface="Calibri"/>
              </a:rPr>
              <a:t>Addendum: </a:t>
            </a:r>
            <a:r>
              <a:rPr b="0" i="1" lang="en-US" sz="2170" u="none" cap="none" strike="noStrike">
                <a:solidFill>
                  <a:schemeClr val="dk1"/>
                </a:solidFill>
                <a:latin typeface="Calibri"/>
                <a:ea typeface="Calibri"/>
                <a:cs typeface="Calibri"/>
                <a:sym typeface="Calibri"/>
              </a:rPr>
              <a:t>Authorization, Authentication and Privacy.</a:t>
            </a:r>
            <a:endParaRPr/>
          </a:p>
          <a:p>
            <a:pPr indent="-228600" lvl="0" marL="228600" marR="0" rtl="0" algn="l">
              <a:lnSpc>
                <a:spcPct val="70000"/>
              </a:lnSpc>
              <a:spcBef>
                <a:spcPts val="1000"/>
              </a:spcBef>
              <a:spcAft>
                <a:spcPts val="0"/>
              </a:spcAft>
              <a:buClr>
                <a:schemeClr val="dk1"/>
              </a:buClr>
              <a:buSzPts val="2170"/>
              <a:buFont typeface="Arial"/>
              <a:buChar char="•"/>
            </a:pPr>
            <a:r>
              <a:rPr b="0" i="0" lang="en-US" sz="2170" u="none" cap="none" strike="noStrike">
                <a:solidFill>
                  <a:schemeClr val="dk1"/>
                </a:solidFill>
                <a:latin typeface="Calibri"/>
                <a:ea typeface="Calibri"/>
                <a:cs typeface="Calibri"/>
                <a:sym typeface="Calibri"/>
              </a:rPr>
              <a:t>Designing secure computer systems – </a:t>
            </a:r>
            <a:endParaRPr/>
          </a:p>
          <a:p>
            <a:pPr indent="-228600" lvl="1" marL="685800" marR="0" rtl="0" algn="l">
              <a:lnSpc>
                <a:spcPct val="70000"/>
              </a:lnSpc>
              <a:spcBef>
                <a:spcPts val="500"/>
              </a:spcBef>
              <a:spcAft>
                <a:spcPts val="0"/>
              </a:spcAft>
              <a:buClr>
                <a:schemeClr val="dk1"/>
              </a:buClr>
              <a:buSzPts val="1860"/>
              <a:buFont typeface="Arial"/>
              <a:buChar char="•"/>
            </a:pPr>
            <a:r>
              <a:rPr b="0" i="0" lang="en-US" sz="1860" u="none" cap="none" strike="noStrike">
                <a:solidFill>
                  <a:schemeClr val="dk1"/>
                </a:solidFill>
                <a:latin typeface="Calibri"/>
                <a:ea typeface="Calibri"/>
                <a:cs typeface="Calibri"/>
                <a:sym typeface="Calibri"/>
              </a:rPr>
              <a:t>Hardware – secure hardware </a:t>
            </a:r>
            <a:endParaRPr/>
          </a:p>
          <a:p>
            <a:pPr indent="-228600" lvl="1" marL="685800" marR="0" rtl="0" algn="l">
              <a:lnSpc>
                <a:spcPct val="70000"/>
              </a:lnSpc>
              <a:spcBef>
                <a:spcPts val="500"/>
              </a:spcBef>
              <a:spcAft>
                <a:spcPts val="0"/>
              </a:spcAft>
              <a:buClr>
                <a:schemeClr val="dk1"/>
              </a:buClr>
              <a:buSzPts val="1860"/>
              <a:buFont typeface="Arial"/>
              <a:buChar char="•"/>
            </a:pPr>
            <a:r>
              <a:rPr b="0" i="0" lang="en-US" sz="1860" u="none" cap="none" strike="noStrike">
                <a:solidFill>
                  <a:schemeClr val="dk1"/>
                </a:solidFill>
                <a:latin typeface="Calibri"/>
                <a:ea typeface="Calibri"/>
                <a:cs typeface="Calibri"/>
                <a:sym typeface="Calibri"/>
              </a:rPr>
              <a:t>Software </a:t>
            </a:r>
            <a:endParaRPr/>
          </a:p>
          <a:p>
            <a:pPr indent="-228600" lvl="1" marL="685800" marR="0" rtl="0" algn="l">
              <a:lnSpc>
                <a:spcPct val="70000"/>
              </a:lnSpc>
              <a:spcBef>
                <a:spcPts val="500"/>
              </a:spcBef>
              <a:spcAft>
                <a:spcPts val="0"/>
              </a:spcAft>
              <a:buClr>
                <a:schemeClr val="dk1"/>
              </a:buClr>
              <a:buSzPts val="1860"/>
              <a:buFont typeface="Arial"/>
              <a:buChar char="•"/>
            </a:pPr>
            <a:r>
              <a:rPr b="0" i="0" lang="en-US" sz="1860" u="none" cap="none" strike="noStrike">
                <a:solidFill>
                  <a:schemeClr val="dk1"/>
                </a:solidFill>
                <a:latin typeface="Calibri"/>
                <a:ea typeface="Calibri"/>
                <a:cs typeface="Calibri"/>
                <a:sym typeface="Calibri"/>
              </a:rPr>
              <a:t>Infrastructure (physical as well as “non-physical”) – physical locks, encrypted stored data and programs.</a:t>
            </a:r>
            <a:endParaRPr/>
          </a:p>
          <a:p>
            <a:pPr indent="-228600" lvl="1" marL="685800" marR="0" rtl="0" algn="l">
              <a:lnSpc>
                <a:spcPct val="70000"/>
              </a:lnSpc>
              <a:spcBef>
                <a:spcPts val="500"/>
              </a:spcBef>
              <a:spcAft>
                <a:spcPts val="0"/>
              </a:spcAft>
              <a:buClr>
                <a:schemeClr val="dk1"/>
              </a:buClr>
              <a:buSzPts val="1860"/>
              <a:buFont typeface="Arial"/>
              <a:buChar char="•"/>
            </a:pPr>
            <a:r>
              <a:rPr b="0" i="0" lang="en-US" sz="1860" u="none" cap="none" strike="noStrike">
                <a:solidFill>
                  <a:schemeClr val="dk1"/>
                </a:solidFill>
                <a:latin typeface="Calibri"/>
                <a:ea typeface="Calibri"/>
                <a:cs typeface="Calibri"/>
                <a:sym typeface="Calibri"/>
              </a:rPr>
              <a:t>Networks and protocols (</a:t>
            </a:r>
            <a:r>
              <a:rPr b="0" i="1" lang="en-US" sz="1860" u="none" cap="none" strike="noStrike">
                <a:solidFill>
                  <a:schemeClr val="dk1"/>
                </a:solidFill>
                <a:latin typeface="Calibri"/>
                <a:ea typeface="Calibri"/>
                <a:cs typeface="Calibri"/>
                <a:sym typeface="Calibri"/>
              </a:rPr>
              <a:t>e.g.</a:t>
            </a:r>
            <a:r>
              <a:rPr b="0" i="0" lang="en-US" sz="1860" u="none" cap="none" strike="noStrike">
                <a:solidFill>
                  <a:schemeClr val="dk1"/>
                </a:solidFill>
                <a:latin typeface="Calibri"/>
                <a:ea typeface="Calibri"/>
                <a:cs typeface="Calibri"/>
                <a:sym typeface="Calibri"/>
              </a:rPr>
              <a:t> ensuring CIA) – VPNs, encryption and authentication suites (</a:t>
            </a:r>
            <a:r>
              <a:rPr b="0" i="1" lang="en-US" sz="1860" u="none" cap="none" strike="noStrike">
                <a:solidFill>
                  <a:schemeClr val="dk1"/>
                </a:solidFill>
                <a:latin typeface="Calibri"/>
                <a:ea typeface="Calibri"/>
                <a:cs typeface="Calibri"/>
                <a:sym typeface="Calibri"/>
              </a:rPr>
              <a:t>e.g.</a:t>
            </a:r>
            <a:r>
              <a:rPr b="0" i="0" lang="en-US" sz="1860" u="none" cap="none" strike="noStrike">
                <a:solidFill>
                  <a:schemeClr val="dk1"/>
                </a:solidFill>
                <a:latin typeface="Calibri"/>
                <a:ea typeface="Calibri"/>
                <a:cs typeface="Calibri"/>
                <a:sym typeface="Calibri"/>
              </a:rPr>
              <a:t> SSL/TLS).</a:t>
            </a:r>
            <a:endParaRPr/>
          </a:p>
          <a:p>
            <a:pPr indent="-228600" lvl="1" marL="685800" marR="0" rtl="0" algn="l">
              <a:lnSpc>
                <a:spcPct val="70000"/>
              </a:lnSpc>
              <a:spcBef>
                <a:spcPts val="500"/>
              </a:spcBef>
              <a:spcAft>
                <a:spcPts val="0"/>
              </a:spcAft>
              <a:buClr>
                <a:schemeClr val="dk1"/>
              </a:buClr>
              <a:buSzPts val="1860"/>
              <a:buFont typeface="Arial"/>
              <a:buChar char="•"/>
            </a:pPr>
            <a:r>
              <a:rPr b="0" i="0" lang="en-US" sz="1860" u="none" cap="none" strike="noStrike">
                <a:solidFill>
                  <a:schemeClr val="dk1"/>
                </a:solidFill>
                <a:latin typeface="Calibri"/>
                <a:ea typeface="Calibri"/>
                <a:cs typeface="Calibri"/>
                <a:sym typeface="Calibri"/>
              </a:rPr>
              <a:t>CIA enabling primitives – Cryptography (Public and Private) </a:t>
            </a:r>
            <a:endParaRPr/>
          </a:p>
          <a:p>
            <a:pPr indent="-228600" lvl="1" marL="685800" marR="0" rtl="0" algn="l">
              <a:lnSpc>
                <a:spcPct val="70000"/>
              </a:lnSpc>
              <a:spcBef>
                <a:spcPts val="500"/>
              </a:spcBef>
              <a:spcAft>
                <a:spcPts val="0"/>
              </a:spcAft>
              <a:buClr>
                <a:schemeClr val="dk1"/>
              </a:buClr>
              <a:buSzPts val="1860"/>
              <a:buFont typeface="Arial"/>
              <a:buChar char="•"/>
            </a:pPr>
            <a:r>
              <a:rPr b="0" i="0" lang="en-US" sz="1860" u="none" cap="none" strike="noStrike">
                <a:solidFill>
                  <a:schemeClr val="dk1"/>
                </a:solidFill>
                <a:latin typeface="Calibri"/>
                <a:ea typeface="Calibri"/>
                <a:cs typeface="Calibri"/>
                <a:sym typeface="Calibri"/>
              </a:rPr>
              <a:t>Filtering attack traffic and program executions – Firewalls, IDS/IPS systems, anti-virus programs, virtualization systems.</a:t>
            </a:r>
            <a:endParaRPr/>
          </a:p>
          <a:p>
            <a:pPr indent="-228600" lvl="1" marL="685800" marR="0" rtl="0" algn="l">
              <a:lnSpc>
                <a:spcPct val="70000"/>
              </a:lnSpc>
              <a:spcBef>
                <a:spcPts val="500"/>
              </a:spcBef>
              <a:spcAft>
                <a:spcPts val="0"/>
              </a:spcAft>
              <a:buClr>
                <a:schemeClr val="dk1"/>
              </a:buClr>
              <a:buSzPts val="1860"/>
              <a:buFont typeface="Arial"/>
              <a:buChar char="•"/>
            </a:pPr>
            <a:r>
              <a:rPr b="0" i="0" lang="en-US" sz="1860" u="none" cap="none" strike="noStrike">
                <a:solidFill>
                  <a:schemeClr val="dk1"/>
                </a:solidFill>
                <a:latin typeface="Calibri"/>
                <a:ea typeface="Calibri"/>
                <a:cs typeface="Calibri"/>
                <a:sym typeface="Calibri"/>
              </a:rPr>
              <a:t>Privacy as a part of system design as well as a means of communication – Anonymous communication systems (</a:t>
            </a:r>
            <a:r>
              <a:rPr b="0" i="1" lang="en-US" sz="1860" u="none" cap="none" strike="noStrike">
                <a:solidFill>
                  <a:schemeClr val="dk1"/>
                </a:solidFill>
                <a:latin typeface="Calibri"/>
                <a:ea typeface="Calibri"/>
                <a:cs typeface="Calibri"/>
                <a:sym typeface="Calibri"/>
              </a:rPr>
              <a:t>e.g.</a:t>
            </a:r>
            <a:r>
              <a:rPr b="0" i="0" lang="en-US" sz="1860" u="none" cap="none" strike="noStrike">
                <a:solidFill>
                  <a:schemeClr val="dk1"/>
                </a:solidFill>
                <a:latin typeface="Calibri"/>
                <a:ea typeface="Calibri"/>
                <a:cs typeface="Calibri"/>
                <a:sym typeface="Calibri"/>
              </a:rPr>
              <a:t> Tor, Freenet).</a:t>
            </a:r>
            <a:endParaRPr/>
          </a:p>
          <a:p>
            <a:pPr indent="-228600" lvl="1" marL="685800" marR="0" rtl="0" algn="l">
              <a:lnSpc>
                <a:spcPct val="70000"/>
              </a:lnSpc>
              <a:spcBef>
                <a:spcPts val="500"/>
              </a:spcBef>
              <a:spcAft>
                <a:spcPts val="0"/>
              </a:spcAft>
              <a:buClr>
                <a:schemeClr val="dk1"/>
              </a:buClr>
              <a:buSzPts val="1860"/>
              <a:buFont typeface="Arial"/>
              <a:buChar char="•"/>
            </a:pPr>
            <a:r>
              <a:rPr b="0" i="0" lang="en-US" sz="1860" u="none" cap="none" strike="noStrike">
                <a:solidFill>
                  <a:schemeClr val="dk1"/>
                </a:solidFill>
                <a:latin typeface="Calibri"/>
                <a:ea typeface="Calibri"/>
                <a:cs typeface="Calibri"/>
                <a:sym typeface="Calibri"/>
              </a:rPr>
              <a:t>Privacy preserving transactions – anonymous currency (</a:t>
            </a:r>
            <a:r>
              <a:rPr b="0" i="1" lang="en-US" sz="1860" u="none" cap="none" strike="noStrike">
                <a:solidFill>
                  <a:schemeClr val="dk1"/>
                </a:solidFill>
                <a:latin typeface="Calibri"/>
                <a:ea typeface="Calibri"/>
                <a:cs typeface="Calibri"/>
                <a:sym typeface="Calibri"/>
              </a:rPr>
              <a:t>e.g.</a:t>
            </a:r>
            <a:r>
              <a:rPr b="0" i="0" lang="en-US" sz="1860" u="none" cap="none" strike="noStrike">
                <a:solidFill>
                  <a:schemeClr val="dk1"/>
                </a:solidFill>
                <a:latin typeface="Calibri"/>
                <a:ea typeface="Calibri"/>
                <a:cs typeface="Calibri"/>
                <a:sym typeface="Calibri"/>
              </a:rPr>
              <a:t> Zerocash).</a:t>
            </a:r>
            <a:endParaRPr/>
          </a:p>
          <a:p>
            <a:pPr indent="-228600" lvl="1" marL="685800" marR="0" rtl="0" algn="l">
              <a:lnSpc>
                <a:spcPct val="70000"/>
              </a:lnSpc>
              <a:spcBef>
                <a:spcPts val="500"/>
              </a:spcBef>
              <a:spcAft>
                <a:spcPts val="0"/>
              </a:spcAft>
              <a:buClr>
                <a:schemeClr val="dk1"/>
              </a:buClr>
              <a:buSzPts val="1860"/>
              <a:buFont typeface="Arial"/>
              <a:buChar char="•"/>
            </a:pPr>
            <a:r>
              <a:rPr b="0" i="0" lang="en-US" sz="1860" u="none" cap="none" strike="noStrike">
                <a:solidFill>
                  <a:schemeClr val="dk1"/>
                </a:solidFill>
                <a:latin typeface="Calibri"/>
                <a:ea typeface="Calibri"/>
                <a:cs typeface="Calibri"/>
                <a:sym typeface="Calibri"/>
              </a:rPr>
              <a:t>Secure mobile and wireless communication – secure protocols, prevention of DoS attacks, malware (e.g. malwares for smartphones).</a:t>
            </a:r>
            <a:endParaRPr/>
          </a:p>
          <a:p>
            <a:pPr indent="-228600" lvl="1" marL="685800" marR="0" rtl="0" algn="l">
              <a:lnSpc>
                <a:spcPct val="70000"/>
              </a:lnSpc>
              <a:spcBef>
                <a:spcPts val="500"/>
              </a:spcBef>
              <a:spcAft>
                <a:spcPts val="0"/>
              </a:spcAft>
              <a:buClr>
                <a:schemeClr val="dk1"/>
              </a:buClr>
              <a:buSzPts val="1860"/>
              <a:buFont typeface="Arial"/>
              <a:buChar char="•"/>
            </a:pPr>
            <a:r>
              <a:rPr b="0" i="0" lang="en-US" sz="1860" u="none" cap="none" strike="noStrike">
                <a:solidFill>
                  <a:schemeClr val="dk1"/>
                </a:solidFill>
                <a:latin typeface="Calibri"/>
                <a:ea typeface="Calibri"/>
                <a:cs typeface="Calibri"/>
                <a:sym typeface="Calibri"/>
              </a:rPr>
              <a:t>Security Policies, their Implementations and their Impact of Society.</a:t>
            </a:r>
            <a:endParaRPr/>
          </a:p>
          <a:p>
            <a:pPr indent="-228600" lvl="1" marL="685800" marR="0" rtl="0" algn="l">
              <a:lnSpc>
                <a:spcPct val="70000"/>
              </a:lnSpc>
              <a:spcBef>
                <a:spcPts val="500"/>
              </a:spcBef>
              <a:spcAft>
                <a:spcPts val="0"/>
              </a:spcAft>
              <a:buClr>
                <a:schemeClr val="dk1"/>
              </a:buClr>
              <a:buSzPts val="1860"/>
              <a:buFont typeface="Arial"/>
              <a:buChar char="•"/>
            </a:pPr>
            <a:r>
              <a:rPr b="0" i="0" lang="en-US" sz="1860" u="none" cap="none" strike="noStrike">
                <a:solidFill>
                  <a:schemeClr val="dk1"/>
                </a:solidFill>
                <a:latin typeface="Calibri"/>
                <a:ea typeface="Calibri"/>
                <a:cs typeface="Calibri"/>
                <a:sym typeface="Calibri"/>
              </a:rPr>
              <a:t>Security in Internet of Things (IoT) – </a:t>
            </a:r>
            <a:r>
              <a:rPr b="0" i="1" lang="en-US" sz="1860" u="none" cap="none" strike="noStrike">
                <a:solidFill>
                  <a:schemeClr val="dk1"/>
                </a:solidFill>
                <a:latin typeface="Calibri"/>
                <a:ea typeface="Calibri"/>
                <a:cs typeface="Calibri"/>
                <a:sym typeface="Calibri"/>
              </a:rPr>
              <a:t>e.g.</a:t>
            </a:r>
            <a:r>
              <a:rPr b="0" i="0" lang="en-US" sz="1860" u="none" cap="none" strike="noStrike">
                <a:solidFill>
                  <a:schemeClr val="dk1"/>
                </a:solidFill>
                <a:latin typeface="Calibri"/>
                <a:ea typeface="Calibri"/>
                <a:cs typeface="Calibri"/>
                <a:sym typeface="Calibri"/>
              </a:rPr>
              <a:t> security in embedded devices that are connected to the Internet. </a:t>
            </a:r>
            <a:endParaRPr/>
          </a:p>
          <a:p>
            <a:pPr indent="0" lvl="0" marL="0" marR="0" rtl="0" algn="l">
              <a:lnSpc>
                <a:spcPct val="70000"/>
              </a:lnSpc>
              <a:spcBef>
                <a:spcPts val="1000"/>
              </a:spcBef>
              <a:spcAft>
                <a:spcPts val="0"/>
              </a:spcAft>
              <a:buClr>
                <a:schemeClr val="dk1"/>
              </a:buClr>
              <a:buFont typeface="Arial"/>
              <a:buNone/>
            </a:pPr>
            <a:r>
              <a:t/>
            </a:r>
            <a:endParaRPr b="0" i="0" sz="217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838200" y="51681"/>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Broad Focus</a:t>
            </a:r>
            <a:endParaRPr b="0" i="0" sz="4400" u="none" cap="none" strike="noStrike">
              <a:solidFill>
                <a:schemeClr val="dk1"/>
              </a:solidFill>
              <a:latin typeface="Calibri"/>
              <a:ea typeface="Calibri"/>
              <a:cs typeface="Calibri"/>
              <a:sym typeface="Calibri"/>
            </a:endParaRPr>
          </a:p>
        </p:txBody>
      </p:sp>
      <p:sp>
        <p:nvSpPr>
          <p:cNvPr id="127" name="Shape 127"/>
          <p:cNvSpPr txBox="1"/>
          <p:nvPr>
            <p:ph idx="1" type="body"/>
          </p:nvPr>
        </p:nvSpPr>
        <p:spPr>
          <a:xfrm>
            <a:off x="688622" y="1140178"/>
            <a:ext cx="11096978" cy="5283199"/>
          </a:xfrm>
          <a:prstGeom prst="rect">
            <a:avLst/>
          </a:prstGeom>
          <a:noFill/>
          <a:ln>
            <a:noFill/>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Designing secure computer systems – </a:t>
            </a:r>
            <a:endParaRPr/>
          </a:p>
          <a:p>
            <a:pPr indent="-228600" lvl="1" marL="685800" marR="0" rtl="0" algn="l">
              <a:lnSpc>
                <a:spcPct val="70000"/>
              </a:lnSpc>
              <a:spcBef>
                <a:spcPts val="500"/>
              </a:spcBef>
              <a:spcAft>
                <a:spcPts val="0"/>
              </a:spcAft>
              <a:buClr>
                <a:srgbClr val="A5A5A5"/>
              </a:buClr>
              <a:buSzPts val="2220"/>
              <a:buFont typeface="Arial"/>
              <a:buChar char="•"/>
            </a:pPr>
            <a:r>
              <a:rPr b="0" i="0" lang="en-US" sz="2220" u="none" cap="none" strike="noStrike">
                <a:solidFill>
                  <a:srgbClr val="A5A5A5"/>
                </a:solidFill>
                <a:latin typeface="Calibri"/>
                <a:ea typeface="Calibri"/>
                <a:cs typeface="Calibri"/>
                <a:sym typeface="Calibri"/>
              </a:rPr>
              <a:t>Hardware – secure hardware </a:t>
            </a:r>
            <a:endParaRPr/>
          </a:p>
          <a:p>
            <a:pPr indent="-228600" lvl="1" marL="685800" marR="0" rtl="0" algn="l">
              <a:lnSpc>
                <a:spcPct val="70000"/>
              </a:lnSpc>
              <a:spcBef>
                <a:spcPts val="500"/>
              </a:spcBef>
              <a:spcAft>
                <a:spcPts val="0"/>
              </a:spcAft>
              <a:buClr>
                <a:schemeClr val="dk1"/>
              </a:buClr>
              <a:buSzPts val="2220"/>
              <a:buFont typeface="Arial"/>
              <a:buChar char="•"/>
            </a:pPr>
            <a:r>
              <a:rPr b="1" i="0" lang="en-US" sz="2220" u="none" cap="none" strike="noStrike">
                <a:solidFill>
                  <a:schemeClr val="dk1"/>
                </a:solidFill>
                <a:latin typeface="Calibri"/>
                <a:ea typeface="Calibri"/>
                <a:cs typeface="Calibri"/>
                <a:sym typeface="Calibri"/>
              </a:rPr>
              <a:t>Software – vulnerabilities and defenses, writing secure programs</a:t>
            </a:r>
            <a:endParaRPr/>
          </a:p>
          <a:p>
            <a:pPr indent="-228600" lvl="1" marL="685800" marR="0" rtl="0" algn="l">
              <a:lnSpc>
                <a:spcPct val="70000"/>
              </a:lnSpc>
              <a:spcBef>
                <a:spcPts val="500"/>
              </a:spcBef>
              <a:spcAft>
                <a:spcPts val="0"/>
              </a:spcAft>
              <a:buClr>
                <a:schemeClr val="dk1"/>
              </a:buClr>
              <a:buSzPts val="2220"/>
              <a:buFont typeface="Arial"/>
              <a:buChar char="•"/>
            </a:pPr>
            <a:r>
              <a:rPr b="1" i="0" lang="en-US" sz="2220" u="none" cap="none" strike="noStrike">
                <a:solidFill>
                  <a:schemeClr val="dk1"/>
                </a:solidFill>
                <a:latin typeface="Calibri"/>
                <a:ea typeface="Calibri"/>
                <a:cs typeface="Calibri"/>
                <a:sym typeface="Calibri"/>
              </a:rPr>
              <a:t>Infrastructure</a:t>
            </a:r>
            <a:r>
              <a:rPr b="0" i="0" lang="en-US" sz="2220" u="none" cap="none" strike="noStrike">
                <a:solidFill>
                  <a:schemeClr val="dk1"/>
                </a:solidFill>
                <a:latin typeface="Calibri"/>
                <a:ea typeface="Calibri"/>
                <a:cs typeface="Calibri"/>
                <a:sym typeface="Calibri"/>
              </a:rPr>
              <a:t> (</a:t>
            </a:r>
            <a:r>
              <a:rPr b="0" i="0" lang="en-US" sz="2220" u="none" cap="none" strike="noStrike">
                <a:solidFill>
                  <a:srgbClr val="A5A5A5"/>
                </a:solidFill>
                <a:latin typeface="Calibri"/>
                <a:ea typeface="Calibri"/>
                <a:cs typeface="Calibri"/>
                <a:sym typeface="Calibri"/>
              </a:rPr>
              <a:t>physical as well as </a:t>
            </a:r>
            <a:r>
              <a:rPr b="1" i="0" lang="en-US" sz="2220" u="none" cap="none" strike="noStrike">
                <a:solidFill>
                  <a:schemeClr val="dk1"/>
                </a:solidFill>
                <a:latin typeface="Calibri"/>
                <a:ea typeface="Calibri"/>
                <a:cs typeface="Calibri"/>
                <a:sym typeface="Calibri"/>
              </a:rPr>
              <a:t>“non-physical”</a:t>
            </a:r>
            <a:r>
              <a:rPr b="0" i="0" lang="en-US" sz="2220" u="none" cap="none" strike="noStrike">
                <a:solidFill>
                  <a:schemeClr val="dk1"/>
                </a:solidFill>
                <a:latin typeface="Calibri"/>
                <a:ea typeface="Calibri"/>
                <a:cs typeface="Calibri"/>
                <a:sym typeface="Calibri"/>
              </a:rPr>
              <a:t>) – </a:t>
            </a:r>
            <a:r>
              <a:rPr b="0" i="0" lang="en-US" sz="2220" u="none" cap="none" strike="noStrike">
                <a:solidFill>
                  <a:srgbClr val="A5A5A5"/>
                </a:solidFill>
                <a:latin typeface="Calibri"/>
                <a:ea typeface="Calibri"/>
                <a:cs typeface="Calibri"/>
                <a:sym typeface="Calibri"/>
              </a:rPr>
              <a:t>physical locks</a:t>
            </a:r>
            <a:r>
              <a:rPr b="0" i="0" lang="en-US" sz="2220" u="none" cap="none" strike="noStrike">
                <a:solidFill>
                  <a:schemeClr val="dk1"/>
                </a:solidFill>
                <a:latin typeface="Calibri"/>
                <a:ea typeface="Calibri"/>
                <a:cs typeface="Calibri"/>
                <a:sym typeface="Calibri"/>
              </a:rPr>
              <a:t>, </a:t>
            </a:r>
            <a:r>
              <a:rPr b="1" i="0" lang="en-US" sz="2220" u="none" cap="none" strike="noStrike">
                <a:solidFill>
                  <a:schemeClr val="dk1"/>
                </a:solidFill>
                <a:latin typeface="Calibri"/>
                <a:ea typeface="Calibri"/>
                <a:cs typeface="Calibri"/>
                <a:sym typeface="Calibri"/>
              </a:rPr>
              <a:t>encrypted stored data and programs, OS hardening (</a:t>
            </a:r>
            <a:r>
              <a:rPr b="1" i="1" lang="en-US" sz="2220" u="none" cap="none" strike="noStrike">
                <a:solidFill>
                  <a:schemeClr val="dk1"/>
                </a:solidFill>
                <a:latin typeface="Calibri"/>
                <a:ea typeface="Calibri"/>
                <a:cs typeface="Calibri"/>
                <a:sym typeface="Calibri"/>
              </a:rPr>
              <a:t>e.g. </a:t>
            </a:r>
            <a:r>
              <a:rPr b="1" i="0" lang="en-US" sz="2220" u="none" cap="none" strike="noStrike">
                <a:solidFill>
                  <a:schemeClr val="dk1"/>
                </a:solidFill>
                <a:latin typeface="Calibri"/>
                <a:ea typeface="Calibri"/>
                <a:cs typeface="Calibri"/>
                <a:sym typeface="Calibri"/>
              </a:rPr>
              <a:t>ASLR, Privilege Separation, ACLs etc.)</a:t>
            </a:r>
            <a:endParaRPr/>
          </a:p>
          <a:p>
            <a:pPr indent="-228600" lvl="1" marL="685800" marR="0" rtl="0" algn="l">
              <a:lnSpc>
                <a:spcPct val="70000"/>
              </a:lnSpc>
              <a:spcBef>
                <a:spcPts val="500"/>
              </a:spcBef>
              <a:spcAft>
                <a:spcPts val="0"/>
              </a:spcAft>
              <a:buClr>
                <a:srgbClr val="A5A5A5"/>
              </a:buClr>
              <a:buSzPts val="2220"/>
              <a:buFont typeface="Arial"/>
              <a:buChar char="•"/>
            </a:pPr>
            <a:r>
              <a:rPr b="0" i="0" lang="en-US" sz="2220" u="none" cap="none" strike="noStrike">
                <a:solidFill>
                  <a:srgbClr val="A5A5A5"/>
                </a:solidFill>
                <a:latin typeface="Calibri"/>
                <a:ea typeface="Calibri"/>
                <a:cs typeface="Calibri"/>
                <a:sym typeface="Calibri"/>
              </a:rPr>
              <a:t>Networks and </a:t>
            </a:r>
            <a:r>
              <a:rPr b="0" i="0" lang="en-US" sz="2220" u="none" cap="none" strike="noStrike">
                <a:solidFill>
                  <a:schemeClr val="dk1"/>
                </a:solidFill>
                <a:latin typeface="Calibri"/>
                <a:ea typeface="Calibri"/>
                <a:cs typeface="Calibri"/>
                <a:sym typeface="Calibri"/>
              </a:rPr>
              <a:t>protocols (</a:t>
            </a:r>
            <a:r>
              <a:rPr b="0" i="1" lang="en-US" sz="2220" u="none" cap="none" strike="noStrike">
                <a:solidFill>
                  <a:schemeClr val="dk1"/>
                </a:solidFill>
                <a:latin typeface="Calibri"/>
                <a:ea typeface="Calibri"/>
                <a:cs typeface="Calibri"/>
                <a:sym typeface="Calibri"/>
              </a:rPr>
              <a:t>e.g.</a:t>
            </a:r>
            <a:r>
              <a:rPr b="0" i="0" lang="en-US" sz="2220" u="none" cap="none" strike="noStrike">
                <a:solidFill>
                  <a:schemeClr val="dk1"/>
                </a:solidFill>
                <a:latin typeface="Calibri"/>
                <a:ea typeface="Calibri"/>
                <a:cs typeface="Calibri"/>
                <a:sym typeface="Calibri"/>
              </a:rPr>
              <a:t> ensuring CIA) – </a:t>
            </a:r>
            <a:r>
              <a:rPr b="0" i="0" lang="en-US" sz="2220" u="none" cap="none" strike="noStrike">
                <a:solidFill>
                  <a:srgbClr val="A5A5A5"/>
                </a:solidFill>
                <a:latin typeface="Calibri"/>
                <a:ea typeface="Calibri"/>
                <a:cs typeface="Calibri"/>
                <a:sym typeface="Calibri"/>
              </a:rPr>
              <a:t>VPNs,</a:t>
            </a:r>
            <a:r>
              <a:rPr b="0" i="0" lang="en-US" sz="2220" u="none" cap="none" strike="noStrike">
                <a:solidFill>
                  <a:schemeClr val="dk1"/>
                </a:solidFill>
                <a:latin typeface="Calibri"/>
                <a:ea typeface="Calibri"/>
                <a:cs typeface="Calibri"/>
                <a:sym typeface="Calibri"/>
              </a:rPr>
              <a:t> </a:t>
            </a:r>
            <a:r>
              <a:rPr b="1" i="0" lang="en-US" sz="2220" u="none" cap="none" strike="noStrike">
                <a:solidFill>
                  <a:schemeClr val="dk1"/>
                </a:solidFill>
                <a:latin typeface="Calibri"/>
                <a:ea typeface="Calibri"/>
                <a:cs typeface="Calibri"/>
                <a:sym typeface="Calibri"/>
              </a:rPr>
              <a:t>encryption and authentication suites (</a:t>
            </a:r>
            <a:r>
              <a:rPr b="1" i="1" lang="en-US" sz="2220" u="none" cap="none" strike="noStrike">
                <a:solidFill>
                  <a:schemeClr val="dk1"/>
                </a:solidFill>
                <a:latin typeface="Calibri"/>
                <a:ea typeface="Calibri"/>
                <a:cs typeface="Calibri"/>
                <a:sym typeface="Calibri"/>
              </a:rPr>
              <a:t>e.g.</a:t>
            </a:r>
            <a:r>
              <a:rPr b="1" i="0" lang="en-US" sz="2220" u="none" cap="none" strike="noStrike">
                <a:solidFill>
                  <a:schemeClr val="dk1"/>
                </a:solidFill>
                <a:latin typeface="Calibri"/>
                <a:ea typeface="Calibri"/>
                <a:cs typeface="Calibri"/>
                <a:sym typeface="Calibri"/>
              </a:rPr>
              <a:t> SSL/TLS, PKI, Linux PAM).</a:t>
            </a:r>
            <a:endParaRPr/>
          </a:p>
          <a:p>
            <a:pPr indent="-228600" lvl="1" marL="685800" marR="0" rtl="0" algn="l">
              <a:lnSpc>
                <a:spcPct val="70000"/>
              </a:lnSpc>
              <a:spcBef>
                <a:spcPts val="500"/>
              </a:spcBef>
              <a:spcAft>
                <a:spcPts val="0"/>
              </a:spcAft>
              <a:buClr>
                <a:srgbClr val="A5A5A5"/>
              </a:buClr>
              <a:buSzPts val="2220"/>
              <a:buFont typeface="Arial"/>
              <a:buChar char="•"/>
            </a:pPr>
            <a:r>
              <a:rPr b="0" i="0" lang="en-US" sz="2220" u="none" cap="none" strike="noStrike">
                <a:solidFill>
                  <a:srgbClr val="A5A5A5"/>
                </a:solidFill>
                <a:latin typeface="Calibri"/>
                <a:ea typeface="Calibri"/>
                <a:cs typeface="Calibri"/>
                <a:sym typeface="Calibri"/>
              </a:rPr>
              <a:t>Filtering attack traffic and</a:t>
            </a:r>
            <a:r>
              <a:rPr b="0" i="0" lang="en-US" sz="2220" u="none" cap="none" strike="noStrike">
                <a:solidFill>
                  <a:schemeClr val="dk1"/>
                </a:solidFill>
                <a:latin typeface="Calibri"/>
                <a:ea typeface="Calibri"/>
                <a:cs typeface="Calibri"/>
                <a:sym typeface="Calibri"/>
              </a:rPr>
              <a:t> program executions – </a:t>
            </a:r>
            <a:r>
              <a:rPr b="0" i="0" lang="en-US" sz="2220" u="none" cap="none" strike="noStrike">
                <a:solidFill>
                  <a:srgbClr val="A5A5A5"/>
                </a:solidFill>
                <a:latin typeface="Calibri"/>
                <a:ea typeface="Calibri"/>
                <a:cs typeface="Calibri"/>
                <a:sym typeface="Calibri"/>
              </a:rPr>
              <a:t>Firewalls, IDS/IPS systems</a:t>
            </a:r>
            <a:r>
              <a:rPr b="0" i="0" lang="en-US" sz="2220" u="none" cap="none" strike="noStrike">
                <a:solidFill>
                  <a:schemeClr val="dk1"/>
                </a:solidFill>
                <a:latin typeface="Calibri"/>
                <a:ea typeface="Calibri"/>
                <a:cs typeface="Calibri"/>
                <a:sym typeface="Calibri"/>
              </a:rPr>
              <a:t>, </a:t>
            </a:r>
            <a:r>
              <a:rPr b="1" i="0" lang="en-US" sz="2220" u="none" cap="none" strike="noStrike">
                <a:solidFill>
                  <a:schemeClr val="dk1"/>
                </a:solidFill>
                <a:latin typeface="Calibri"/>
                <a:ea typeface="Calibri"/>
                <a:cs typeface="Calibri"/>
                <a:sym typeface="Calibri"/>
              </a:rPr>
              <a:t>anti-virus programs, virtualization.</a:t>
            </a:r>
            <a:endParaRPr/>
          </a:p>
          <a:p>
            <a:pPr indent="-228600" lvl="1" marL="685800" marR="0" rtl="0" algn="l">
              <a:lnSpc>
                <a:spcPct val="70000"/>
              </a:lnSpc>
              <a:spcBef>
                <a:spcPts val="500"/>
              </a:spcBef>
              <a:spcAft>
                <a:spcPts val="0"/>
              </a:spcAft>
              <a:buClr>
                <a:srgbClr val="A5A5A5"/>
              </a:buClr>
              <a:buSzPts val="2220"/>
              <a:buFont typeface="Arial"/>
              <a:buChar char="•"/>
            </a:pPr>
            <a:r>
              <a:rPr b="0" i="0" lang="en-US" sz="2220" u="none" cap="none" strike="noStrike">
                <a:solidFill>
                  <a:srgbClr val="A5A5A5"/>
                </a:solidFill>
                <a:latin typeface="Calibri"/>
                <a:ea typeface="Calibri"/>
                <a:cs typeface="Calibri"/>
                <a:sym typeface="Calibri"/>
              </a:rPr>
              <a:t>Privacy as a part of system design as well as a means of communication – Anonymous communication systems (</a:t>
            </a:r>
            <a:r>
              <a:rPr b="0" i="1" lang="en-US" sz="2220" u="none" cap="none" strike="noStrike">
                <a:solidFill>
                  <a:srgbClr val="A5A5A5"/>
                </a:solidFill>
                <a:latin typeface="Calibri"/>
                <a:ea typeface="Calibri"/>
                <a:cs typeface="Calibri"/>
                <a:sym typeface="Calibri"/>
              </a:rPr>
              <a:t>e.g.</a:t>
            </a:r>
            <a:r>
              <a:rPr b="0" i="0" lang="en-US" sz="2220" u="none" cap="none" strike="noStrike">
                <a:solidFill>
                  <a:srgbClr val="A5A5A5"/>
                </a:solidFill>
                <a:latin typeface="Calibri"/>
                <a:ea typeface="Calibri"/>
                <a:cs typeface="Calibri"/>
                <a:sym typeface="Calibri"/>
              </a:rPr>
              <a:t> Tor, Freenet).</a:t>
            </a:r>
            <a:endParaRPr/>
          </a:p>
          <a:p>
            <a:pPr indent="-228600" lvl="1" marL="685800" marR="0" rtl="0" algn="l">
              <a:lnSpc>
                <a:spcPct val="70000"/>
              </a:lnSpc>
              <a:spcBef>
                <a:spcPts val="500"/>
              </a:spcBef>
              <a:spcAft>
                <a:spcPts val="0"/>
              </a:spcAft>
              <a:buClr>
                <a:srgbClr val="A5A5A5"/>
              </a:buClr>
              <a:buSzPts val="2220"/>
              <a:buFont typeface="Arial"/>
              <a:buChar char="•"/>
            </a:pPr>
            <a:r>
              <a:rPr b="0" i="0" lang="en-US" sz="2220" u="none" cap="none" strike="noStrike">
                <a:solidFill>
                  <a:srgbClr val="A5A5A5"/>
                </a:solidFill>
                <a:latin typeface="Calibri"/>
                <a:ea typeface="Calibri"/>
                <a:cs typeface="Calibri"/>
                <a:sym typeface="Calibri"/>
              </a:rPr>
              <a:t>Privacy preserving transactions – anonymous currency (</a:t>
            </a:r>
            <a:r>
              <a:rPr b="0" i="1" lang="en-US" sz="2220" u="none" cap="none" strike="noStrike">
                <a:solidFill>
                  <a:srgbClr val="A5A5A5"/>
                </a:solidFill>
                <a:latin typeface="Calibri"/>
                <a:ea typeface="Calibri"/>
                <a:cs typeface="Calibri"/>
                <a:sym typeface="Calibri"/>
              </a:rPr>
              <a:t>e.g.</a:t>
            </a:r>
            <a:r>
              <a:rPr b="0" i="0" lang="en-US" sz="2220" u="none" cap="none" strike="noStrike">
                <a:solidFill>
                  <a:srgbClr val="A5A5A5"/>
                </a:solidFill>
                <a:latin typeface="Calibri"/>
                <a:ea typeface="Calibri"/>
                <a:cs typeface="Calibri"/>
                <a:sym typeface="Calibri"/>
              </a:rPr>
              <a:t> Zerocash).</a:t>
            </a:r>
            <a:endParaRPr/>
          </a:p>
          <a:p>
            <a:pPr indent="-228600" lvl="1" marL="685800" marR="0" rtl="0" algn="l">
              <a:lnSpc>
                <a:spcPct val="70000"/>
              </a:lnSpc>
              <a:spcBef>
                <a:spcPts val="500"/>
              </a:spcBef>
              <a:spcAft>
                <a:spcPts val="0"/>
              </a:spcAft>
              <a:buClr>
                <a:srgbClr val="A5A5A5"/>
              </a:buClr>
              <a:buSzPts val="2220"/>
              <a:buFont typeface="Arial"/>
              <a:buChar char="•"/>
            </a:pPr>
            <a:r>
              <a:rPr b="0" i="0" lang="en-US" sz="2220" u="none" cap="none" strike="noStrike">
                <a:solidFill>
                  <a:srgbClr val="A5A5A5"/>
                </a:solidFill>
                <a:latin typeface="Calibri"/>
                <a:ea typeface="Calibri"/>
                <a:cs typeface="Calibri"/>
                <a:sym typeface="Calibri"/>
              </a:rPr>
              <a:t>Secure mobile and wireless communication – secure protocols, prevention of DoS attacks, malware (e.g. malwares for smartphones).</a:t>
            </a:r>
            <a:endParaRPr/>
          </a:p>
          <a:p>
            <a:pPr indent="-228600" lvl="1" marL="685800" marR="0" rtl="0" algn="l">
              <a:lnSpc>
                <a:spcPct val="70000"/>
              </a:lnSpc>
              <a:spcBef>
                <a:spcPts val="500"/>
              </a:spcBef>
              <a:spcAft>
                <a:spcPts val="0"/>
              </a:spcAft>
              <a:buClr>
                <a:srgbClr val="A5A5A5"/>
              </a:buClr>
              <a:buSzPts val="2220"/>
              <a:buFont typeface="Arial"/>
              <a:buChar char="•"/>
            </a:pPr>
            <a:r>
              <a:rPr b="0" i="0" lang="en-US" sz="2220" u="none" cap="none" strike="noStrike">
                <a:solidFill>
                  <a:srgbClr val="A5A5A5"/>
                </a:solidFill>
                <a:latin typeface="Calibri"/>
                <a:ea typeface="Calibri"/>
                <a:cs typeface="Calibri"/>
                <a:sym typeface="Calibri"/>
              </a:rPr>
              <a:t>Security Policies, their Implementations and their Impact of Society.</a:t>
            </a:r>
            <a:endParaRPr/>
          </a:p>
          <a:p>
            <a:pPr indent="-228600" lvl="1" marL="685800" marR="0" rtl="0" algn="l">
              <a:lnSpc>
                <a:spcPct val="70000"/>
              </a:lnSpc>
              <a:spcBef>
                <a:spcPts val="500"/>
              </a:spcBef>
              <a:spcAft>
                <a:spcPts val="0"/>
              </a:spcAft>
              <a:buClr>
                <a:srgbClr val="A5A5A5"/>
              </a:buClr>
              <a:buSzPts val="2220"/>
              <a:buFont typeface="Arial"/>
              <a:buChar char="•"/>
            </a:pPr>
            <a:r>
              <a:rPr b="0" i="0" lang="en-US" sz="2220" u="none" cap="none" strike="noStrike">
                <a:solidFill>
                  <a:srgbClr val="A5A5A5"/>
                </a:solidFill>
                <a:latin typeface="Calibri"/>
                <a:ea typeface="Calibri"/>
                <a:cs typeface="Calibri"/>
                <a:sym typeface="Calibri"/>
              </a:rPr>
              <a:t>Security in Internet of Things (IoT) – </a:t>
            </a:r>
            <a:r>
              <a:rPr b="0" i="1" lang="en-US" sz="2220" u="none" cap="none" strike="noStrike">
                <a:solidFill>
                  <a:srgbClr val="A5A5A5"/>
                </a:solidFill>
                <a:latin typeface="Calibri"/>
                <a:ea typeface="Calibri"/>
                <a:cs typeface="Calibri"/>
                <a:sym typeface="Calibri"/>
              </a:rPr>
              <a:t>e.g.</a:t>
            </a:r>
            <a:r>
              <a:rPr b="0" i="0" lang="en-US" sz="2220" u="none" cap="none" strike="noStrike">
                <a:solidFill>
                  <a:srgbClr val="A5A5A5"/>
                </a:solidFill>
                <a:latin typeface="Calibri"/>
                <a:ea typeface="Calibri"/>
                <a:cs typeface="Calibri"/>
                <a:sym typeface="Calibri"/>
              </a:rPr>
              <a:t> security in embedded devices that are connected to the Internet. </a:t>
            </a:r>
            <a:endParaRPr/>
          </a:p>
          <a:p>
            <a:pPr indent="0" lvl="0" marL="0" marR="0" rtl="0" algn="l">
              <a:lnSpc>
                <a:spcPct val="70000"/>
              </a:lnSpc>
              <a:spcBef>
                <a:spcPts val="1000"/>
              </a:spcBef>
              <a:spcAft>
                <a:spcPts val="0"/>
              </a:spcAft>
              <a:buClr>
                <a:schemeClr val="dk1"/>
              </a:buClr>
              <a:buFont typeface="Arial"/>
              <a:buNone/>
            </a:pPr>
            <a:r>
              <a:t/>
            </a:r>
            <a:endParaRPr b="0" i="0" sz="259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838200" y="51681"/>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Analyzing Security – Think Like the Attacker</a:t>
            </a:r>
            <a:endParaRPr b="0" i="0" sz="4400" u="none" cap="none" strike="noStrike">
              <a:solidFill>
                <a:schemeClr val="dk1"/>
              </a:solidFill>
              <a:latin typeface="Calibri"/>
              <a:ea typeface="Calibri"/>
              <a:cs typeface="Calibri"/>
              <a:sym typeface="Calibri"/>
            </a:endParaRPr>
          </a:p>
        </p:txBody>
      </p:sp>
      <p:sp>
        <p:nvSpPr>
          <p:cNvPr id="133" name="Shape 133"/>
          <p:cNvSpPr txBox="1"/>
          <p:nvPr>
            <p:ph idx="1" type="body"/>
          </p:nvPr>
        </p:nvSpPr>
        <p:spPr>
          <a:xfrm>
            <a:off x="688622" y="1140178"/>
            <a:ext cx="11096978" cy="5283199"/>
          </a:xfrm>
          <a:prstGeom prst="rect">
            <a:avLst/>
          </a:prstGeom>
          <a:noFill/>
          <a:ln>
            <a:noFill/>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Threat model – </a:t>
            </a:r>
            <a:endParaRPr/>
          </a:p>
          <a:p>
            <a:pPr indent="-228600" lvl="1" marL="685800" marR="0" rtl="0" algn="l">
              <a:lnSpc>
                <a:spcPct val="7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Who exactly is the adversary ? </a:t>
            </a:r>
            <a:endParaRPr/>
          </a:p>
          <a:p>
            <a:pPr indent="-228600" lvl="1" marL="685800" marR="0" rtl="0" algn="l">
              <a:lnSpc>
                <a:spcPct val="7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What are his(her) capabilities ? </a:t>
            </a:r>
            <a:endParaRPr/>
          </a:p>
          <a:p>
            <a:pPr indent="-228600" lvl="1" marL="685800" marR="0" rtl="0" algn="l">
              <a:lnSpc>
                <a:spcPct val="7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How exactly can (s)he attack the system ?</a:t>
            </a:r>
            <a:endParaRPr/>
          </a:p>
          <a:p>
            <a:pPr indent="-228600" lvl="0" marL="228600" marR="0" rtl="0" algn="l">
              <a:lnSpc>
                <a:spcPct val="7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Identifying vulnerabilities – </a:t>
            </a:r>
            <a:endParaRPr/>
          </a:p>
          <a:p>
            <a:pPr indent="-228600" lvl="1" marL="685800" marR="0" rtl="0" algn="l">
              <a:lnSpc>
                <a:spcPct val="7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Penetration testing – Tiger Teams – deliberately attack the system to identify the vulnerabilities.</a:t>
            </a:r>
            <a:endParaRPr/>
          </a:p>
          <a:p>
            <a:pPr indent="-228600" lvl="1" marL="685800" marR="0" rtl="0" algn="l">
              <a:lnSpc>
                <a:spcPct val="7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Speculative – Some attacks might not be possible today but they may occur 20 years from now. E.g. 20 years ago there were no pen-drives, no social-media, eavesdropping wireless data, brute force decryption of (now) weak ciphers using fast CPUs.</a:t>
            </a:r>
            <a:endParaRPr/>
          </a:p>
          <a:p>
            <a:pPr indent="-228600" lvl="1" marL="685800" marR="0" rtl="0" algn="l">
              <a:lnSpc>
                <a:spcPct val="7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Experimentally validating the vulnerabilities.</a:t>
            </a:r>
            <a:endParaRPr/>
          </a:p>
          <a:p>
            <a:pPr indent="-228600" lvl="0" marL="228600" marR="0" rtl="0" algn="l">
              <a:lnSpc>
                <a:spcPct val="7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Risk Analysis – </a:t>
            </a:r>
            <a:endParaRPr/>
          </a:p>
          <a:p>
            <a:pPr indent="-228600" lvl="1" marL="685800" marR="0" rtl="0" algn="l">
              <a:lnSpc>
                <a:spcPct val="7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How much resources does the adversary expend to launch the attack ?</a:t>
            </a:r>
            <a:endParaRPr/>
          </a:p>
          <a:p>
            <a:pPr indent="-228600" lvl="1" marL="685800" marR="0" rtl="0" algn="l">
              <a:lnSpc>
                <a:spcPct val="7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How much is the damage (quantitatively)? </a:t>
            </a:r>
            <a:endParaRPr/>
          </a:p>
          <a:p>
            <a:pPr indent="-228600" lvl="1" marL="685800" marR="0" rtl="0" algn="l">
              <a:lnSpc>
                <a:spcPct val="7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Is it worth leaving the system vulnerable to a certain attack ?</a:t>
            </a:r>
            <a:endParaRPr/>
          </a:p>
          <a:p>
            <a:pPr indent="-228600" lvl="1" marL="685800" marR="0" rtl="0" algn="l">
              <a:lnSpc>
                <a:spcPct val="7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How much resources would be expended to defend against the attack ?</a:t>
            </a:r>
            <a:endParaRPr/>
          </a:p>
          <a:p>
            <a:pPr indent="-64135" lvl="0" marL="228600" marR="0" rtl="0" algn="l">
              <a:lnSpc>
                <a:spcPct val="70000"/>
              </a:lnSpc>
              <a:spcBef>
                <a:spcPts val="1000"/>
              </a:spcBef>
              <a:spcAft>
                <a:spcPts val="0"/>
              </a:spcAft>
              <a:buClr>
                <a:schemeClr val="dk1"/>
              </a:buClr>
              <a:buSzPts val="2590"/>
              <a:buFont typeface="Arial"/>
              <a:buNone/>
            </a:pPr>
            <a:r>
              <a:t/>
            </a:r>
            <a:endParaRPr b="0" i="0" sz="2590" u="none" cap="none" strike="noStrike">
              <a:solidFill>
                <a:srgbClr val="A5A5A5"/>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Font typeface="Arial"/>
              <a:buNone/>
            </a:pPr>
            <a:r>
              <a:t/>
            </a:r>
            <a:endParaRPr b="0" i="0" sz="259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