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4B2F869-E700-46FC-ACF4-7C4B8DB15F0B}">
  <a:tblStyle styleId="{B4B2F869-E700-46FC-ACF4-7C4B8DB15F0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1" i="1" lang="en-US" sz="6000" u="none" cap="none" strike="noStrike">
                <a:solidFill>
                  <a:schemeClr val="dk1"/>
                </a:solidFill>
                <a:latin typeface="Calibri"/>
                <a:ea typeface="Calibri"/>
                <a:cs typeface="Calibri"/>
                <a:sym typeface="Calibri"/>
              </a:rPr>
              <a:t>Security Engineering</a:t>
            </a:r>
            <a:br>
              <a:rPr b="0" i="0" lang="en-US" sz="6000" u="none" cap="none" strike="noStrike">
                <a:solidFill>
                  <a:schemeClr val="dk1"/>
                </a:solidFill>
                <a:latin typeface="Calibri"/>
                <a:ea typeface="Calibri"/>
                <a:cs typeface="Calibri"/>
                <a:sym typeface="Calibri"/>
              </a:rPr>
            </a:br>
            <a:r>
              <a:rPr b="1" i="0" lang="en-US" sz="3600" u="none" cap="none" strike="noStrike">
                <a:solidFill>
                  <a:schemeClr val="dk1"/>
                </a:solidFill>
                <a:latin typeface="Calibri"/>
                <a:ea typeface="Calibri"/>
                <a:cs typeface="Calibri"/>
                <a:sym typeface="Calibri"/>
              </a:rPr>
              <a:t>CSE 3SE/CSE 5SE</a:t>
            </a:r>
            <a:br>
              <a:rPr b="1" i="0" lang="en-US" sz="3600" u="none" cap="none" strike="noStrike">
                <a:solidFill>
                  <a:schemeClr val="dk1"/>
                </a:solidFill>
                <a:latin typeface="Calibri"/>
                <a:ea typeface="Calibri"/>
                <a:cs typeface="Calibri"/>
                <a:sym typeface="Calibri"/>
              </a:rPr>
            </a:br>
            <a:r>
              <a:rPr b="1" i="0" lang="en-US" sz="3600" u="none" cap="none" strike="noStrike">
                <a:solidFill>
                  <a:schemeClr val="dk1"/>
                </a:solidFill>
                <a:latin typeface="Calibri"/>
                <a:ea typeface="Calibri"/>
                <a:cs typeface="Calibri"/>
                <a:sym typeface="Calibri"/>
              </a:rPr>
              <a:t>Instructor: Sambuddho Chakravarty</a:t>
            </a:r>
            <a:endParaRPr b="1"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(Semester: Winter 2015)</a:t>
            </a:r>
            <a:endParaRPr/>
          </a:p>
          <a:p>
            <a:pPr indent="0" lvl="0" marL="0" marR="0" rtl="0" algn="ctr">
              <a:lnSpc>
                <a:spcPct val="90000"/>
              </a:lnSpc>
              <a:spcBef>
                <a:spcPts val="100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Week 1: Jan 5 – Jan 8</a:t>
            </a:r>
            <a:endParaRPr/>
          </a:p>
          <a:p>
            <a:pPr indent="0" lvl="0" marL="0" marR="0" rtl="0" algn="ctr">
              <a:lnSpc>
                <a:spcPct val="90000"/>
              </a:lnSpc>
              <a:spcBef>
                <a:spcPts val="100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Lecture 2</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740229" y="-30978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Saltzer and Schroeder Model</a:t>
            </a:r>
            <a:endParaRPr b="0" i="0" sz="4400" u="none" cap="none" strike="noStrike">
              <a:solidFill>
                <a:schemeClr val="dk1"/>
              </a:solidFill>
              <a:latin typeface="Calibri"/>
              <a:ea typeface="Calibri"/>
              <a:cs typeface="Calibri"/>
              <a:sym typeface="Calibri"/>
            </a:endParaRPr>
          </a:p>
        </p:txBody>
      </p:sp>
      <p:sp>
        <p:nvSpPr>
          <p:cNvPr id="170" name="Shape 170"/>
          <p:cNvSpPr txBox="1"/>
          <p:nvPr>
            <p:ph idx="1" type="body"/>
          </p:nvPr>
        </p:nvSpPr>
        <p:spPr>
          <a:xfrm>
            <a:off x="424543" y="772885"/>
            <a:ext cx="11234057" cy="588917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Contemporaneous to Bell-LaPadula and Biba Model</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Economy of mechanism: Keeping design simple (aka KISS model)</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Fail-safe defaults: Default action of the system that should be to deny access to</a:t>
            </a:r>
            <a:endParaRPr/>
          </a:p>
          <a:p>
            <a:pPr indent="0" lvl="1" marL="457200" marR="0" rtl="0" algn="l">
              <a:lnSpc>
                <a:spcPct val="90000"/>
              </a:lnSpc>
              <a:spcBef>
                <a:spcPts val="50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   someone or something until it has been explicitly granted the necessary privileges.</a:t>
            </a:r>
            <a:endParaRPr/>
          </a:p>
          <a:p>
            <a:pPr indent="0" lvl="1" marL="457200" marR="0" rtl="0" algn="l">
              <a:lnSpc>
                <a:spcPct val="90000"/>
              </a:lnSpc>
              <a:spcBef>
                <a:spcPts val="50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   Unhandled error could leave the system in an insecure state.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Complete mediation: Every object access needs to be authorized. </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Open design: Obscurity doesn’t lead to security (</a:t>
            </a:r>
            <a:r>
              <a:rPr b="0" i="1" lang="en-US" sz="2400" u="none" cap="none" strike="noStrike">
                <a:solidFill>
                  <a:schemeClr val="dk1"/>
                </a:solidFill>
                <a:latin typeface="Calibri"/>
                <a:ea typeface="Calibri"/>
                <a:cs typeface="Calibri"/>
                <a:sym typeface="Calibri"/>
              </a:rPr>
              <a:t>e.g. </a:t>
            </a:r>
            <a:r>
              <a:rPr b="0" i="0" lang="en-US" sz="2400" u="none" cap="none" strike="noStrike">
                <a:solidFill>
                  <a:schemeClr val="dk1"/>
                </a:solidFill>
                <a:latin typeface="Calibri"/>
                <a:ea typeface="Calibri"/>
                <a:cs typeface="Calibri"/>
                <a:sym typeface="Calibri"/>
              </a:rPr>
              <a:t>MS has been criticized in the past for closed designs that were ultimately insecure)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Separation of privileges.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Least privileges: A user/process should operate with the smallest set of privileges necessary to complete the given task.</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Least-common mechanism: Least possible sharing of information or resource between users. Could leak to inadvertent flow of information (Confinement problem).</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Psychological acceptability/usability</a:t>
            </a:r>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29343" y="-19004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Role of Underlying Systems and Platforms</a:t>
            </a:r>
            <a:endParaRPr b="0" i="0" sz="4400" u="none" cap="none" strike="noStrike">
              <a:solidFill>
                <a:schemeClr val="dk1"/>
              </a:solidFill>
              <a:latin typeface="Calibri"/>
              <a:ea typeface="Calibri"/>
              <a:cs typeface="Calibri"/>
              <a:sym typeface="Calibri"/>
            </a:endParaRPr>
          </a:p>
        </p:txBody>
      </p:sp>
      <p:sp>
        <p:nvSpPr>
          <p:cNvPr id="176" name="Shape 176"/>
          <p:cNvSpPr txBox="1"/>
          <p:nvPr>
            <p:ph idx="1" type="body"/>
          </p:nvPr>
        </p:nvSpPr>
        <p:spPr>
          <a:xfrm>
            <a:off x="729342" y="954767"/>
            <a:ext cx="11092543" cy="5094967"/>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What policies/filters/mechanisms do underlying system platforms enforce or aid for implementing various forms of access controls?</a:t>
            </a:r>
            <a:endParaRPr/>
          </a:p>
          <a:p>
            <a:pPr indent="-228600" lvl="1" marL="685800" marR="0" rtl="0" algn="l">
              <a:lnSpc>
                <a:spcPct val="8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Memory protection modes – paged virtual memory and segmentation</a:t>
            </a:r>
            <a:endParaRPr/>
          </a:p>
          <a:p>
            <a:pPr indent="-228600" lvl="1" marL="685800" marR="0" rtl="0" algn="l">
              <a:lnSpc>
                <a:spcPct val="80000"/>
              </a:lnSpc>
              <a:spcBef>
                <a:spcPts val="5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CPU privilege levels </a:t>
            </a:r>
            <a:endParaRPr/>
          </a:p>
          <a:p>
            <a:pPr indent="0" lvl="1" marL="457200" marR="0" rtl="0" algn="l">
              <a:lnSpc>
                <a:spcPct val="80000"/>
              </a:lnSpc>
              <a:spcBef>
                <a:spcPts val="500"/>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x86’s 4 privilege level – most modern OSes operate only at 2 levels 0 (most                  privileged) and 3 (least privileged). </a:t>
            </a:r>
            <a:endParaRPr/>
          </a:p>
          <a:p>
            <a:pPr indent="0" lvl="1" marL="457200" marR="0" rtl="0" algn="l">
              <a:lnSpc>
                <a:spcPct val="80000"/>
              </a:lnSpc>
              <a:spcBef>
                <a:spcPts val="500"/>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Privileged operations: I/O,</a:t>
            </a:r>
            <a:endParaRPr/>
          </a:p>
          <a:p>
            <a:pPr indent="0" lvl="1" marL="457200" marR="0" rtl="0" algn="l">
              <a:lnSpc>
                <a:spcPct val="80000"/>
              </a:lnSpc>
              <a:spcBef>
                <a:spcPts val="500"/>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manipulate timer and H/W devices,</a:t>
            </a:r>
            <a:endParaRPr/>
          </a:p>
          <a:p>
            <a:pPr indent="0" lvl="1" marL="457200" marR="0" rtl="0" algn="l">
              <a:lnSpc>
                <a:spcPct val="80000"/>
              </a:lnSpc>
              <a:spcBef>
                <a:spcPts val="500"/>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MMU operations etc.</a:t>
            </a:r>
            <a:endParaRPr/>
          </a:p>
          <a:p>
            <a:pPr indent="0" lvl="1" marL="457200" marR="0" rtl="0" algn="l">
              <a:lnSpc>
                <a:spcPct val="80000"/>
              </a:lnSpc>
              <a:spcBef>
                <a:spcPts val="500"/>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a:t>
            </a:r>
            <a:endParaRPr/>
          </a:p>
          <a:p>
            <a:pPr indent="0" lvl="1" marL="457200" marR="0" rtl="0" algn="l">
              <a:lnSpc>
                <a:spcPct val="80000"/>
              </a:lnSpc>
              <a:spcBef>
                <a:spcPts val="500"/>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Unprivileged operations: Ordinary operations like</a:t>
            </a:r>
            <a:endParaRPr/>
          </a:p>
          <a:p>
            <a:pPr indent="0" lvl="1" marL="457200" marR="0" rtl="0" algn="l">
              <a:lnSpc>
                <a:spcPct val="80000"/>
              </a:lnSpc>
              <a:spcBef>
                <a:spcPts val="500"/>
              </a:spcBef>
              <a:spcAft>
                <a:spcPts val="0"/>
              </a:spcAft>
              <a:buClr>
                <a:schemeClr val="dk1"/>
              </a:buClr>
              <a:buFont typeface="Arial"/>
              <a:buNone/>
            </a:pPr>
            <a:r>
              <a:rPr b="0" i="0" lang="en-US" sz="2220" u="none" cap="none" strike="noStrike">
                <a:solidFill>
                  <a:schemeClr val="dk1"/>
                </a:solidFill>
                <a:latin typeface="Calibri"/>
                <a:ea typeface="Calibri"/>
                <a:cs typeface="Calibri"/>
                <a:sym typeface="Calibri"/>
              </a:rPr>
              <a:t>   R/M operations, arithmetic/floating point ops. e</a:t>
            </a:r>
            <a:r>
              <a:rPr b="0" i="1" lang="en-US" sz="2220" u="none" cap="none" strike="noStrike">
                <a:solidFill>
                  <a:schemeClr val="dk1"/>
                </a:solidFill>
                <a:latin typeface="Calibri"/>
                <a:ea typeface="Calibri"/>
                <a:cs typeface="Calibri"/>
                <a:sym typeface="Calibri"/>
              </a:rPr>
              <a:t>tc.</a:t>
            </a:r>
            <a:endParaRPr/>
          </a:p>
          <a:p>
            <a:pPr indent="0" lvl="1" marL="457200" marR="0" rtl="0" algn="l">
              <a:lnSpc>
                <a:spcPct val="80000"/>
              </a:lnSpc>
              <a:spcBef>
                <a:spcPts val="500"/>
              </a:spcBef>
              <a:spcAft>
                <a:spcPts val="0"/>
              </a:spcAft>
              <a:buClr>
                <a:schemeClr val="dk1"/>
              </a:buClr>
              <a:buFont typeface="Arial"/>
              <a:buNone/>
            </a:pPr>
            <a:r>
              <a:rPr b="0" i="1" lang="en-US" sz="2220" u="none" cap="none" strike="noStrike">
                <a:solidFill>
                  <a:schemeClr val="dk1"/>
                </a:solidFill>
                <a:latin typeface="Calibri"/>
                <a:ea typeface="Calibri"/>
                <a:cs typeface="Calibri"/>
                <a:sym typeface="Calibri"/>
              </a:rPr>
              <a:t>Advantage:</a:t>
            </a:r>
            <a:endParaRPr/>
          </a:p>
          <a:p>
            <a:pPr indent="0" lvl="1" marL="457200" marR="0" rtl="0" algn="l">
              <a:lnSpc>
                <a:spcPct val="80000"/>
              </a:lnSpc>
              <a:spcBef>
                <a:spcPts val="500"/>
              </a:spcBef>
              <a:spcAft>
                <a:spcPts val="0"/>
              </a:spcAft>
              <a:buClr>
                <a:schemeClr val="dk1"/>
              </a:buClr>
              <a:buFont typeface="Arial"/>
              <a:buNone/>
            </a:pPr>
            <a:r>
              <a:rPr b="0" i="1" lang="en-US" sz="2220" u="none" cap="none" strike="noStrike">
                <a:solidFill>
                  <a:schemeClr val="dk1"/>
                </a:solidFill>
                <a:latin typeface="Calibri"/>
                <a:ea typeface="Calibri"/>
                <a:cs typeface="Calibri"/>
                <a:sym typeface="Calibri"/>
              </a:rPr>
              <a:t>	</a:t>
            </a:r>
            <a:r>
              <a:rPr b="1" i="1" lang="en-US" sz="2220" u="none" cap="none" strike="noStrike">
                <a:solidFill>
                  <a:schemeClr val="dk1"/>
                </a:solidFill>
                <a:latin typeface="Calibri"/>
                <a:ea typeface="Calibri"/>
                <a:cs typeface="Calibri"/>
                <a:sym typeface="Calibri"/>
              </a:rPr>
              <a:t>Principle of privileges </a:t>
            </a:r>
            <a:endParaRPr b="0" i="0" sz="2220" u="none" cap="none" strike="noStrike">
              <a:solidFill>
                <a:schemeClr val="dk1"/>
              </a:solidFill>
              <a:latin typeface="Calibri"/>
              <a:ea typeface="Calibri"/>
              <a:cs typeface="Calibri"/>
              <a:sym typeface="Calibri"/>
            </a:endParaRPr>
          </a:p>
          <a:p>
            <a:pPr indent="0" lvl="1" marL="457200" marR="0" rtl="0" algn="l">
              <a:lnSpc>
                <a:spcPct val="80000"/>
              </a:lnSpc>
              <a:spcBef>
                <a:spcPts val="500"/>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a:p>
            <a:pPr indent="0" lvl="1" marL="457200" marR="0" rtl="0" algn="l">
              <a:lnSpc>
                <a:spcPct val="80000"/>
              </a:lnSpc>
              <a:spcBef>
                <a:spcPts val="500"/>
              </a:spcBef>
              <a:spcAft>
                <a:spcPts val="0"/>
              </a:spcAft>
              <a:buClr>
                <a:schemeClr val="dk1"/>
              </a:buClr>
              <a:buFont typeface="Arial"/>
              <a:buNone/>
            </a:pPr>
            <a:r>
              <a:t/>
            </a:r>
            <a:endParaRPr b="0" i="0" sz="2220" u="none" cap="none" strike="noStrike">
              <a:solidFill>
                <a:schemeClr val="dk1"/>
              </a:solidFill>
              <a:latin typeface="Calibri"/>
              <a:ea typeface="Calibri"/>
              <a:cs typeface="Calibri"/>
              <a:sym typeface="Calibri"/>
            </a:endParaRPr>
          </a:p>
        </p:txBody>
      </p:sp>
      <p:pic>
        <p:nvPicPr>
          <p:cNvPr id="177" name="Shape 177"/>
          <p:cNvPicPr preferRelativeResize="0"/>
          <p:nvPr/>
        </p:nvPicPr>
        <p:blipFill rotWithShape="1">
          <a:blip r:embed="rId3">
            <a:alphaModFix/>
          </a:blip>
          <a:srcRect b="0" l="0" r="0" t="0"/>
          <a:stretch/>
        </p:blipFill>
        <p:spPr>
          <a:xfrm>
            <a:off x="8158843" y="2963636"/>
            <a:ext cx="3663042" cy="36630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762000"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Caveat: x86 Security Vulnerability</a:t>
            </a:r>
            <a:endParaRPr b="0" i="0" sz="4400" u="none" cap="none" strike="noStrike">
              <a:solidFill>
                <a:schemeClr val="dk1"/>
              </a:solidFill>
              <a:latin typeface="Calibri"/>
              <a:ea typeface="Calibri"/>
              <a:cs typeface="Calibri"/>
              <a:sym typeface="Calibri"/>
            </a:endParaRPr>
          </a:p>
        </p:txBody>
      </p:sp>
      <p:sp>
        <p:nvSpPr>
          <p:cNvPr id="183" name="Shape 183"/>
          <p:cNvSpPr txBox="1"/>
          <p:nvPr>
            <p:ph idx="1" type="body"/>
          </p:nvPr>
        </p:nvSpPr>
        <p:spPr>
          <a:xfrm>
            <a:off x="762000" y="1121229"/>
            <a:ext cx="10591800" cy="5055734"/>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Vuln. exploitable in Windows, Linux, BSD and perhaps even MacOS (CERT vulnerability note VU#649219).</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x86-64: 48 bits of address space used. 48-63 left unused. </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AMD and Intel use canonical addressing: 48-63 filled with random identical bits.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user (priv. level 3) modifies these bits: AMD throws exception and halts, while these bits are checked at an later stage by when the kernel could be made to execute out malicious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699186" y="-104432"/>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Assignment 1: Rudimentary Multi-user FS</a:t>
            </a:r>
            <a:endParaRPr b="0" i="0" sz="4400" u="none" cap="none" strike="noStrike">
              <a:solidFill>
                <a:schemeClr val="dk1"/>
              </a:solidFill>
              <a:latin typeface="Calibri"/>
              <a:ea typeface="Calibri"/>
              <a:cs typeface="Calibri"/>
              <a:sym typeface="Calibri"/>
            </a:endParaRPr>
          </a:p>
        </p:txBody>
      </p:sp>
      <p:sp>
        <p:nvSpPr>
          <p:cNvPr id="189" name="Shape 189"/>
          <p:cNvSpPr txBox="1"/>
          <p:nvPr>
            <p:ph idx="1" type="body"/>
          </p:nvPr>
        </p:nvSpPr>
        <p:spPr>
          <a:xfrm>
            <a:off x="560172" y="994948"/>
            <a:ext cx="11269363" cy="5694176"/>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-Create a rudimentary file system that supports multiple users and groups. </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-The system runs as a server process on your </a:t>
            </a:r>
            <a:r>
              <a:rPr b="0" i="1" lang="en-US" sz="1960" u="none" cap="none" strike="noStrike">
                <a:solidFill>
                  <a:schemeClr val="dk1"/>
                </a:solidFill>
                <a:latin typeface="Calibri"/>
                <a:ea typeface="Calibri"/>
                <a:cs typeface="Calibri"/>
                <a:sym typeface="Calibri"/>
              </a:rPr>
              <a:t>localhost. </a:t>
            </a:r>
            <a:endParaRPr/>
          </a:p>
          <a:p>
            <a:pPr indent="0" lvl="0" marL="0" marR="0" rtl="0" algn="l">
              <a:lnSpc>
                <a:spcPct val="70000"/>
              </a:lnSpc>
              <a:spcBef>
                <a:spcPts val="1000"/>
              </a:spcBef>
              <a:spcAft>
                <a:spcPts val="0"/>
              </a:spcAft>
              <a:buClr>
                <a:schemeClr val="dk1"/>
              </a:buClr>
              <a:buFont typeface="Arial"/>
              <a:buNone/>
            </a:pPr>
            <a:r>
              <a:rPr b="0" i="1" lang="en-US" sz="1960" u="none" cap="none" strike="noStrike">
                <a:solidFill>
                  <a:schemeClr val="dk1"/>
                </a:solidFill>
                <a:latin typeface="Calibri"/>
                <a:ea typeface="Calibri"/>
                <a:cs typeface="Calibri"/>
                <a:sym typeface="Calibri"/>
              </a:rPr>
              <a:t>-</a:t>
            </a:r>
            <a:r>
              <a:rPr b="0" i="0" lang="en-US" sz="1960" u="none" cap="none" strike="noStrike">
                <a:solidFill>
                  <a:schemeClr val="dk1"/>
                </a:solidFill>
                <a:latin typeface="Calibri"/>
                <a:ea typeface="Calibri"/>
                <a:cs typeface="Calibri"/>
                <a:sym typeface="Calibri"/>
              </a:rPr>
              <a:t>The system should support multiple users – say u1, u2, u3,…un. For each user there should a group with the same name. Store it in some place not accessible by the user.</a:t>
            </a:r>
            <a:endParaRPr b="0" i="0" sz="196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-Each user logs in as a certain user (no password needed for now). </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-Once logged in user can access his files (‘ls’ command). You should have a command say ‘fput’ and ‘fget’ to create and list of files. ‘fput’ gets input from stdin while ‘fget’ prints it out to the terminal. The arguments could have absolute or relative file names pointing to directories corresponding to each user.</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-You should also have commands to create a directory – lets call it ‘create_dir’. You should have the ability to traverse directories recursively (directory inside a directory). </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-Each file and directory would typically have its own username and group-name. When you list your files, the user and group names must be visible.</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-One user should simply not be able to access another’s users files or directories.</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a:t>
            </a:r>
            <a:r>
              <a:rPr b="1" i="0" lang="en-US" sz="1960" u="none" cap="none" strike="noStrike">
                <a:solidFill>
                  <a:schemeClr val="dk1"/>
                </a:solidFill>
                <a:latin typeface="Calibri"/>
                <a:ea typeface="Calibri"/>
                <a:cs typeface="Calibri"/>
                <a:sym typeface="Calibri"/>
              </a:rPr>
              <a:t>Due date: Jan 19, 2016</a:t>
            </a:r>
            <a:endParaRPr b="1" i="0" sz="196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rPr b="1" i="0" lang="en-US" sz="1960" u="none" cap="none" strike="noStrike">
                <a:solidFill>
                  <a:schemeClr val="dk1"/>
                </a:solidFill>
                <a:latin typeface="Calibri"/>
                <a:ea typeface="Calibri"/>
                <a:cs typeface="Calibri"/>
                <a:sym typeface="Calibri"/>
              </a:rPr>
              <a:t>For grading we would test:</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-Whether one user is able to access files or directories in another users’ directories.</a:t>
            </a:r>
            <a:endParaRPr/>
          </a:p>
          <a:p>
            <a:pPr indent="0" lvl="0" marL="0" marR="0" rtl="0" algn="l">
              <a:lnSpc>
                <a:spcPct val="70000"/>
              </a:lnSpc>
              <a:spcBef>
                <a:spcPts val="1000"/>
              </a:spcBef>
              <a:spcAft>
                <a:spcPts val="0"/>
              </a:spcAft>
              <a:buClr>
                <a:schemeClr val="dk1"/>
              </a:buClr>
              <a:buFont typeface="Arial"/>
              <a:buNone/>
            </a:pPr>
            <a:r>
              <a:rPr b="0" i="0" lang="en-US" sz="1960" u="none" cap="none" strike="noStrike">
                <a:solidFill>
                  <a:schemeClr val="dk1"/>
                </a:solidFill>
                <a:latin typeface="Calibri"/>
                <a:ea typeface="Calibri"/>
                <a:cs typeface="Calibri"/>
                <a:sym typeface="Calibri"/>
              </a:rPr>
              <a:t>-How does the system handle corner cases and exceptions like previously unseen users, username lengths, multiple connection attempts </a:t>
            </a:r>
            <a:r>
              <a:rPr b="0" i="1" lang="en-US" sz="1960" u="none" cap="none" strike="noStrike">
                <a:solidFill>
                  <a:schemeClr val="dk1"/>
                </a:solidFill>
                <a:latin typeface="Calibri"/>
                <a:ea typeface="Calibri"/>
                <a:cs typeface="Calibri"/>
                <a:sym typeface="Calibri"/>
              </a:rPr>
              <a:t>etc.</a:t>
            </a:r>
            <a:endParaRPr/>
          </a:p>
          <a:p>
            <a:pPr indent="0" lvl="0" marL="0" marR="0" rtl="0" algn="l">
              <a:lnSpc>
                <a:spcPct val="70000"/>
              </a:lnSpc>
              <a:spcBef>
                <a:spcPts val="1000"/>
              </a:spcBef>
              <a:spcAft>
                <a:spcPts val="0"/>
              </a:spcAft>
              <a:buClr>
                <a:schemeClr val="dk1"/>
              </a:buClr>
              <a:buFont typeface="Arial"/>
              <a:buNone/>
            </a:pPr>
            <a:r>
              <a:t/>
            </a:r>
            <a:endParaRPr b="0" i="1" sz="196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t/>
            </a:r>
            <a:endParaRPr b="0" i="0" sz="1960" u="none" cap="none" strike="noStrike">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Font typeface="Arial"/>
              <a:buNone/>
            </a:pPr>
            <a:r>
              <a:t/>
            </a:r>
            <a:endParaRPr b="0" i="0" sz="196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533400" y="139347"/>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References</a:t>
            </a:r>
            <a:endParaRPr b="0" i="0" sz="4400" u="none" cap="none" strike="noStrike">
              <a:solidFill>
                <a:schemeClr val="dk1"/>
              </a:solidFill>
              <a:latin typeface="Calibri"/>
              <a:ea typeface="Calibri"/>
              <a:cs typeface="Calibri"/>
              <a:sym typeface="Calibri"/>
            </a:endParaRPr>
          </a:p>
        </p:txBody>
      </p:sp>
      <p:sp>
        <p:nvSpPr>
          <p:cNvPr id="195" name="Shape 195"/>
          <p:cNvSpPr txBox="1"/>
          <p:nvPr>
            <p:ph idx="1" type="body"/>
          </p:nvPr>
        </p:nvSpPr>
        <p:spPr>
          <a:xfrm>
            <a:off x="451556" y="1377244"/>
            <a:ext cx="11435643" cy="528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[BL76] D. Bell and L. Padula. </a:t>
            </a:r>
            <a:r>
              <a:rPr b="0" i="1" lang="en-US" sz="2800" u="none" cap="none" strike="noStrike">
                <a:solidFill>
                  <a:schemeClr val="dk1"/>
                </a:solidFill>
                <a:latin typeface="Calibri"/>
                <a:ea typeface="Calibri"/>
                <a:cs typeface="Calibri"/>
                <a:sym typeface="Calibri"/>
              </a:rPr>
              <a:t>Secure Computer Systems: Unified Exposition and Multics Interpretation. </a:t>
            </a:r>
            <a:r>
              <a:rPr b="0" i="0" lang="en-US" sz="2800" u="none" cap="none" strike="noStrike">
                <a:solidFill>
                  <a:schemeClr val="dk1"/>
                </a:solidFill>
                <a:latin typeface="Calibri"/>
                <a:ea typeface="Calibri"/>
                <a:cs typeface="Calibri"/>
                <a:sym typeface="Calibri"/>
              </a:rPr>
              <a:t> The MITRE Corp., March 1976. Technical Report ESD-TR-75-306.</a:t>
            </a:r>
            <a:endParaRPr/>
          </a:p>
          <a:p>
            <a:pPr indent="0" lvl="0" marL="0" marR="0" rtl="0" algn="l">
              <a:lnSpc>
                <a:spcPct val="90000"/>
              </a:lnSpc>
              <a:spcBef>
                <a:spcPts val="100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[Bib77] K. Biba. </a:t>
            </a:r>
            <a:r>
              <a:rPr b="0" i="1" lang="en-US" sz="2800" u="none" cap="none" strike="noStrike">
                <a:solidFill>
                  <a:schemeClr val="dk1"/>
                </a:solidFill>
                <a:latin typeface="Calibri"/>
                <a:ea typeface="Calibri"/>
                <a:cs typeface="Calibri"/>
                <a:sym typeface="Calibri"/>
              </a:rPr>
              <a:t>Integrity Considerations for Secure Computer Systems. </a:t>
            </a:r>
            <a:r>
              <a:rPr b="0" i="0" lang="en-US" sz="2800" u="none" cap="none" strike="noStrike">
                <a:solidFill>
                  <a:schemeClr val="dk1"/>
                </a:solidFill>
                <a:latin typeface="Calibri"/>
                <a:ea typeface="Calibri"/>
                <a:cs typeface="Calibri"/>
                <a:sym typeface="Calibri"/>
              </a:rPr>
              <a:t>The MITRE Corp., April 1977. Technical Report ESD-TR-76-372.</a:t>
            </a:r>
            <a:endParaRPr/>
          </a:p>
          <a:p>
            <a:pPr indent="0" lvl="0" marL="0" marR="0" rtl="0" algn="l">
              <a:lnSpc>
                <a:spcPct val="90000"/>
              </a:lnSpc>
              <a:spcBef>
                <a:spcPts val="100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[SS75] J. Saltzer and M. Schroeder. The Protection of Information in Computer Systems. </a:t>
            </a:r>
            <a:r>
              <a:rPr b="0" i="1" lang="en-US" sz="2800" u="none" cap="none" strike="noStrike">
                <a:solidFill>
                  <a:schemeClr val="dk1"/>
                </a:solidFill>
                <a:latin typeface="Calibri"/>
                <a:ea typeface="Calibri"/>
                <a:cs typeface="Calibri"/>
                <a:sym typeface="Calibri"/>
              </a:rPr>
              <a:t>Proceedings of the IEEE 63(9): 1278 – 1308, 1975</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56428"/>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Review of Lecture 1</a:t>
            </a:r>
            <a:endParaRPr b="0" i="0" sz="4400" u="none" cap="none" strike="noStrike">
              <a:solidFill>
                <a:schemeClr val="dk1"/>
              </a:solidFill>
              <a:latin typeface="Calibri"/>
              <a:ea typeface="Calibri"/>
              <a:cs typeface="Calibri"/>
              <a:sym typeface="Calibri"/>
            </a:endParaRPr>
          </a:p>
        </p:txBody>
      </p:sp>
      <p:sp>
        <p:nvSpPr>
          <p:cNvPr id="91" name="Shape 91"/>
          <p:cNvSpPr txBox="1"/>
          <p:nvPr>
            <p:ph idx="1" type="body"/>
          </p:nvPr>
        </p:nvSpPr>
        <p:spPr>
          <a:xfrm>
            <a:off x="623455" y="1059872"/>
            <a:ext cx="11118271" cy="570460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Basics of Computer Security ? Different sub-branches of Computer Security.</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Thinking like an attacker – Security Analysis: Threat model, Implementation and Prototyping, Risk Analysis and Mitigation Strategies.</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Access controls – </a:t>
            </a:r>
            <a:r>
              <a:rPr b="0" i="0" lang="en-US" sz="2800" u="none" cap="none" strike="noStrike">
                <a:solidFill>
                  <a:schemeClr val="dk1"/>
                </a:solidFill>
                <a:latin typeface="Calibri"/>
                <a:ea typeface="Calibri"/>
                <a:cs typeface="Calibri"/>
                <a:sym typeface="Calibri"/>
              </a:rPr>
              <a:t>Access control matrix, MAC, DAC, RBAC and ACLs (most modern OSes support ACLs).</a:t>
            </a:r>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688622" y="-28698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Traditional Access Control Models</a:t>
            </a:r>
            <a:endParaRPr b="0" i="0" sz="4400" u="none" cap="none" strike="noStrike">
              <a:solidFill>
                <a:schemeClr val="dk1"/>
              </a:solidFill>
              <a:latin typeface="Calibri"/>
              <a:ea typeface="Calibri"/>
              <a:cs typeface="Calibri"/>
              <a:sym typeface="Calibri"/>
            </a:endParaRPr>
          </a:p>
        </p:txBody>
      </p:sp>
      <p:sp>
        <p:nvSpPr>
          <p:cNvPr id="97" name="Shape 97"/>
          <p:cNvSpPr txBox="1"/>
          <p:nvPr>
            <p:ph idx="1" type="body"/>
          </p:nvPr>
        </p:nvSpPr>
        <p:spPr>
          <a:xfrm>
            <a:off x="688622" y="869244"/>
            <a:ext cx="11300178" cy="5988756"/>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Access controls – DAC, MAC, RBAC and how they are implemented in popular OSes. </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“Who” (aka </a:t>
            </a:r>
            <a:r>
              <a:rPr b="0" i="1" lang="en-US" sz="1800" u="none" cap="none" strike="noStrike">
                <a:solidFill>
                  <a:schemeClr val="dk1"/>
                </a:solidFill>
                <a:latin typeface="Calibri"/>
                <a:ea typeface="Calibri"/>
                <a:cs typeface="Calibri"/>
                <a:sym typeface="Calibri"/>
              </a:rPr>
              <a:t>subject</a:t>
            </a:r>
            <a:r>
              <a:rPr b="0" i="0" lang="en-US" sz="1800" u="none" cap="none" strike="noStrike">
                <a:solidFill>
                  <a:schemeClr val="dk1"/>
                </a:solidFill>
                <a:latin typeface="Calibri"/>
                <a:ea typeface="Calibri"/>
                <a:cs typeface="Calibri"/>
                <a:sym typeface="Calibri"/>
              </a:rPr>
              <a:t>) can access which resource (aka </a:t>
            </a:r>
            <a:r>
              <a:rPr b="0" i="1" lang="en-US" sz="1800" u="none" cap="none" strike="noStrike">
                <a:solidFill>
                  <a:schemeClr val="dk1"/>
                </a:solidFill>
                <a:latin typeface="Calibri"/>
                <a:ea typeface="Calibri"/>
                <a:cs typeface="Calibri"/>
                <a:sym typeface="Calibri"/>
              </a:rPr>
              <a:t>object</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Read, write, execute</a:t>
            </a:r>
            <a:r>
              <a:rPr b="0" i="0" lang="en-US" sz="1800" u="none" cap="none" strike="noStrike">
                <a:solidFill>
                  <a:schemeClr val="dk1"/>
                </a:solidFill>
                <a:latin typeface="Calibri"/>
                <a:ea typeface="Calibri"/>
                <a:cs typeface="Calibri"/>
                <a:sym typeface="Calibri"/>
              </a:rPr>
              <a:t>, search, create, delete.</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DAC: Owners of objects can modify their permissions.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MAC: System enforced rules based on access control hierarchy (MLS systems).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RBAC: Relies on a hierarchy of “roles” </a:t>
            </a:r>
            <a:r>
              <a:rPr b="0" i="1" lang="en-US" sz="1800" u="none" cap="none" strike="noStrike">
                <a:solidFill>
                  <a:schemeClr val="dk1"/>
                </a:solidFill>
                <a:latin typeface="Calibri"/>
                <a:ea typeface="Calibri"/>
                <a:cs typeface="Calibri"/>
                <a:sym typeface="Calibri"/>
              </a:rPr>
              <a:t>e.g. Employee, Employer, Visitor</a:t>
            </a:r>
            <a:r>
              <a:rPr b="0" i="0" lang="en-US" sz="1800" u="none" cap="none" strike="noStrike">
                <a:solidFill>
                  <a:schemeClr val="dk1"/>
                </a:solidFill>
                <a:latin typeface="Calibri"/>
                <a:ea typeface="Calibri"/>
                <a:cs typeface="Calibri"/>
                <a:sym typeface="Calibri"/>
              </a:rPr>
              <a:t> </a:t>
            </a:r>
            <a:r>
              <a:rPr b="0" i="1" lang="en-US" sz="1800" u="none" cap="none" strike="noStrike">
                <a:solidFill>
                  <a:schemeClr val="dk1"/>
                </a:solidFill>
                <a:latin typeface="Calibri"/>
                <a:ea typeface="Calibri"/>
                <a:cs typeface="Calibri"/>
                <a:sym typeface="Calibri"/>
              </a:rPr>
              <a:t>etc.</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ACLs in modern OSes.</a:t>
            </a:r>
            <a:endParaRPr b="0" i="0" sz="18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Access control matrix – describes who has access to which resource.</a:t>
            </a:r>
            <a:endParaRPr/>
          </a:p>
          <a:p>
            <a:pPr indent="0" lvl="1" marL="457200" marR="0" rtl="0" algn="l">
              <a:lnSpc>
                <a:spcPct val="90000"/>
              </a:lnSpc>
              <a:spcBef>
                <a:spcPts val="500"/>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a:p>
            <a:pPr indent="-114300" lvl="1" marL="685800" marR="0" rtl="0" algn="l">
              <a:lnSpc>
                <a:spcPct val="9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14300" lvl="1" marL="685800" marR="0" rtl="0" algn="l">
              <a:lnSpc>
                <a:spcPct val="9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p:txBody>
      </p:sp>
      <p:graphicFrame>
        <p:nvGraphicFramePr>
          <p:cNvPr id="98" name="Shape 98"/>
          <p:cNvGraphicFramePr/>
          <p:nvPr/>
        </p:nvGraphicFramePr>
        <p:xfrm>
          <a:off x="2817340" y="3369276"/>
          <a:ext cx="3000000" cy="3000000"/>
        </p:xfrm>
        <a:graphic>
          <a:graphicData uri="http://schemas.openxmlformats.org/drawingml/2006/table">
            <a:tbl>
              <a:tblPr bandRow="1" firstRow="1">
                <a:noFill/>
                <a:tableStyleId>{B4B2F869-E700-46FC-ACF4-7C4B8DB15F0B}</a:tableStyleId>
              </a:tblPr>
              <a:tblGrid>
                <a:gridCol w="1550775"/>
                <a:gridCol w="1550775"/>
                <a:gridCol w="1550775"/>
                <a:gridCol w="1550775"/>
              </a:tblGrid>
              <a:tr h="308700">
                <a:tc>
                  <a:txBody>
                    <a:bodyPr>
                      <a:noAutofit/>
                    </a:bodyPr>
                    <a:lstStyle/>
                    <a:p>
                      <a:pPr indent="0" lvl="0" marL="0" marR="0" rtl="0" algn="l">
                        <a:spcBef>
                          <a:spcPts val="0"/>
                        </a:spcBef>
                        <a:spcAft>
                          <a:spcPts val="0"/>
                        </a:spcAft>
                        <a:buNone/>
                      </a:pPr>
                      <a:r>
                        <a:rPr lang="en-US" sz="1800" u="none" cap="none" strike="noStrike"/>
                        <a:t>file1</a:t>
                      </a:r>
                      <a:endParaRPr sz="1800"/>
                    </a:p>
                  </a:txBody>
                  <a:tcPr marT="45725" marB="45725" marR="91450" marL="91450"/>
                </a:tc>
                <a:tc>
                  <a:txBody>
                    <a:bodyPr>
                      <a:noAutofit/>
                    </a:bodyPr>
                    <a:lstStyle/>
                    <a:p>
                      <a:pPr indent="0" lvl="0" marL="0" marR="0" rtl="0" algn="l">
                        <a:spcBef>
                          <a:spcPts val="0"/>
                        </a:spcBef>
                        <a:spcAft>
                          <a:spcPts val="0"/>
                        </a:spcAft>
                        <a:buNone/>
                      </a:pPr>
                      <a:r>
                        <a:rPr lang="en-US" sz="1800"/>
                        <a:t>Read</a:t>
                      </a:r>
                      <a:endParaRPr sz="1800"/>
                    </a:p>
                  </a:txBody>
                  <a:tcPr marT="45725" marB="45725" marR="91450" marL="91450"/>
                </a:tc>
                <a:tc>
                  <a:txBody>
                    <a:bodyPr>
                      <a:noAutofit/>
                    </a:bodyPr>
                    <a:lstStyle/>
                    <a:p>
                      <a:pPr indent="0" lvl="0" marL="0" marR="0" rtl="0" algn="l">
                        <a:spcBef>
                          <a:spcPts val="0"/>
                        </a:spcBef>
                        <a:spcAft>
                          <a:spcPts val="0"/>
                        </a:spcAft>
                        <a:buNone/>
                      </a:pPr>
                      <a:r>
                        <a:rPr lang="en-US" sz="1800"/>
                        <a:t>Write</a:t>
                      </a:r>
                      <a:endParaRPr sz="1800"/>
                    </a:p>
                  </a:txBody>
                  <a:tcPr marT="45725" marB="45725" marR="91450" marL="91450"/>
                </a:tc>
                <a:tc>
                  <a:txBody>
                    <a:bodyPr>
                      <a:noAutofit/>
                    </a:bodyPr>
                    <a:lstStyle/>
                    <a:p>
                      <a:pPr indent="0" lvl="0" marL="0" marR="0" rtl="0" algn="l">
                        <a:spcBef>
                          <a:spcPts val="0"/>
                        </a:spcBef>
                        <a:spcAft>
                          <a:spcPts val="0"/>
                        </a:spcAft>
                        <a:buNone/>
                      </a:pPr>
                      <a:r>
                        <a:rPr lang="en-US" sz="1800"/>
                        <a:t>Execute</a:t>
                      </a:r>
                      <a:endParaRPr sz="1800"/>
                    </a:p>
                  </a:txBody>
                  <a:tcPr marT="45725" marB="45725" marR="91450" marL="91450"/>
                </a:tc>
              </a:tr>
              <a:tr h="540225">
                <a:tc>
                  <a:txBody>
                    <a:bodyPr>
                      <a:noAutofit/>
                    </a:bodyPr>
                    <a:lstStyle/>
                    <a:p>
                      <a:pPr indent="0" lvl="0" marL="0" marR="0" rtl="0" algn="l">
                        <a:spcBef>
                          <a:spcPts val="0"/>
                        </a:spcBef>
                        <a:spcAft>
                          <a:spcPts val="0"/>
                        </a:spcAft>
                        <a:buNone/>
                      </a:pPr>
                      <a:r>
                        <a:rPr lang="en-US" sz="1800"/>
                        <a:t>Manager</a:t>
                      </a:r>
                      <a:endParaRPr sz="1800"/>
                    </a:p>
                  </a:txBody>
                  <a:tcPr marT="45725" marB="45725" marR="91450" marL="91450"/>
                </a:tc>
                <a:tc>
                  <a:txBody>
                    <a:bodyPr>
                      <a:noAutofit/>
                    </a:bodyPr>
                    <a:lstStyle/>
                    <a:p>
                      <a:pPr indent="0" lvl="0" marL="0" marR="0" rtl="0" algn="l">
                        <a:spcBef>
                          <a:spcPts val="0"/>
                        </a:spcBef>
                        <a:spcAft>
                          <a:spcPts val="0"/>
                        </a:spcAft>
                        <a:buNone/>
                      </a:pPr>
                      <a:r>
                        <a:rPr lang="en-US" sz="1800"/>
                        <a:t>Yes</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a:t>Yes</a:t>
                      </a:r>
                      <a:endParaRPr/>
                    </a:p>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Font typeface="Calibri"/>
                        <a:buNone/>
                      </a:pPr>
                      <a:r>
                        <a:rPr lang="en-US" sz="1800"/>
                        <a:t>Yes</a:t>
                      </a:r>
                      <a:endParaRPr/>
                    </a:p>
                    <a:p>
                      <a:pPr indent="0" lvl="0" marL="0" marR="0" rtl="0" algn="l">
                        <a:spcBef>
                          <a:spcPts val="0"/>
                        </a:spcBef>
                        <a:spcAft>
                          <a:spcPts val="0"/>
                        </a:spcAft>
                        <a:buNone/>
                      </a:pPr>
                      <a:r>
                        <a:t/>
                      </a:r>
                      <a:endParaRPr sz="1800"/>
                    </a:p>
                  </a:txBody>
                  <a:tcPr marT="45725" marB="45725" marR="91450" marL="91450"/>
                </a:tc>
              </a:tr>
              <a:tr h="308700">
                <a:tc>
                  <a:txBody>
                    <a:bodyPr>
                      <a:noAutofit/>
                    </a:bodyPr>
                    <a:lstStyle/>
                    <a:p>
                      <a:pPr indent="0" lvl="0" marL="0" marR="0" rtl="0" algn="l">
                        <a:spcBef>
                          <a:spcPts val="0"/>
                        </a:spcBef>
                        <a:spcAft>
                          <a:spcPts val="0"/>
                        </a:spcAft>
                        <a:buNone/>
                      </a:pPr>
                      <a:r>
                        <a:rPr lang="en-US" sz="1800"/>
                        <a:t>Employee</a:t>
                      </a:r>
                      <a:endParaRPr sz="1800"/>
                    </a:p>
                  </a:txBody>
                  <a:tcPr marT="45725" marB="45725" marR="91450" marL="91450"/>
                </a:tc>
                <a:tc>
                  <a:txBody>
                    <a:bodyPr>
                      <a:noAutofit/>
                    </a:bodyPr>
                    <a:lstStyle/>
                    <a:p>
                      <a:pPr indent="0" lvl="0" marL="0" marR="0" rtl="0" algn="l">
                        <a:spcBef>
                          <a:spcPts val="0"/>
                        </a:spcBef>
                        <a:spcAft>
                          <a:spcPts val="0"/>
                        </a:spcAft>
                        <a:buNone/>
                      </a:pPr>
                      <a:r>
                        <a:rPr lang="en-US" sz="1800"/>
                        <a:t>Yes</a:t>
                      </a:r>
                      <a:endParaRPr sz="1800"/>
                    </a:p>
                  </a:txBody>
                  <a:tcPr marT="45725" marB="45725" marR="91450" marL="91450"/>
                </a:tc>
                <a:tc>
                  <a:txBody>
                    <a:bodyPr>
                      <a:noAutofit/>
                    </a:bodyPr>
                    <a:lstStyle/>
                    <a:p>
                      <a:pPr indent="0" lvl="0" marL="0" marR="0" rtl="0" algn="l">
                        <a:spcBef>
                          <a:spcPts val="0"/>
                        </a:spcBef>
                        <a:spcAft>
                          <a:spcPts val="0"/>
                        </a:spcAft>
                        <a:buNone/>
                      </a:pPr>
                      <a:r>
                        <a:rPr lang="en-US" sz="1800"/>
                        <a:t>No</a:t>
                      </a:r>
                      <a:endParaRPr sz="1800"/>
                    </a:p>
                  </a:txBody>
                  <a:tcPr marT="45725" marB="45725" marR="91450" marL="91450"/>
                </a:tc>
                <a:tc>
                  <a:txBody>
                    <a:bodyPr>
                      <a:noAutofit/>
                    </a:bodyPr>
                    <a:lstStyle/>
                    <a:p>
                      <a:pPr indent="0" lvl="0" marL="0" marR="0" rtl="0" algn="l">
                        <a:spcBef>
                          <a:spcPts val="0"/>
                        </a:spcBef>
                        <a:spcAft>
                          <a:spcPts val="0"/>
                        </a:spcAft>
                        <a:buNone/>
                      </a:pPr>
                      <a:r>
                        <a:rPr lang="en-US" sz="1800"/>
                        <a:t>Yes</a:t>
                      </a:r>
                      <a:endParaRPr sz="1800"/>
                    </a:p>
                  </a:txBody>
                  <a:tcPr marT="45725" marB="45725" marR="91450" marL="91450"/>
                </a:tc>
              </a:tr>
              <a:tr h="308700">
                <a:tc>
                  <a:txBody>
                    <a:bodyPr>
                      <a:noAutofit/>
                    </a:bodyPr>
                    <a:lstStyle/>
                    <a:p>
                      <a:pPr indent="0" lvl="0" marL="0" marR="0" rtl="0" algn="l">
                        <a:spcBef>
                          <a:spcPts val="0"/>
                        </a:spcBef>
                        <a:spcAft>
                          <a:spcPts val="0"/>
                        </a:spcAft>
                        <a:buNone/>
                      </a:pPr>
                      <a:r>
                        <a:rPr lang="en-US" sz="1800"/>
                        <a:t>Visitor</a:t>
                      </a:r>
                      <a:endParaRPr sz="1800"/>
                    </a:p>
                  </a:txBody>
                  <a:tcPr marT="45725" marB="45725" marR="91450" marL="91450"/>
                </a:tc>
                <a:tc>
                  <a:txBody>
                    <a:bodyPr>
                      <a:noAutofit/>
                    </a:bodyPr>
                    <a:lstStyle/>
                    <a:p>
                      <a:pPr indent="0" lvl="0" marL="0" marR="0" rtl="0" algn="l">
                        <a:spcBef>
                          <a:spcPts val="0"/>
                        </a:spcBef>
                        <a:spcAft>
                          <a:spcPts val="0"/>
                        </a:spcAft>
                        <a:buNone/>
                      </a:pPr>
                      <a:r>
                        <a:rPr lang="en-US" sz="1800"/>
                        <a:t>Yes</a:t>
                      </a:r>
                      <a:endParaRPr sz="1800"/>
                    </a:p>
                  </a:txBody>
                  <a:tcPr marT="45725" marB="45725" marR="91450" marL="91450"/>
                </a:tc>
                <a:tc>
                  <a:txBody>
                    <a:bodyPr>
                      <a:noAutofit/>
                    </a:bodyPr>
                    <a:lstStyle/>
                    <a:p>
                      <a:pPr indent="0" lvl="0" marL="0" marR="0" rtl="0" algn="l">
                        <a:spcBef>
                          <a:spcPts val="0"/>
                        </a:spcBef>
                        <a:spcAft>
                          <a:spcPts val="0"/>
                        </a:spcAft>
                        <a:buNone/>
                      </a:pPr>
                      <a:r>
                        <a:rPr lang="en-US" sz="1800"/>
                        <a:t>No</a:t>
                      </a:r>
                      <a:endParaRPr sz="1800"/>
                    </a:p>
                  </a:txBody>
                  <a:tcPr marT="45725" marB="45725" marR="91450" marL="91450"/>
                </a:tc>
                <a:tc>
                  <a:txBody>
                    <a:bodyPr>
                      <a:noAutofit/>
                    </a:bodyPr>
                    <a:lstStyle/>
                    <a:p>
                      <a:pPr indent="0" lvl="0" marL="0" marR="0" rtl="0" algn="l">
                        <a:spcBef>
                          <a:spcPts val="0"/>
                        </a:spcBef>
                        <a:spcAft>
                          <a:spcPts val="0"/>
                        </a:spcAft>
                        <a:buNone/>
                      </a:pPr>
                      <a:r>
                        <a:rPr lang="en-US" sz="1800"/>
                        <a:t>No</a:t>
                      </a:r>
                      <a:endParaRPr sz="1800"/>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34096" y="52477"/>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Security Models: Basics</a:t>
            </a:r>
            <a:endParaRPr b="0" i="0" sz="4400" u="none" cap="none" strike="noStrike">
              <a:solidFill>
                <a:schemeClr val="dk1"/>
              </a:solidFill>
              <a:latin typeface="Calibri"/>
              <a:ea typeface="Calibri"/>
              <a:cs typeface="Calibri"/>
              <a:sym typeface="Calibri"/>
            </a:endParaRPr>
          </a:p>
        </p:txBody>
      </p:sp>
      <p:sp>
        <p:nvSpPr>
          <p:cNvPr id="104" name="Shape 104"/>
          <p:cNvSpPr txBox="1"/>
          <p:nvPr>
            <p:ph idx="1" type="body"/>
          </p:nvPr>
        </p:nvSpPr>
        <p:spPr>
          <a:xfrm>
            <a:off x="457200" y="983085"/>
            <a:ext cx="10792496" cy="555079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Set ClearenceLevel = {Unclassified, Confidential, Secret, Top Secret}</a:t>
            </a:r>
            <a:endParaRPr/>
          </a:p>
          <a:p>
            <a:pPr indent="0" lvl="0" marL="0" marR="0" rtl="0" algn="l">
              <a:lnSpc>
                <a:spcPct val="90000"/>
              </a:lnSpc>
              <a:spcBef>
                <a:spcPts val="1000"/>
              </a:spcBef>
              <a:spcAft>
                <a:spcPts val="0"/>
              </a:spcAft>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
        <p:nvSpPr>
          <p:cNvPr id="105" name="Shape 105"/>
          <p:cNvSpPr/>
          <p:nvPr/>
        </p:nvSpPr>
        <p:spPr>
          <a:xfrm>
            <a:off x="3789165" y="1738647"/>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Shape 106"/>
          <p:cNvSpPr/>
          <p:nvPr/>
        </p:nvSpPr>
        <p:spPr>
          <a:xfrm>
            <a:off x="3799896" y="2985750"/>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Shape 107"/>
          <p:cNvSpPr/>
          <p:nvPr/>
        </p:nvSpPr>
        <p:spPr>
          <a:xfrm>
            <a:off x="3812776" y="4196370"/>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Shape 108"/>
          <p:cNvSpPr/>
          <p:nvPr/>
        </p:nvSpPr>
        <p:spPr>
          <a:xfrm>
            <a:off x="3714295" y="5431074"/>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09" name="Shape 109"/>
          <p:cNvCxnSpPr/>
          <p:nvPr/>
        </p:nvCxnSpPr>
        <p:spPr>
          <a:xfrm rot="10800000">
            <a:off x="4986902" y="2575777"/>
            <a:ext cx="0" cy="346063"/>
          </a:xfrm>
          <a:prstGeom prst="straightConnector1">
            <a:avLst/>
          </a:prstGeom>
          <a:noFill/>
          <a:ln cap="flat" cmpd="sng" w="9525">
            <a:solidFill>
              <a:schemeClr val="accent1"/>
            </a:solidFill>
            <a:prstDash val="solid"/>
            <a:miter lim="8000"/>
            <a:headEnd len="med" w="med" type="none"/>
            <a:tailEnd len="lg" w="lg" type="triangle"/>
          </a:ln>
        </p:spPr>
      </p:cxnSp>
      <p:cxnSp>
        <p:nvCxnSpPr>
          <p:cNvPr id="110" name="Shape 110"/>
          <p:cNvCxnSpPr/>
          <p:nvPr/>
        </p:nvCxnSpPr>
        <p:spPr>
          <a:xfrm rot="10800000">
            <a:off x="4984754" y="3810000"/>
            <a:ext cx="0" cy="346063"/>
          </a:xfrm>
          <a:prstGeom prst="straightConnector1">
            <a:avLst/>
          </a:prstGeom>
          <a:noFill/>
          <a:ln cap="flat" cmpd="sng" w="9525">
            <a:solidFill>
              <a:schemeClr val="accent1"/>
            </a:solidFill>
            <a:prstDash val="solid"/>
            <a:miter lim="8000"/>
            <a:headEnd len="med" w="med" type="none"/>
            <a:tailEnd len="lg" w="lg" type="triangle"/>
          </a:ln>
        </p:spPr>
      </p:cxnSp>
      <p:cxnSp>
        <p:nvCxnSpPr>
          <p:cNvPr id="111" name="Shape 111"/>
          <p:cNvCxnSpPr/>
          <p:nvPr/>
        </p:nvCxnSpPr>
        <p:spPr>
          <a:xfrm rot="10800000">
            <a:off x="4995255" y="5028739"/>
            <a:ext cx="0" cy="346063"/>
          </a:xfrm>
          <a:prstGeom prst="straightConnector1">
            <a:avLst/>
          </a:prstGeom>
          <a:noFill/>
          <a:ln cap="flat" cmpd="sng" w="9525">
            <a:solidFill>
              <a:schemeClr val="accent1"/>
            </a:solidFill>
            <a:prstDash val="solid"/>
            <a:miter lim="8000"/>
            <a:headEnd len="med" w="med" type="none"/>
            <a:tailEnd len="lg" w="lg" type="triangle"/>
          </a:ln>
        </p:spPr>
      </p:cxnSp>
      <p:sp>
        <p:nvSpPr>
          <p:cNvPr id="112" name="Shape 112"/>
          <p:cNvSpPr txBox="1"/>
          <p:nvPr/>
        </p:nvSpPr>
        <p:spPr>
          <a:xfrm>
            <a:off x="4330568" y="5629119"/>
            <a:ext cx="130837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Unclassified</a:t>
            </a:r>
            <a:endParaRPr sz="1800">
              <a:solidFill>
                <a:schemeClr val="dk1"/>
              </a:solidFill>
              <a:latin typeface="Calibri"/>
              <a:ea typeface="Calibri"/>
              <a:cs typeface="Calibri"/>
              <a:sym typeface="Calibri"/>
            </a:endParaRPr>
          </a:p>
        </p:txBody>
      </p:sp>
      <p:sp>
        <p:nvSpPr>
          <p:cNvPr id="113" name="Shape 113"/>
          <p:cNvSpPr txBox="1"/>
          <p:nvPr/>
        </p:nvSpPr>
        <p:spPr>
          <a:xfrm>
            <a:off x="4314152" y="4431018"/>
            <a:ext cx="13241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Confidential</a:t>
            </a:r>
            <a:endParaRPr sz="1800">
              <a:solidFill>
                <a:schemeClr val="dk1"/>
              </a:solidFill>
              <a:latin typeface="Calibri"/>
              <a:ea typeface="Calibri"/>
              <a:cs typeface="Calibri"/>
              <a:sym typeface="Calibri"/>
            </a:endParaRPr>
          </a:p>
        </p:txBody>
      </p:sp>
      <p:sp>
        <p:nvSpPr>
          <p:cNvPr id="114" name="Shape 114"/>
          <p:cNvSpPr txBox="1"/>
          <p:nvPr/>
        </p:nvSpPr>
        <p:spPr>
          <a:xfrm>
            <a:off x="4590252" y="3204137"/>
            <a:ext cx="7719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Secret</a:t>
            </a:r>
            <a:endParaRPr sz="1800">
              <a:solidFill>
                <a:schemeClr val="dk1"/>
              </a:solidFill>
              <a:latin typeface="Calibri"/>
              <a:ea typeface="Calibri"/>
              <a:cs typeface="Calibri"/>
              <a:sym typeface="Calibri"/>
            </a:endParaRPr>
          </a:p>
        </p:txBody>
      </p:sp>
      <p:sp>
        <p:nvSpPr>
          <p:cNvPr id="115" name="Shape 115"/>
          <p:cNvSpPr txBox="1"/>
          <p:nvPr/>
        </p:nvSpPr>
        <p:spPr>
          <a:xfrm>
            <a:off x="4380749" y="1982186"/>
            <a:ext cx="11601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 Secret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34096" y="52477"/>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Security Models: MLS (Multilevel Security)</a:t>
            </a:r>
            <a:endParaRPr b="0" i="0" sz="4400" u="none" cap="none" strike="noStrike">
              <a:solidFill>
                <a:schemeClr val="dk1"/>
              </a:solidFill>
              <a:latin typeface="Calibri"/>
              <a:ea typeface="Calibri"/>
              <a:cs typeface="Calibri"/>
              <a:sym typeface="Calibri"/>
            </a:endParaRPr>
          </a:p>
        </p:txBody>
      </p:sp>
      <p:sp>
        <p:nvSpPr>
          <p:cNvPr id="121" name="Shape 121"/>
          <p:cNvSpPr txBox="1"/>
          <p:nvPr/>
        </p:nvSpPr>
        <p:spPr>
          <a:xfrm>
            <a:off x="1139174" y="2886316"/>
            <a:ext cx="80021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Secret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{s3,s4}</a:t>
            </a:r>
            <a:endParaRPr sz="1800">
              <a:solidFill>
                <a:schemeClr val="dk1"/>
              </a:solidFill>
              <a:latin typeface="Calibri"/>
              <a:ea typeface="Calibri"/>
              <a:cs typeface="Calibri"/>
              <a:sym typeface="Calibri"/>
            </a:endParaRPr>
          </a:p>
        </p:txBody>
      </p:sp>
      <p:grpSp>
        <p:nvGrpSpPr>
          <p:cNvPr id="122" name="Shape 122"/>
          <p:cNvGrpSpPr/>
          <p:nvPr/>
        </p:nvGrpSpPr>
        <p:grpSpPr>
          <a:xfrm>
            <a:off x="555171" y="1378040"/>
            <a:ext cx="7090815" cy="4839533"/>
            <a:chOff x="1469040" y="1140234"/>
            <a:chExt cx="9186797" cy="6041955"/>
          </a:xfrm>
        </p:grpSpPr>
        <p:sp>
          <p:nvSpPr>
            <p:cNvPr id="123" name="Shape 123"/>
            <p:cNvSpPr/>
            <p:nvPr/>
          </p:nvSpPr>
          <p:spPr>
            <a:xfrm>
              <a:off x="4719173" y="1144075"/>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Shape 124"/>
            <p:cNvSpPr/>
            <p:nvPr/>
          </p:nvSpPr>
          <p:spPr>
            <a:xfrm>
              <a:off x="1469040" y="3007838"/>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Shape 125"/>
            <p:cNvSpPr/>
            <p:nvPr/>
          </p:nvSpPr>
          <p:spPr>
            <a:xfrm>
              <a:off x="1648731" y="4146193"/>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Shape 126"/>
            <p:cNvSpPr/>
            <p:nvPr/>
          </p:nvSpPr>
          <p:spPr>
            <a:xfrm>
              <a:off x="4939261" y="5970148"/>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7" name="Shape 127"/>
            <p:cNvCxnSpPr>
              <a:stCxn id="124" idx="0"/>
              <a:endCxn id="123" idx="2"/>
            </p:cNvCxnSpPr>
            <p:nvPr/>
          </p:nvCxnSpPr>
          <p:spPr>
            <a:xfrm flipH="1" rot="10800000">
              <a:off x="2744048" y="1916738"/>
              <a:ext cx="3250200" cy="1091100"/>
            </a:xfrm>
            <a:prstGeom prst="straightConnector1">
              <a:avLst/>
            </a:prstGeom>
            <a:noFill/>
            <a:ln cap="flat" cmpd="sng" w="9525">
              <a:solidFill>
                <a:schemeClr val="accent1"/>
              </a:solidFill>
              <a:prstDash val="solid"/>
              <a:miter lim="8000"/>
              <a:headEnd len="med" w="med" type="none"/>
              <a:tailEnd len="lg" w="lg" type="triangle"/>
            </a:ln>
          </p:spPr>
        </p:cxnSp>
        <p:cxnSp>
          <p:nvCxnSpPr>
            <p:cNvPr id="128" name="Shape 128"/>
            <p:cNvCxnSpPr/>
            <p:nvPr/>
          </p:nvCxnSpPr>
          <p:spPr>
            <a:xfrm rot="10800000">
              <a:off x="2744048" y="3780571"/>
              <a:ext cx="0" cy="346063"/>
            </a:xfrm>
            <a:prstGeom prst="straightConnector1">
              <a:avLst/>
            </a:prstGeom>
            <a:noFill/>
            <a:ln cap="flat" cmpd="sng" w="9525">
              <a:solidFill>
                <a:schemeClr val="accent1"/>
              </a:solidFill>
              <a:prstDash val="solid"/>
              <a:miter lim="8000"/>
              <a:headEnd len="med" w="med" type="none"/>
              <a:tailEnd len="lg" w="lg" type="triangle"/>
            </a:ln>
          </p:spPr>
        </p:cxnSp>
        <p:cxnSp>
          <p:nvCxnSpPr>
            <p:cNvPr id="129" name="Shape 129"/>
            <p:cNvCxnSpPr>
              <a:endCxn id="125" idx="2"/>
            </p:cNvCxnSpPr>
            <p:nvPr/>
          </p:nvCxnSpPr>
          <p:spPr>
            <a:xfrm rot="10800000">
              <a:off x="2923739" y="4918926"/>
              <a:ext cx="3290400" cy="1051200"/>
            </a:xfrm>
            <a:prstGeom prst="straightConnector1">
              <a:avLst/>
            </a:prstGeom>
            <a:noFill/>
            <a:ln cap="flat" cmpd="sng" w="9525">
              <a:solidFill>
                <a:schemeClr val="accent1"/>
              </a:solidFill>
              <a:prstDash val="solid"/>
              <a:miter lim="8000"/>
              <a:headEnd len="med" w="med" type="none"/>
              <a:tailEnd len="lg" w="lg" type="triangle"/>
            </a:ln>
          </p:spPr>
        </p:cxnSp>
        <p:sp>
          <p:nvSpPr>
            <p:cNvPr id="130" name="Shape 130"/>
            <p:cNvSpPr txBox="1"/>
            <p:nvPr/>
          </p:nvSpPr>
          <p:spPr>
            <a:xfrm>
              <a:off x="5358895" y="5970146"/>
              <a:ext cx="1710744" cy="12120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Unclassified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Shape 131"/>
            <p:cNvSpPr txBox="1"/>
            <p:nvPr/>
          </p:nvSpPr>
          <p:spPr>
            <a:xfrm>
              <a:off x="2067413" y="4184029"/>
              <a:ext cx="1715551" cy="8069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Confidential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{s3}</a:t>
              </a:r>
              <a:endParaRPr sz="1800">
                <a:solidFill>
                  <a:schemeClr val="dk1"/>
                </a:solidFill>
                <a:latin typeface="Calibri"/>
                <a:ea typeface="Calibri"/>
                <a:cs typeface="Calibri"/>
                <a:sym typeface="Calibri"/>
              </a:endParaRPr>
            </a:p>
          </p:txBody>
        </p:sp>
        <p:sp>
          <p:nvSpPr>
            <p:cNvPr id="132" name="Shape 132"/>
            <p:cNvSpPr txBox="1"/>
            <p:nvPr/>
          </p:nvSpPr>
          <p:spPr>
            <a:xfrm>
              <a:off x="5133161" y="1140234"/>
              <a:ext cx="2263627" cy="848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 Secret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{s1,s2,s3,s4,s5}</a:t>
              </a:r>
              <a:endParaRPr sz="1800">
                <a:solidFill>
                  <a:schemeClr val="dk1"/>
                </a:solidFill>
                <a:latin typeface="Calibri"/>
                <a:ea typeface="Calibri"/>
                <a:cs typeface="Calibri"/>
                <a:sym typeface="Calibri"/>
              </a:endParaRPr>
            </a:p>
          </p:txBody>
        </p:sp>
        <p:sp>
          <p:nvSpPr>
            <p:cNvPr id="133" name="Shape 133"/>
            <p:cNvSpPr/>
            <p:nvPr/>
          </p:nvSpPr>
          <p:spPr>
            <a:xfrm>
              <a:off x="8088900" y="2763400"/>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Shape 134"/>
            <p:cNvSpPr txBox="1"/>
            <p:nvPr/>
          </p:nvSpPr>
          <p:spPr>
            <a:xfrm>
              <a:off x="8799393" y="2713747"/>
              <a:ext cx="1516990" cy="848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 Secret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{s1,s2}</a:t>
              </a:r>
              <a:endParaRPr sz="1800">
                <a:solidFill>
                  <a:schemeClr val="dk1"/>
                </a:solidFill>
                <a:latin typeface="Calibri"/>
                <a:ea typeface="Calibri"/>
                <a:cs typeface="Calibri"/>
                <a:sym typeface="Calibri"/>
              </a:endParaRPr>
            </a:p>
          </p:txBody>
        </p:sp>
        <p:sp>
          <p:nvSpPr>
            <p:cNvPr id="135" name="Shape 135"/>
            <p:cNvSpPr/>
            <p:nvPr/>
          </p:nvSpPr>
          <p:spPr>
            <a:xfrm>
              <a:off x="8105821" y="3996358"/>
              <a:ext cx="2550016" cy="772733"/>
            </a:xfrm>
            <a:prstGeom prst="rect">
              <a:avLst/>
            </a:prstGeom>
            <a:noFill/>
            <a:ln cap="flat" cmpd="sng" w="12700">
              <a:solidFill>
                <a:srgbClr val="42719B"/>
              </a:solidFill>
              <a:prstDash val="solid"/>
              <a:miter lim="8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Shape 136"/>
            <p:cNvSpPr txBox="1"/>
            <p:nvPr/>
          </p:nvSpPr>
          <p:spPr>
            <a:xfrm>
              <a:off x="8969483" y="3939758"/>
              <a:ext cx="1625482" cy="848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Secret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{s1}</a:t>
              </a:r>
              <a:endParaRPr sz="1800">
                <a:solidFill>
                  <a:schemeClr val="dk1"/>
                </a:solidFill>
                <a:latin typeface="Calibri"/>
                <a:ea typeface="Calibri"/>
                <a:cs typeface="Calibri"/>
                <a:sym typeface="Calibri"/>
              </a:endParaRPr>
            </a:p>
          </p:txBody>
        </p:sp>
        <p:cxnSp>
          <p:nvCxnSpPr>
            <p:cNvPr id="137" name="Shape 137"/>
            <p:cNvCxnSpPr>
              <a:endCxn id="123" idx="2"/>
            </p:cNvCxnSpPr>
            <p:nvPr/>
          </p:nvCxnSpPr>
          <p:spPr>
            <a:xfrm rot="10800000">
              <a:off x="5994181" y="1916808"/>
              <a:ext cx="3250200" cy="797100"/>
            </a:xfrm>
            <a:prstGeom prst="straightConnector1">
              <a:avLst/>
            </a:prstGeom>
            <a:noFill/>
            <a:ln cap="flat" cmpd="sng" w="9525">
              <a:solidFill>
                <a:schemeClr val="accent1"/>
              </a:solidFill>
              <a:prstDash val="solid"/>
              <a:miter lim="8000"/>
              <a:headEnd len="med" w="med" type="none"/>
              <a:tailEnd len="lg" w="lg" type="triangle"/>
            </a:ln>
          </p:spPr>
        </p:cxnSp>
        <p:cxnSp>
          <p:nvCxnSpPr>
            <p:cNvPr id="138" name="Shape 138"/>
            <p:cNvCxnSpPr/>
            <p:nvPr/>
          </p:nvCxnSpPr>
          <p:spPr>
            <a:xfrm rot="10800000">
              <a:off x="9423862" y="3581274"/>
              <a:ext cx="0" cy="346063"/>
            </a:xfrm>
            <a:prstGeom prst="straightConnector1">
              <a:avLst/>
            </a:prstGeom>
            <a:noFill/>
            <a:ln cap="flat" cmpd="sng" w="9525">
              <a:solidFill>
                <a:schemeClr val="accent1"/>
              </a:solidFill>
              <a:prstDash val="solid"/>
              <a:miter lim="8000"/>
              <a:headEnd len="med" w="med" type="none"/>
              <a:tailEnd len="lg" w="lg" type="triangle"/>
            </a:ln>
          </p:spPr>
        </p:cxnSp>
        <p:cxnSp>
          <p:nvCxnSpPr>
            <p:cNvPr id="139" name="Shape 139"/>
            <p:cNvCxnSpPr>
              <a:endCxn id="135" idx="2"/>
            </p:cNvCxnSpPr>
            <p:nvPr/>
          </p:nvCxnSpPr>
          <p:spPr>
            <a:xfrm flipH="1" rot="10800000">
              <a:off x="6214329" y="4769091"/>
              <a:ext cx="3166500" cy="1201200"/>
            </a:xfrm>
            <a:prstGeom prst="straightConnector1">
              <a:avLst/>
            </a:prstGeom>
            <a:noFill/>
            <a:ln cap="flat" cmpd="sng" w="9525">
              <a:solidFill>
                <a:schemeClr val="accent1"/>
              </a:solidFill>
              <a:prstDash val="solid"/>
              <a:miter lim="8000"/>
              <a:headEnd len="med" w="med" type="none"/>
              <a:tailEnd len="lg" w="lg" type="triangle"/>
            </a:ln>
          </p:spPr>
        </p:cxnSp>
      </p:grpSp>
      <p:sp>
        <p:nvSpPr>
          <p:cNvPr id="140" name="Shape 140"/>
          <p:cNvSpPr txBox="1"/>
          <p:nvPr/>
        </p:nvSpPr>
        <p:spPr>
          <a:xfrm>
            <a:off x="8259956" y="1438689"/>
            <a:ext cx="3718446"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Subject set = {S1,S2,S3,S4,S5}</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Subjects are organized through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hierarchies or levels of security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E.g. {S1,S2}  subset of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{S1,S2,S3} and so has lesser security clearance compared to the latter.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Is {S2,S3} less or more privileged than {S1,S4}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838199" y="-8118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Bell-LaPadula Model</a:t>
            </a:r>
            <a:endParaRPr b="0" i="0" sz="4400" u="none" cap="none" strike="noStrike">
              <a:solidFill>
                <a:schemeClr val="dk1"/>
              </a:solidFill>
              <a:latin typeface="Calibri"/>
              <a:ea typeface="Calibri"/>
              <a:cs typeface="Calibri"/>
              <a:sym typeface="Calibri"/>
            </a:endParaRPr>
          </a:p>
        </p:txBody>
      </p:sp>
      <p:sp>
        <p:nvSpPr>
          <p:cNvPr id="146" name="Shape 146"/>
          <p:cNvSpPr txBox="1"/>
          <p:nvPr>
            <p:ph idx="1" type="body"/>
          </p:nvPr>
        </p:nvSpPr>
        <p:spPr>
          <a:xfrm>
            <a:off x="664027" y="1118054"/>
            <a:ext cx="10853059" cy="5739946"/>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Formalizes subjects and objects in clearance/category classes.</a:t>
            </a:r>
            <a:endParaRPr/>
          </a:p>
          <a:p>
            <a:pPr indent="0" lvl="0" marL="0" marR="0" rtl="0" algn="l">
              <a:lnSpc>
                <a:spcPct val="90000"/>
              </a:lnSpc>
              <a:spcBef>
                <a:spcPts val="100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3 main principles:</a:t>
            </a:r>
            <a:endParaRPr/>
          </a:p>
          <a:p>
            <a:pPr indent="0" lvl="0" marL="0" marR="0" rtl="0" algn="l">
              <a:lnSpc>
                <a:spcPct val="90000"/>
              </a:lnSpc>
              <a:spcBef>
                <a:spcPts val="1000"/>
              </a:spcBef>
              <a:spcAft>
                <a:spcPts val="0"/>
              </a:spcAft>
              <a:buClr>
                <a:schemeClr val="dk1"/>
              </a:buClr>
              <a:buFont typeface="Arial"/>
              <a:buNone/>
            </a:pPr>
            <a:r>
              <a:rPr b="0" i="1" lang="en-US" sz="2800" u="none" cap="none" strike="noStrike">
                <a:solidFill>
                  <a:schemeClr val="dk1"/>
                </a:solidFill>
                <a:latin typeface="Calibri"/>
                <a:ea typeface="Calibri"/>
                <a:cs typeface="Calibri"/>
                <a:sym typeface="Calibri"/>
              </a:rPr>
              <a:t>The Simple Security Property: </a:t>
            </a:r>
            <a:r>
              <a:rPr b="0" i="0" lang="en-US" sz="2800" u="none" cap="none" strike="noStrike">
                <a:solidFill>
                  <a:schemeClr val="dk1"/>
                </a:solidFill>
                <a:latin typeface="Calibri"/>
                <a:ea typeface="Calibri"/>
                <a:cs typeface="Calibri"/>
                <a:sym typeface="Calibri"/>
              </a:rPr>
              <a:t> A subject can read an object only if the class of the subject dominates or equals the class of the object; aka </a:t>
            </a:r>
            <a:r>
              <a:rPr b="0" i="1" lang="en-US" sz="2800" u="none" cap="none" strike="noStrike">
                <a:solidFill>
                  <a:schemeClr val="dk1"/>
                </a:solidFill>
                <a:latin typeface="Calibri"/>
                <a:ea typeface="Calibri"/>
                <a:cs typeface="Calibri"/>
                <a:sym typeface="Calibri"/>
              </a:rPr>
              <a:t>no-read-up rule: </a:t>
            </a:r>
            <a:r>
              <a:rPr b="0" i="0" lang="en-US" sz="2800" u="none" cap="none" strike="noStrike">
                <a:solidFill>
                  <a:schemeClr val="dk1"/>
                </a:solidFill>
                <a:latin typeface="Calibri"/>
                <a:ea typeface="Calibri"/>
                <a:cs typeface="Calibri"/>
                <a:sym typeface="Calibri"/>
              </a:rPr>
              <a:t>A subject cannot read data from an object “above” it in the lattice.</a:t>
            </a:r>
            <a:endParaRPr/>
          </a:p>
          <a:p>
            <a:pPr indent="0" lvl="0" marL="0" marR="0" rtl="0" algn="l">
              <a:lnSpc>
                <a:spcPct val="90000"/>
              </a:lnSpc>
              <a:spcBef>
                <a:spcPts val="1000"/>
              </a:spcBef>
              <a:spcAft>
                <a:spcPts val="0"/>
              </a:spcAft>
              <a:buClr>
                <a:schemeClr val="dk1"/>
              </a:buClr>
              <a:buFont typeface="Arial"/>
              <a:buNone/>
            </a:pPr>
            <a:r>
              <a:rPr b="0" i="1" lang="en-US" sz="2800" u="none" cap="none" strike="noStrike">
                <a:solidFill>
                  <a:schemeClr val="dk1"/>
                </a:solidFill>
                <a:latin typeface="Calibri"/>
                <a:ea typeface="Calibri"/>
                <a:cs typeface="Calibri"/>
                <a:sym typeface="Calibri"/>
              </a:rPr>
              <a:t>The *-Property (aka no-write-down rule)</a:t>
            </a:r>
            <a:r>
              <a:rPr b="0" i="0" lang="en-US" sz="2800" u="none" cap="none" strike="noStrike">
                <a:solidFill>
                  <a:schemeClr val="dk1"/>
                </a:solidFill>
                <a:latin typeface="Calibri"/>
                <a:ea typeface="Calibri"/>
                <a:cs typeface="Calibri"/>
                <a:sym typeface="Calibri"/>
              </a:rPr>
              <a:t>: If a subject has simultaneous read access to object O1 and write access to O2 then O2 ≥ O1. Prevents (un)intended “leakage” of sensitive information.</a:t>
            </a:r>
            <a:endParaRPr/>
          </a:p>
          <a:p>
            <a:pPr indent="0" lvl="0" marL="0" marR="0" rtl="0" algn="l">
              <a:lnSpc>
                <a:spcPct val="90000"/>
              </a:lnSpc>
              <a:spcBef>
                <a:spcPts val="1000"/>
              </a:spcBef>
              <a:spcAft>
                <a:spcPts val="0"/>
              </a:spcAft>
              <a:buClr>
                <a:schemeClr val="dk1"/>
              </a:buClr>
              <a:buFont typeface="Arial"/>
              <a:buNone/>
            </a:pPr>
            <a:r>
              <a:rPr b="0" i="1" lang="en-US" sz="2800" u="none" cap="none" strike="noStrike">
                <a:solidFill>
                  <a:schemeClr val="dk1"/>
                </a:solidFill>
                <a:latin typeface="Calibri"/>
                <a:ea typeface="Calibri"/>
                <a:cs typeface="Calibri"/>
                <a:sym typeface="Calibri"/>
              </a:rPr>
              <a:t>Discretionary Security Property:</a:t>
            </a:r>
            <a:r>
              <a:rPr b="0" i="0" lang="en-US" sz="2800" u="none" cap="none" strike="noStrike">
                <a:solidFill>
                  <a:schemeClr val="dk1"/>
                </a:solidFill>
                <a:latin typeface="Calibri"/>
                <a:ea typeface="Calibri"/>
                <a:cs typeface="Calibri"/>
                <a:sym typeface="Calibri"/>
              </a:rPr>
              <a:t> S operates on O iff permitted by the access control matrix.</a:t>
            </a:r>
            <a:endParaRPr b="0" i="1"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990600" y="-1088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The Biba Model</a:t>
            </a:r>
            <a:endParaRPr b="0" i="0" sz="4400" u="none" cap="none" strike="noStrike">
              <a:solidFill>
                <a:schemeClr val="dk1"/>
              </a:solidFill>
              <a:latin typeface="Calibri"/>
              <a:ea typeface="Calibri"/>
              <a:cs typeface="Calibri"/>
              <a:sym typeface="Calibri"/>
            </a:endParaRPr>
          </a:p>
        </p:txBody>
      </p:sp>
      <p:sp>
        <p:nvSpPr>
          <p:cNvPr id="152" name="Shape 152"/>
          <p:cNvSpPr txBox="1"/>
          <p:nvPr>
            <p:ph idx="1" type="body"/>
          </p:nvPr>
        </p:nvSpPr>
        <p:spPr>
          <a:xfrm>
            <a:off x="740229" y="1023256"/>
            <a:ext cx="10765971" cy="554083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“Reversed” Bell-LaPadula Model: S and O are organized as per the integrity levels (unlike Bell LaPadula which is organized as per Confidentiality).</a:t>
            </a:r>
            <a:endParaRPr/>
          </a:p>
          <a:p>
            <a:pPr indent="-76200" lvl="1" marL="685800" marR="0" rtl="0" algn="l">
              <a:lnSpc>
                <a:spcPct val="90000"/>
              </a:lnSpc>
              <a:spcBef>
                <a:spcPts val="500"/>
              </a:spcBef>
              <a:spcAft>
                <a:spcPts val="0"/>
              </a:spcAft>
              <a:buClr>
                <a:schemeClr val="dk1"/>
              </a:buClr>
              <a:buSzPts val="2400"/>
              <a:buFont typeface="Arial"/>
              <a:buNone/>
            </a:pPr>
            <a:r>
              <a:t/>
            </a:r>
            <a:endParaRPr b="0" i="1"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Prevent leakage of information from objects of higher integrity level to subjects of lower levels of integrity.</a:t>
            </a:r>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Prevent contamination of objects of higher integrity level from being written to by subjects (actions) with lower levels of integrity.</a:t>
            </a:r>
            <a:endParaRPr/>
          </a:p>
          <a:p>
            <a:pPr indent="-76200" lvl="1" marL="685800" marR="0" rtl="0" algn="l">
              <a:lnSpc>
                <a:spcPct val="90000"/>
              </a:lnSpc>
              <a:spcBef>
                <a:spcPts val="500"/>
              </a:spcBef>
              <a:spcAft>
                <a:spcPts val="0"/>
              </a:spcAft>
              <a:buClr>
                <a:schemeClr val="dk1"/>
              </a:buClr>
              <a:buSzPts val="2400"/>
              <a:buFont typeface="Arial"/>
              <a:buNone/>
            </a:pPr>
            <a:r>
              <a:t/>
            </a:r>
            <a:endParaRPr b="0" i="1" sz="2400" u="none" cap="none" strike="noStrike">
              <a:solidFill>
                <a:schemeClr val="dk1"/>
              </a:solidFill>
              <a:latin typeface="Calibri"/>
              <a:ea typeface="Calibri"/>
              <a:cs typeface="Calibri"/>
              <a:sym typeface="Calibri"/>
            </a:endParaRPr>
          </a:p>
          <a:p>
            <a:pPr indent="-76200" lvl="1" marL="685800" marR="0" rtl="0" algn="l">
              <a:lnSpc>
                <a:spcPct val="90000"/>
              </a:lnSpc>
              <a:spcBef>
                <a:spcPts val="500"/>
              </a:spcBef>
              <a:spcAft>
                <a:spcPts val="0"/>
              </a:spcAft>
              <a:buClr>
                <a:schemeClr val="dk1"/>
              </a:buClr>
              <a:buSzPts val="2400"/>
              <a:buFont typeface="Arial"/>
              <a:buNone/>
            </a:pPr>
            <a:r>
              <a:t/>
            </a:r>
            <a:endParaRPr b="0" i="1"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Simple Integrity Axiom: No-read-down</a:t>
            </a:r>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The *Integrity Axiom: No-write-up</a:t>
            </a:r>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Invocation Property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Others…</a:t>
            </a:r>
            <a:endParaRPr b="0" i="0" sz="4400" u="none" cap="none" strike="noStrike">
              <a:solidFill>
                <a:schemeClr val="dk1"/>
              </a:solidFill>
              <a:latin typeface="Calibri"/>
              <a:ea typeface="Calibri"/>
              <a:cs typeface="Calibri"/>
              <a:sym typeface="Calibri"/>
            </a:endParaRPr>
          </a:p>
        </p:txBody>
      </p:sp>
      <p:sp>
        <p:nvSpPr>
          <p:cNvPr id="158" name="Shape 1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Chinese Wall:</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Classifies objects into conflict classes. Before accessing anything in a class C, a subject S is allowed to access anything in C. After accessing and object O subset of C, S can no longer access any O’ subset of C, where O’ != O.</a:t>
            </a:r>
            <a:endParaRPr/>
          </a:p>
          <a:p>
            <a:pPr indent="0" lvl="1" marL="457200" marR="0" rtl="0" algn="l">
              <a:lnSpc>
                <a:spcPct val="90000"/>
              </a:lnSpc>
              <a:spcBef>
                <a:spcPts val="50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Contemporary Relevance of Classical Models</a:t>
            </a:r>
            <a:endParaRPr b="0" i="0" sz="4400" u="none" cap="none" strike="noStrike">
              <a:solidFill>
                <a:schemeClr val="dk1"/>
              </a:solidFill>
              <a:latin typeface="Calibri"/>
              <a:ea typeface="Calibri"/>
              <a:cs typeface="Calibri"/>
              <a:sym typeface="Calibri"/>
            </a:endParaRPr>
          </a:p>
        </p:txBody>
      </p:sp>
      <p:sp>
        <p:nvSpPr>
          <p:cNvPr id="164" name="Shape 164"/>
          <p:cNvSpPr txBox="1"/>
          <p:nvPr>
            <p:ph idx="1" type="body"/>
          </p:nvPr>
        </p:nvSpPr>
        <p:spPr>
          <a:xfrm>
            <a:off x="391886" y="1023257"/>
            <a:ext cx="10961914" cy="5725886"/>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Is Bell-LaPadula/Biba model relevant for modern systems ? (Yes/No/Maybe)</a:t>
            </a:r>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Yes/Maybe: Novel approach to model security of systems as subjects and objects and ensures some form of confidentiality across various </a:t>
            </a:r>
            <a:r>
              <a:rPr b="0" i="1" lang="en-US" sz="2400" u="none" cap="none" strike="noStrike">
                <a:solidFill>
                  <a:schemeClr val="dk1"/>
                </a:solidFill>
                <a:latin typeface="Calibri"/>
                <a:ea typeface="Calibri"/>
                <a:cs typeface="Calibri"/>
                <a:sym typeface="Calibri"/>
              </a:rPr>
              <a:t>clearance-levels.</a:t>
            </a:r>
            <a:r>
              <a:rPr b="0" i="0" lang="en-US" sz="2400" u="none" cap="none" strike="noStrike">
                <a:solidFill>
                  <a:schemeClr val="dk1"/>
                </a:solidFill>
                <a:latin typeface="Calibri"/>
                <a:ea typeface="Calibri"/>
                <a:cs typeface="Calibri"/>
                <a:sym typeface="Calibri"/>
              </a:rPr>
              <a:t> </a:t>
            </a:r>
            <a:endParaRPr/>
          </a:p>
          <a:p>
            <a:pPr indent="-228600" lvl="1" marL="685800" marR="0" rtl="0" algn="l">
              <a:lnSpc>
                <a:spcPct val="8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 </a:t>
            </a:r>
            <a:endParaRPr/>
          </a:p>
          <a:p>
            <a:pPr indent="-228600" lvl="2" marL="1143000" marR="0" rtl="0" algn="l">
              <a:lnSpc>
                <a:spcPct val="8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Modern systems’ security is rooted in </a:t>
            </a:r>
            <a:r>
              <a:rPr b="0" i="1" lang="en-US" sz="2000" u="none" cap="none" strike="noStrike">
                <a:solidFill>
                  <a:schemeClr val="dk1"/>
                </a:solidFill>
                <a:latin typeface="Calibri"/>
                <a:ea typeface="Calibri"/>
                <a:cs typeface="Calibri"/>
                <a:sym typeface="Calibri"/>
              </a:rPr>
              <a:t>interface security. </a:t>
            </a:r>
            <a:endParaRPr/>
          </a:p>
          <a:p>
            <a:pPr indent="-228600" lvl="2" marL="1143000" marR="0" rtl="0" algn="l">
              <a:lnSpc>
                <a:spcPct val="80000"/>
              </a:lnSpc>
              <a:spcBef>
                <a:spcPts val="500"/>
              </a:spcBef>
              <a:spcAft>
                <a:spcPts val="0"/>
              </a:spcAft>
              <a:buClr>
                <a:schemeClr val="dk1"/>
              </a:buClr>
              <a:buSzPts val="2000"/>
              <a:buFont typeface="Arial"/>
              <a:buChar char="•"/>
            </a:pPr>
            <a:r>
              <a:rPr b="0" i="1" lang="en-US" sz="2000" u="none" cap="none" strike="noStrike">
                <a:solidFill>
                  <a:schemeClr val="dk1"/>
                </a:solidFill>
                <a:latin typeface="Calibri"/>
                <a:ea typeface="Calibri"/>
                <a:cs typeface="Calibri"/>
                <a:sym typeface="Calibri"/>
              </a:rPr>
              <a:t>Very often</a:t>
            </a:r>
            <a:r>
              <a:rPr b="0" i="0" lang="en-US" sz="2000" u="none" cap="none" strike="noStrike">
                <a:solidFill>
                  <a:schemeClr val="dk1"/>
                </a:solidFill>
                <a:latin typeface="Calibri"/>
                <a:ea typeface="Calibri"/>
                <a:cs typeface="Calibri"/>
                <a:sym typeface="Calibri"/>
              </a:rPr>
              <a:t> attacked because programs do not correctly check the boundary conditions. </a:t>
            </a:r>
            <a:endParaRPr/>
          </a:p>
          <a:p>
            <a:pPr indent="-228600" lvl="2" marL="1143000" marR="0" rtl="0" algn="l">
              <a:lnSpc>
                <a:spcPct val="8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Running code of on level at another level’s security – running your cod with my privilege levels.</a:t>
            </a:r>
            <a:endParaRPr/>
          </a:p>
          <a:p>
            <a:pPr indent="-228600" lvl="2" marL="1143000" marR="0" rtl="0" algn="l">
              <a:lnSpc>
                <a:spcPct val="8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Too Unwieldy </a:t>
            </a:r>
            <a:endParaRPr/>
          </a:p>
          <a:p>
            <a:pPr indent="-228600" lvl="3" marL="1600200" marR="0" rtl="0" algn="l">
              <a:lnSpc>
                <a:spcPct val="8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How to maintain flow in only one direction for complex </a:t>
            </a:r>
            <a:r>
              <a:rPr b="0" i="1" lang="en-US" sz="1800" u="none" cap="none" strike="noStrike">
                <a:solidFill>
                  <a:schemeClr val="dk1"/>
                </a:solidFill>
                <a:latin typeface="Calibri"/>
                <a:ea typeface="Calibri"/>
                <a:cs typeface="Calibri"/>
                <a:sym typeface="Calibri"/>
              </a:rPr>
              <a:t>lattice</a:t>
            </a:r>
            <a:r>
              <a:rPr b="0" i="0" lang="en-US" sz="1800" u="none" cap="none" strike="noStrike">
                <a:solidFill>
                  <a:schemeClr val="dk1"/>
                </a:solidFill>
                <a:latin typeface="Calibri"/>
                <a:ea typeface="Calibri"/>
                <a:cs typeface="Calibri"/>
                <a:sym typeface="Calibri"/>
              </a:rPr>
              <a:t> may break OS enforced barriers – e.g. page boundaries of different processes having different permissions. </a:t>
            </a:r>
            <a:endParaRPr/>
          </a:p>
          <a:p>
            <a:pPr indent="-228600" lvl="3" marL="1600200" marR="0" rtl="0" algn="l">
              <a:lnSpc>
                <a:spcPct val="8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Manageability – Grouping users into categories and labelling them, adding removing new users to existing group(s).</a:t>
            </a:r>
            <a:endParaRPr/>
          </a:p>
          <a:p>
            <a:pPr indent="-228600" lvl="3" marL="1600200" marR="0" rtl="0" algn="l">
              <a:lnSpc>
                <a:spcPct val="8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Doesn’t fit with various modern system designs </a:t>
            </a:r>
            <a:r>
              <a:rPr b="0" i="1" lang="en-US" sz="1800" u="none" cap="none" strike="noStrike">
                <a:solidFill>
                  <a:schemeClr val="dk1"/>
                </a:solidFill>
                <a:latin typeface="Calibri"/>
                <a:ea typeface="Calibri"/>
                <a:cs typeface="Calibri"/>
                <a:sym typeface="Calibri"/>
              </a:rPr>
              <a:t>e.g. </a:t>
            </a:r>
            <a:r>
              <a:rPr b="0" i="0" lang="en-US" sz="1800" u="none" cap="none" strike="noStrike">
                <a:solidFill>
                  <a:schemeClr val="dk1"/>
                </a:solidFill>
                <a:latin typeface="Calibri"/>
                <a:ea typeface="Calibri"/>
                <a:cs typeface="Calibri"/>
                <a:sym typeface="Calibri"/>
              </a:rPr>
              <a:t>Microkernels, embedded/mobile/low resource OSes designed keeping performance in mind (even Monolithic ones…).</a:t>
            </a:r>
            <a:endParaRPr/>
          </a:p>
          <a:p>
            <a:pPr indent="-228600" lvl="3" marL="1600200" marR="0" rtl="0" algn="l">
              <a:lnSpc>
                <a:spcPct val="8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Does not consider modern security concerns like Privacy/Anonymity etc.</a:t>
            </a:r>
            <a:endParaRPr/>
          </a:p>
          <a:p>
            <a:pPr indent="-228600" lvl="3" marL="1600200" marR="0" rtl="0" algn="l">
              <a:lnSpc>
                <a:spcPct val="80000"/>
              </a:lnSpc>
              <a:spcBef>
                <a:spcPts val="500"/>
              </a:spcBef>
              <a:spcAft>
                <a:spcPts val="0"/>
              </a:spcAft>
              <a:buClr>
                <a:schemeClr val="dk1"/>
              </a:buClr>
              <a:buSzPts val="1800"/>
              <a:buFont typeface="Arial"/>
              <a:buChar char="•"/>
            </a:pPr>
            <a:r>
              <a:rPr b="0" i="1" lang="en-US" sz="1800" u="none" cap="none" strike="noStrike">
                <a:solidFill>
                  <a:schemeClr val="dk1"/>
                </a:solidFill>
                <a:latin typeface="Calibri"/>
                <a:ea typeface="Calibri"/>
                <a:cs typeface="Calibri"/>
                <a:sym typeface="Calibri"/>
              </a:rPr>
              <a:t>Trusthworthy computing:</a:t>
            </a:r>
            <a:r>
              <a:rPr b="0" i="0" lang="en-US" sz="1800" u="none" cap="none" strike="noStrike">
                <a:solidFill>
                  <a:schemeClr val="dk1"/>
                </a:solidFill>
                <a:latin typeface="Calibri"/>
                <a:ea typeface="Calibri"/>
                <a:cs typeface="Calibri"/>
                <a:sym typeface="Calibri"/>
              </a:rPr>
              <a:t> Has different connotations wrt modern computing world.</a:t>
            </a:r>
            <a:endParaRPr b="0" i="1" sz="1800" u="none" cap="none" strike="noStrike">
              <a:solidFill>
                <a:schemeClr val="dk1"/>
              </a:solidFill>
              <a:latin typeface="Calibri"/>
              <a:ea typeface="Calibri"/>
              <a:cs typeface="Calibri"/>
              <a:sym typeface="Calibri"/>
            </a:endParaRPr>
          </a:p>
          <a:p>
            <a:pPr indent="-114300" lvl="3" marL="1600200" marR="0" rtl="0" algn="l">
              <a:lnSpc>
                <a:spcPct val="8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14300" lvl="3" marL="1600200" marR="0" rtl="0" algn="l">
              <a:lnSpc>
                <a:spcPct val="8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01600" lvl="2" marL="1143000" marR="0" rtl="0" algn="l">
              <a:lnSpc>
                <a:spcPct val="8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2" marL="914400" marR="0" rtl="0" algn="l">
              <a:lnSpc>
                <a:spcPct val="80000"/>
              </a:lnSpc>
              <a:spcBef>
                <a:spcPts val="500"/>
              </a:spcBef>
              <a:spcAft>
                <a:spcPts val="0"/>
              </a:spcAft>
              <a:buClr>
                <a:schemeClr val="dk1"/>
              </a:buClr>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