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Engineering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3SE/CSE 5SE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Sambuddho Chakravarty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(Semester: Winter 2015)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6: Feb 10 – Feb 13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8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7077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malloc() Works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70774" y="1325563"/>
            <a:ext cx="10683026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free(p)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Chunk added back to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free-list (at the head).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8462400" y="1442434"/>
            <a:ext cx="1970467" cy="50356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9002103" y="1009210"/>
            <a:ext cx="8610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Shape 197"/>
          <p:cNvCxnSpPr/>
          <p:nvPr/>
        </p:nvCxnSpPr>
        <p:spPr>
          <a:xfrm>
            <a:off x="8462400" y="1828800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98" name="Shape 198"/>
          <p:cNvSpPr/>
          <p:nvPr/>
        </p:nvSpPr>
        <p:spPr>
          <a:xfrm>
            <a:off x="8471406" y="3443388"/>
            <a:ext cx="1970467" cy="7247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460252" y="5754713"/>
            <a:ext cx="1970467" cy="7247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9014982" y="1369001"/>
            <a:ext cx="8914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9159220" y="2431771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9046621" y="2745207"/>
            <a:ext cx="732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Shape 203"/>
          <p:cNvCxnSpPr/>
          <p:nvPr/>
        </p:nvCxnSpPr>
        <p:spPr>
          <a:xfrm>
            <a:off x="8457551" y="2796791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8457541" y="3205958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05" name="Shape 205"/>
          <p:cNvSpPr txBox="1"/>
          <p:nvPr/>
        </p:nvSpPr>
        <p:spPr>
          <a:xfrm>
            <a:off x="9081475" y="4647847"/>
            <a:ext cx="651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9090058" y="4979665"/>
            <a:ext cx="732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Shape 207"/>
          <p:cNvCxnSpPr/>
          <p:nvPr/>
        </p:nvCxnSpPr>
        <p:spPr>
          <a:xfrm>
            <a:off x="8475680" y="5069988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08" name="Shape 208"/>
          <p:cNvCxnSpPr/>
          <p:nvPr/>
        </p:nvCxnSpPr>
        <p:spPr>
          <a:xfrm>
            <a:off x="8458103" y="5441330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09" name="Shape 209"/>
          <p:cNvSpPr/>
          <p:nvPr/>
        </p:nvSpPr>
        <p:spPr>
          <a:xfrm>
            <a:off x="8179467" y="1647635"/>
            <a:ext cx="309092" cy="349299"/>
          </a:xfrm>
          <a:custGeom>
            <a:pathLst>
              <a:path extrusionOk="0" h="120000" w="120000">
                <a:moveTo>
                  <a:pt x="119999" y="1148"/>
                </a:moveTo>
                <a:cubicBezTo>
                  <a:pt x="79380" y="-685"/>
                  <a:pt x="38760" y="-2519"/>
                  <a:pt x="19645" y="14354"/>
                </a:cubicBezTo>
                <a:cubicBezTo>
                  <a:pt x="530" y="31228"/>
                  <a:pt x="-5442" y="84784"/>
                  <a:pt x="5309" y="102392"/>
                </a:cubicBezTo>
                <a:cubicBezTo>
                  <a:pt x="16061" y="119999"/>
                  <a:pt x="50110" y="119999"/>
                  <a:pt x="84158" y="120000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8129111" y="2998824"/>
            <a:ext cx="274837" cy="1869389"/>
          </a:xfrm>
          <a:custGeom>
            <a:pathLst>
              <a:path extrusionOk="0" h="120000" w="120000">
                <a:moveTo>
                  <a:pt x="119999" y="1148"/>
                </a:moveTo>
                <a:cubicBezTo>
                  <a:pt x="79380" y="-685"/>
                  <a:pt x="38760" y="-2519"/>
                  <a:pt x="19645" y="14354"/>
                </a:cubicBezTo>
                <a:cubicBezTo>
                  <a:pt x="530" y="31228"/>
                  <a:pt x="-5442" y="84784"/>
                  <a:pt x="5309" y="102392"/>
                </a:cubicBezTo>
                <a:cubicBezTo>
                  <a:pt x="16061" y="119999"/>
                  <a:pt x="50110" y="119999"/>
                  <a:pt x="84158" y="120000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Shape 211"/>
          <p:cNvCxnSpPr/>
          <p:nvPr/>
        </p:nvCxnSpPr>
        <p:spPr>
          <a:xfrm>
            <a:off x="8459714" y="4732710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12" name="Shape 212"/>
          <p:cNvSpPr/>
          <p:nvPr/>
        </p:nvSpPr>
        <p:spPr>
          <a:xfrm>
            <a:off x="5095736" y="1414723"/>
            <a:ext cx="1970467" cy="50356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5620032" y="1034561"/>
            <a:ext cx="8610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Shape 214"/>
          <p:cNvCxnSpPr/>
          <p:nvPr/>
        </p:nvCxnSpPr>
        <p:spPr>
          <a:xfrm>
            <a:off x="5095736" y="1801089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15" name="Shape 215"/>
          <p:cNvSpPr/>
          <p:nvPr/>
        </p:nvSpPr>
        <p:spPr>
          <a:xfrm>
            <a:off x="5095736" y="2998824"/>
            <a:ext cx="1970467" cy="7247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5093588" y="5727002"/>
            <a:ext cx="1970467" cy="7247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5648318" y="1341290"/>
            <a:ext cx="8914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5684807" y="1738391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5682659" y="1980944"/>
            <a:ext cx="732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/>
          <p:nvPr/>
        </p:nvCxnSpPr>
        <p:spPr>
          <a:xfrm>
            <a:off x="5080709" y="2108037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5104319" y="2414985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22" name="Shape 222"/>
          <p:cNvSpPr txBox="1"/>
          <p:nvPr/>
        </p:nvSpPr>
        <p:spPr>
          <a:xfrm>
            <a:off x="5714811" y="4620136"/>
            <a:ext cx="651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5723394" y="4951954"/>
            <a:ext cx="732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Shape 224"/>
          <p:cNvCxnSpPr/>
          <p:nvPr/>
        </p:nvCxnSpPr>
        <p:spPr>
          <a:xfrm>
            <a:off x="5109016" y="5042277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25" name="Shape 225"/>
          <p:cNvCxnSpPr/>
          <p:nvPr/>
        </p:nvCxnSpPr>
        <p:spPr>
          <a:xfrm>
            <a:off x="5091439" y="5413619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26" name="Shape 226"/>
          <p:cNvSpPr/>
          <p:nvPr/>
        </p:nvSpPr>
        <p:spPr>
          <a:xfrm>
            <a:off x="4722270" y="1574161"/>
            <a:ext cx="309092" cy="349299"/>
          </a:xfrm>
          <a:custGeom>
            <a:pathLst>
              <a:path extrusionOk="0" h="120000" w="120000">
                <a:moveTo>
                  <a:pt x="119999" y="1148"/>
                </a:moveTo>
                <a:cubicBezTo>
                  <a:pt x="79380" y="-685"/>
                  <a:pt x="38760" y="-2519"/>
                  <a:pt x="19645" y="14354"/>
                </a:cubicBezTo>
                <a:cubicBezTo>
                  <a:pt x="530" y="31228"/>
                  <a:pt x="-5442" y="84784"/>
                  <a:pt x="5309" y="102392"/>
                </a:cubicBezTo>
                <a:cubicBezTo>
                  <a:pt x="16061" y="119999"/>
                  <a:pt x="50110" y="119999"/>
                  <a:pt x="84158" y="120000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776370" y="2172058"/>
            <a:ext cx="164655" cy="2623278"/>
          </a:xfrm>
          <a:custGeom>
            <a:pathLst>
              <a:path extrusionOk="0" h="120000" w="120000">
                <a:moveTo>
                  <a:pt x="119999" y="1148"/>
                </a:moveTo>
                <a:cubicBezTo>
                  <a:pt x="79380" y="-685"/>
                  <a:pt x="38760" y="-2519"/>
                  <a:pt x="19645" y="14354"/>
                </a:cubicBezTo>
                <a:cubicBezTo>
                  <a:pt x="530" y="31228"/>
                  <a:pt x="-5442" y="84784"/>
                  <a:pt x="5309" y="102392"/>
                </a:cubicBezTo>
                <a:cubicBezTo>
                  <a:pt x="16061" y="119999"/>
                  <a:pt x="50110" y="119999"/>
                  <a:pt x="84158" y="120000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Shape 228"/>
          <p:cNvCxnSpPr/>
          <p:nvPr/>
        </p:nvCxnSpPr>
        <p:spPr>
          <a:xfrm>
            <a:off x="5093050" y="4704999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29" name="Shape 229"/>
          <p:cNvSpPr/>
          <p:nvPr/>
        </p:nvSpPr>
        <p:spPr>
          <a:xfrm>
            <a:off x="5107361" y="3716022"/>
            <a:ext cx="1954546" cy="7247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7295476" y="3745404"/>
            <a:ext cx="489397" cy="3477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5618314" y="3867868"/>
            <a:ext cx="12393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96 bytes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Shape 232"/>
          <p:cNvCxnSpPr/>
          <p:nvPr/>
        </p:nvCxnSpPr>
        <p:spPr>
          <a:xfrm>
            <a:off x="8457546" y="2104060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33" name="Shape 233"/>
          <p:cNvCxnSpPr/>
          <p:nvPr/>
        </p:nvCxnSpPr>
        <p:spPr>
          <a:xfrm>
            <a:off x="8457541" y="2408865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34" name="Shape 234"/>
          <p:cNvSpPr txBox="1"/>
          <p:nvPr/>
        </p:nvSpPr>
        <p:spPr>
          <a:xfrm>
            <a:off x="9159215" y="1739034"/>
            <a:ext cx="651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9046621" y="1983203"/>
            <a:ext cx="732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8124044" y="2284946"/>
            <a:ext cx="309092" cy="349299"/>
          </a:xfrm>
          <a:custGeom>
            <a:pathLst>
              <a:path extrusionOk="0" h="120000" w="120000">
                <a:moveTo>
                  <a:pt x="119999" y="1148"/>
                </a:moveTo>
                <a:cubicBezTo>
                  <a:pt x="79380" y="-685"/>
                  <a:pt x="38760" y="-2519"/>
                  <a:pt x="19645" y="14354"/>
                </a:cubicBezTo>
                <a:cubicBezTo>
                  <a:pt x="530" y="31228"/>
                  <a:pt x="-5442" y="84784"/>
                  <a:pt x="5309" y="102392"/>
                </a:cubicBezTo>
                <a:cubicBezTo>
                  <a:pt x="16061" y="119999"/>
                  <a:pt x="50110" y="119999"/>
                  <a:pt x="84158" y="120000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838200" y="-258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Doug Lea’s Memory Allocator (dlmalloc)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838200" y="886691"/>
            <a:ext cx="10515600" cy="529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most modern GNU/Linux libc implementations.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chunks organized into doubly linked lists (similar to traditional malloc).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455" y="2525597"/>
            <a:ext cx="3710295" cy="404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2766" y="2525597"/>
            <a:ext cx="3809707" cy="40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838200" y="2239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PREV_INUSE Bit: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838200" y="886691"/>
            <a:ext cx="10515600" cy="529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976745" y="1427019"/>
            <a:ext cx="10515600" cy="529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weather the previous bit is allocated or not.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Chunks sizes are always 2-byte multiples – the LSB (PREV_INUSE) being 0.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PREV_INUSE == 1 . Chunk allocated.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727364" y="-2583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List of dlmalloc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Shape 257"/>
          <p:cNvGrpSpPr/>
          <p:nvPr/>
        </p:nvGrpSpPr>
        <p:grpSpPr>
          <a:xfrm>
            <a:off x="2064327" y="734291"/>
            <a:ext cx="8659091" cy="5805053"/>
            <a:chOff x="2504292" y="1067232"/>
            <a:chExt cx="7399964" cy="5181168"/>
          </a:xfrm>
        </p:grpSpPr>
        <p:pic>
          <p:nvPicPr>
            <p:cNvPr id="258" name="Shape 2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04292" y="1067232"/>
              <a:ext cx="2805380" cy="6133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Shape 2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47019" y="1067233"/>
              <a:ext cx="2483162" cy="5181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Shape 260"/>
            <p:cNvSpPr/>
            <p:nvPr/>
          </p:nvSpPr>
          <p:spPr>
            <a:xfrm>
              <a:off x="3906982" y="1745673"/>
              <a:ext cx="2438400" cy="4047775"/>
            </a:xfrm>
            <a:custGeom>
              <a:pathLst>
                <a:path extrusionOk="0" h="120000" w="120000">
                  <a:moveTo>
                    <a:pt x="120000" y="111718"/>
                  </a:moveTo>
                  <a:cubicBezTo>
                    <a:pt x="104772" y="119385"/>
                    <a:pt x="89545" y="127052"/>
                    <a:pt x="69545" y="108432"/>
                  </a:cubicBezTo>
                  <a:cubicBezTo>
                    <a:pt x="49545" y="89813"/>
                    <a:pt x="0" y="0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934237" y="1745672"/>
              <a:ext cx="2425000" cy="435727"/>
            </a:xfrm>
            <a:custGeom>
              <a:pathLst>
                <a:path extrusionOk="0" h="120000" w="120000">
                  <a:moveTo>
                    <a:pt x="120000" y="89685"/>
                  </a:moveTo>
                  <a:cubicBezTo>
                    <a:pt x="103540" y="109715"/>
                    <a:pt x="87080" y="129745"/>
                    <a:pt x="67080" y="114797"/>
                  </a:cubicBezTo>
                  <a:cubicBezTo>
                    <a:pt x="47080" y="99850"/>
                    <a:pt x="23540" y="4992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2" name="Shape 262"/>
            <p:cNvCxnSpPr/>
            <p:nvPr/>
          </p:nvCxnSpPr>
          <p:spPr>
            <a:xfrm>
              <a:off x="5351237" y="1373887"/>
              <a:ext cx="911019" cy="1156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sp>
          <p:nvSpPr>
            <p:cNvPr id="263" name="Shape 263"/>
            <p:cNvSpPr/>
            <p:nvPr/>
          </p:nvSpPr>
          <p:spPr>
            <a:xfrm rot="249276">
              <a:off x="8839200" y="1787236"/>
              <a:ext cx="581891" cy="1288473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58589" y="15161"/>
                    <a:pt x="117178" y="30322"/>
                    <a:pt x="119946" y="50322"/>
                  </a:cubicBezTo>
                  <a:cubicBezTo>
                    <a:pt x="122714" y="70322"/>
                    <a:pt x="16608" y="120000"/>
                    <a:pt x="16608" y="120000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8866909" y="1246909"/>
              <a:ext cx="1000619" cy="2660073"/>
            </a:xfrm>
            <a:custGeom>
              <a:pathLst>
                <a:path extrusionOk="0" h="120000" w="120000">
                  <a:moveTo>
                    <a:pt x="0" y="116702"/>
                  </a:moveTo>
                  <a:cubicBezTo>
                    <a:pt x="31721" y="120336"/>
                    <a:pt x="63442" y="123971"/>
                    <a:pt x="82963" y="109946"/>
                  </a:cubicBezTo>
                  <a:cubicBezTo>
                    <a:pt x="102484" y="95921"/>
                    <a:pt x="128783" y="50878"/>
                    <a:pt x="117125" y="32553"/>
                  </a:cubicBezTo>
                  <a:cubicBezTo>
                    <a:pt x="105466" y="14229"/>
                    <a:pt x="59240" y="7114"/>
                    <a:pt x="13013" y="0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 rot="249276">
              <a:off x="8863838" y="3677201"/>
              <a:ext cx="581891" cy="1288473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58589" y="15161"/>
                    <a:pt x="117178" y="30322"/>
                    <a:pt x="119946" y="50322"/>
                  </a:cubicBezTo>
                  <a:cubicBezTo>
                    <a:pt x="122714" y="70322"/>
                    <a:pt x="16608" y="120000"/>
                    <a:pt x="16608" y="120000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8914944" y="3095096"/>
              <a:ext cx="989312" cy="2842540"/>
            </a:xfrm>
            <a:custGeom>
              <a:pathLst>
                <a:path extrusionOk="0" h="120000" w="120000">
                  <a:moveTo>
                    <a:pt x="0" y="116702"/>
                  </a:moveTo>
                  <a:cubicBezTo>
                    <a:pt x="31721" y="120336"/>
                    <a:pt x="63442" y="123971"/>
                    <a:pt x="82963" y="109946"/>
                  </a:cubicBezTo>
                  <a:cubicBezTo>
                    <a:pt x="102484" y="95921"/>
                    <a:pt x="128783" y="50878"/>
                    <a:pt x="117125" y="32553"/>
                  </a:cubicBezTo>
                  <a:cubicBezTo>
                    <a:pt x="105466" y="14229"/>
                    <a:pt x="59240" y="7114"/>
                    <a:pt x="13013" y="0"/>
                  </a:cubicBezTo>
                </a:path>
              </a:pathLst>
            </a:custGeom>
            <a:noFill/>
            <a:ln cap="flat" cmpd="sng" w="12700">
              <a:solidFill>
                <a:srgbClr val="42719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838200" y="0"/>
            <a:ext cx="10515600" cy="846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Overflow through Heaps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566670" y="846158"/>
            <a:ext cx="10787130" cy="570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Unlink technique: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unlink macro: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unlink (P, BK, FD)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 = P-&gt;fd; \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BK = P-&gt;bk; \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FD-&gt;bk = BK; \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BK-&gt;fd = FD; \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Unlink macro called when free()-ing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chunk of memory – specifically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consolidating chunks. 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801" y="1262129"/>
            <a:ext cx="6380199" cy="5024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838200" y="0"/>
            <a:ext cx="10515600" cy="846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Overflow through Heaps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566670" y="846158"/>
            <a:ext cx="10787130" cy="570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main(int argc, unsigned char **argv)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*first,*second,*third;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 = malloc(666);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second = malloc(12);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third = malloc(12);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strcpy(first,argv[1]);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free(first);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free(second);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free(third);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1249" y="3886942"/>
            <a:ext cx="4440729" cy="12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545" y="5218598"/>
            <a:ext cx="618795" cy="41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5671" y="5218598"/>
            <a:ext cx="510752" cy="19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92754" y="5184999"/>
            <a:ext cx="1484196" cy="22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3825" y="2240923"/>
            <a:ext cx="6159354" cy="928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51249" y="1520870"/>
            <a:ext cx="1491498" cy="29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838200" y="0"/>
            <a:ext cx="10515600" cy="76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Overflow through Heaps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553792" y="768216"/>
            <a:ext cx="10800008" cy="5838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argv[1] is very large and overflows the “chunk boundary” and writes over the prev_size, size, fd, bk in the next chunk.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Unlink() macro allows writing the arbitrary value (addr) to arbitrary memory location (fp).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the second heap-buffer is -4 (0xfffffffc).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(second) chunk looks like the third.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operation: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 = P-&gt;fd;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BK = P-&gt;bk;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FD-&gt;bk = BK; // *(P-&gt;fd+12)= BK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BK-&gt;fd = FD; // *(P-&gt;bk+8) = FD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be address of the shellcode and the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could be the return address on the stack or some functions address obtained from the GOT table. 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Replacing GOT address works only in Linux and not in Windows.</a:t>
            </a:r>
            <a:r>
              <a:rPr b="0" i="0" lang="en-US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125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Preventing Against Heap Based Attacks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canary in the chunk structure – managed by the heap memory management structure.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malloc_chunk{ 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INTERNAL_SIZE_T magic; // Canary generated checksum 						// f(chunk header,pseurandom 						//	seed)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INTERNAL_SIZE_T __pad0;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INTERNAL_SIZE_T prev_size;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INTERNAL_SIZE_T size;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malloc_chunk *bk;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malloc_chunk *fd;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Phkmalloc()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Poul-Henning Kamp for FreeBSD.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Checks pointers passed to free() or realloc() is valid without dereferencing it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detect if a wrong pointer is passed, but can check if all pointers that were not returned by malloc() or realloc().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Determines whether a pointer is free or allocated and detects double free errors.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“Abort” option treats warnings as errors and exits the process when the malloc() detects problems.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been used to determine MM vulnerabilities and bugs in </a:t>
            </a: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fsck, cvs, inetd.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Randmization and Guard Pages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ASLR – used to randomize the address of blocks by randomizing the heap address returned by the OS.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 pages: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Unmapped pages placed between all allocations of memory – throws SIGSEGV when accessed.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621722" y="218941"/>
            <a:ext cx="10515600" cy="575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Memory Management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05244" y="1018309"/>
            <a:ext cx="10948555" cy="5839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standard memory management function –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*malloc(size_t size)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*realloc(void *p, size_t size)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*calloc(size_t memb, size_t size)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aligned_alloc(size_t alignment, size_t size): Allocates ‘size’ bytes of space for an object whose alignment is specified by ‘alignment’. ‘Size’ must be integral of ‘alignment’.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free(void *ptr)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*alloca(size_t size): Allocates from stack by simply adjusting the stack pointer. Fast but deprecated in most BSD and GNU based systems.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Length Arrays: VLAs (C99).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based memory allocation –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brk()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sbrk()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malloc() uses these internally.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813515" y="4392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– Electric Fense (efense) and Valgrind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Efence: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Detects buffer overflow or unallocated memory refs.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 guard pages.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</a:t>
            </a: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free()-ed memory made inaccessible and when a program accesses it, it throws SIGSEGV.</a:t>
            </a:r>
            <a:endParaRPr b="1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Valgrind:</a:t>
            </a:r>
            <a:endParaRPr b="1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a programmer to profile and debug executables.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-Synthetic x86_64 CPU instructions, series of profiling and debugging tools for similar purposes.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-Memcheck: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-Checks for memory errors related to touching locations that shouldn’t (e.g. overrunning heap boundaries).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-Using values before initialization.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Incorrect freeing of memory – double free() errors.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838200" y="-3219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Mid-term review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838200" y="888642"/>
            <a:ext cx="10515600" cy="5628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Recap of Topics covered so far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MLS systems – Bell La Padula and Biba Model. 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Saltzer and Schroder Model.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and disadvantages.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controls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Discretionary access controls – Linux/Windows.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ACLs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access controls and RBACs – SELinux.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Smashing Attacks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flow execution.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corruption and changing the return address of functions.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Shellcode and stack smashing attacks.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string vulnerabilities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 of format strings.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view the stack contents.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write to arbitrary addresses.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memory allocation vulnerabilities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 of dynamic memory allocation functions in C library.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malloc works and how it can be exploited.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838200" y="-3219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Mid-term review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838200" y="888642"/>
            <a:ext cx="10515600" cy="5628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to expect in the exam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15-20 MCQs. No negative points.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or 3 design questions (subjective style).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3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Shellcode : Write a shellcode that prints “Hello World!” and then exits. It should work in most x86_64 systems.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Hint: You would need to write the output to the screen using write()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system call.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Placing the shell code on stack: Write a C program which when exits, prints out the above shellcode.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flow redirection: Using gdb debugger determine how you could redirect the flow of a program to another address.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date: March 10, 2015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695459" y="0"/>
            <a:ext cx="10658341" cy="793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Alignment – A Very Quick Guide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7127" y="793974"/>
            <a:ext cx="10516673" cy="5382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Strict definition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integral number of bytes between successive addresses at which given objects can be allocated.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x86_32: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Each object must be self-aligned: 32-bit object must begin at addresses that are multiples of 32-bits, 16-bit objects must begin at address that are multiples of 16-bits, 8-bit objects can begin anywhere.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structs/unions have the alignment of their most restrictive member.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73269" y="0"/>
            <a:ext cx="10645462" cy="88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C Memory Management Errors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73269" y="1027134"/>
            <a:ext cx="10580531" cy="525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 Errors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Assuming that the allocated function initializes the memory. E.g. falsely believing that malloc() initializes the memory to 0s. Exploited in the 2003 Solaris 2.0 tar program vulnerability.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allocated memory for accessing the /etc/passwd file. The memory was free()-ed and then later again re-malloc()-ed for the Tar program and it leaked /etc/passwd file contents.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Neither malloc() nor free() initialize or clean up the memory.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malloc() + memset()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calloc()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773269" y="0"/>
            <a:ext cx="10645462" cy="88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C Memory Management Errors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73269" y="1027134"/>
            <a:ext cx="10580531" cy="525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 failures: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more memory is requested than can be allocated – physical+swap.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all Vmem is allocated the allocation fails.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memory functions return NULL pointer if allocation failed.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Dereferencing Null or Invalid Pointers: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dereferencing NULL pointer leads to segmentation fault.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many systems – Cray supercomputer, various embedded systems memory location 0 was used…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73269" y="0"/>
            <a:ext cx="10645462" cy="88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C Memory Management Errors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73269" y="1027134"/>
            <a:ext cx="10580531" cy="555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Referencing freed memory: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Reference memory after free() has been called.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(unsafe way)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for(p=head;p!=NULL;p=p-&gt;next)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free(p);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[Brian Kernighan and Dennis M. Ritchie.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 Programming Language, Second Edn.,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1988]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(safe way)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for(p=head;p!=NULL;p=q){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q=p-&gt;next;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free(q);}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73269" y="0"/>
            <a:ext cx="10645462" cy="88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C Memory Management Errors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73269" y="1027134"/>
            <a:ext cx="10580531" cy="555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free() errors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leaks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 dynamic memory is not freed. Might not be very obvious e.g. memory allocated at the beginning but not freed.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exploited by an attack who may identify external inputs that could cause memory to be allocated but ever freed – e.g. input longer than what can be handled by dynamic memory allocated by malloc().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length allocation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What happens when you do – malloc(0) or realloc(p,0).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pointer to a zero length block – merely a pointer. Writing to these pointers corrupt the internal structure used to handle malloc() and free()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Realloc() dealocates the old object and returns pointer to a new object of the specified size.  However, if memory of new object cannot be allocated, it does not deallocate the old object.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dependent behavior of malloc(0) and realloc(p,0).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7077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malloc() Works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70774" y="1325563"/>
            <a:ext cx="10683026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heap organization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malloc() and free().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Carves out a large chunk of heap.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Unallocated data arranged as free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list (linked list).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chunk tagged with a ‘size’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prefix.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6619741" y="1442434"/>
            <a:ext cx="1970467" cy="50356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7174471" y="1036295"/>
            <a:ext cx="8610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Shape 130"/>
          <p:cNvCxnSpPr/>
          <p:nvPr/>
        </p:nvCxnSpPr>
        <p:spPr>
          <a:xfrm>
            <a:off x="6619741" y="1828800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1" name="Shape 131"/>
          <p:cNvSpPr/>
          <p:nvPr/>
        </p:nvSpPr>
        <p:spPr>
          <a:xfrm>
            <a:off x="6619741" y="3026535"/>
            <a:ext cx="1970467" cy="7247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6617593" y="5754713"/>
            <a:ext cx="1970467" cy="7247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7172323" y="1369001"/>
            <a:ext cx="8914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7208812" y="1766102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7206664" y="2008655"/>
            <a:ext cx="732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6604714" y="2135748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37" name="Shape 137"/>
          <p:cNvCxnSpPr/>
          <p:nvPr/>
        </p:nvCxnSpPr>
        <p:spPr>
          <a:xfrm>
            <a:off x="6628324" y="2442696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8" name="Shape 138"/>
          <p:cNvSpPr txBox="1"/>
          <p:nvPr/>
        </p:nvSpPr>
        <p:spPr>
          <a:xfrm>
            <a:off x="7219543" y="3682909"/>
            <a:ext cx="651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7217395" y="3925462"/>
            <a:ext cx="732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6615445" y="4052555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41" name="Shape 141"/>
          <p:cNvCxnSpPr/>
          <p:nvPr/>
        </p:nvCxnSpPr>
        <p:spPr>
          <a:xfrm>
            <a:off x="6639055" y="4359503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42" name="Shape 142"/>
          <p:cNvSpPr/>
          <p:nvPr/>
        </p:nvSpPr>
        <p:spPr>
          <a:xfrm>
            <a:off x="6336808" y="1647635"/>
            <a:ext cx="309092" cy="349299"/>
          </a:xfrm>
          <a:custGeom>
            <a:pathLst>
              <a:path extrusionOk="0" h="120000" w="120000">
                <a:moveTo>
                  <a:pt x="119999" y="1148"/>
                </a:moveTo>
                <a:cubicBezTo>
                  <a:pt x="79380" y="-685"/>
                  <a:pt x="38760" y="-2519"/>
                  <a:pt x="19645" y="14354"/>
                </a:cubicBezTo>
                <a:cubicBezTo>
                  <a:pt x="530" y="31228"/>
                  <a:pt x="-5442" y="84784"/>
                  <a:pt x="5309" y="102392"/>
                </a:cubicBezTo>
                <a:cubicBezTo>
                  <a:pt x="16061" y="119999"/>
                  <a:pt x="50110" y="119999"/>
                  <a:pt x="84158" y="120000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6336406" y="2295670"/>
            <a:ext cx="204308" cy="1629792"/>
          </a:xfrm>
          <a:custGeom>
            <a:pathLst>
              <a:path extrusionOk="0" h="120000" w="120000">
                <a:moveTo>
                  <a:pt x="119999" y="1148"/>
                </a:moveTo>
                <a:cubicBezTo>
                  <a:pt x="79380" y="-685"/>
                  <a:pt x="38760" y="-2519"/>
                  <a:pt x="19645" y="14354"/>
                </a:cubicBezTo>
                <a:cubicBezTo>
                  <a:pt x="530" y="31228"/>
                  <a:pt x="-5442" y="84784"/>
                  <a:pt x="5309" y="102392"/>
                </a:cubicBezTo>
                <a:cubicBezTo>
                  <a:pt x="16061" y="119999"/>
                  <a:pt x="50110" y="119999"/>
                  <a:pt x="84158" y="120000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7077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malloc() Works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70774" y="1325563"/>
            <a:ext cx="10683026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malloc(96)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6619741" y="1442434"/>
            <a:ext cx="1970467" cy="50356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7174471" y="1036295"/>
            <a:ext cx="8610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Shape 152"/>
          <p:cNvCxnSpPr/>
          <p:nvPr/>
        </p:nvCxnSpPr>
        <p:spPr>
          <a:xfrm>
            <a:off x="6619741" y="1828800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53" name="Shape 153"/>
          <p:cNvSpPr/>
          <p:nvPr/>
        </p:nvSpPr>
        <p:spPr>
          <a:xfrm>
            <a:off x="6619741" y="3026535"/>
            <a:ext cx="1970467" cy="7247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6617593" y="5754713"/>
            <a:ext cx="1970467" cy="7247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7172323" y="1369001"/>
            <a:ext cx="8914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7208812" y="1766102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7206664" y="2008655"/>
            <a:ext cx="732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Shape 158"/>
          <p:cNvCxnSpPr/>
          <p:nvPr/>
        </p:nvCxnSpPr>
        <p:spPr>
          <a:xfrm>
            <a:off x="6604714" y="2135748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59" name="Shape 159"/>
          <p:cNvCxnSpPr/>
          <p:nvPr/>
        </p:nvCxnSpPr>
        <p:spPr>
          <a:xfrm>
            <a:off x="6628324" y="2442696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60" name="Shape 160"/>
          <p:cNvSpPr txBox="1"/>
          <p:nvPr/>
        </p:nvSpPr>
        <p:spPr>
          <a:xfrm>
            <a:off x="7238816" y="4647847"/>
            <a:ext cx="651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7247399" y="4979665"/>
            <a:ext cx="732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Shape 162"/>
          <p:cNvCxnSpPr/>
          <p:nvPr/>
        </p:nvCxnSpPr>
        <p:spPr>
          <a:xfrm>
            <a:off x="6633021" y="5069988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6615444" y="5441330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64" name="Shape 164"/>
          <p:cNvSpPr/>
          <p:nvPr/>
        </p:nvSpPr>
        <p:spPr>
          <a:xfrm>
            <a:off x="6336808" y="1647635"/>
            <a:ext cx="309092" cy="349299"/>
          </a:xfrm>
          <a:custGeom>
            <a:pathLst>
              <a:path extrusionOk="0" h="120000" w="120000">
                <a:moveTo>
                  <a:pt x="119999" y="1148"/>
                </a:moveTo>
                <a:cubicBezTo>
                  <a:pt x="79380" y="-685"/>
                  <a:pt x="38760" y="-2519"/>
                  <a:pt x="19645" y="14354"/>
                </a:cubicBezTo>
                <a:cubicBezTo>
                  <a:pt x="530" y="31228"/>
                  <a:pt x="-5442" y="84784"/>
                  <a:pt x="5309" y="102392"/>
                </a:cubicBezTo>
                <a:cubicBezTo>
                  <a:pt x="16061" y="119999"/>
                  <a:pt x="50110" y="119999"/>
                  <a:pt x="84158" y="120000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286452" y="2244936"/>
            <a:ext cx="164655" cy="2623278"/>
          </a:xfrm>
          <a:custGeom>
            <a:pathLst>
              <a:path extrusionOk="0" h="120000" w="120000">
                <a:moveTo>
                  <a:pt x="119999" y="1148"/>
                </a:moveTo>
                <a:cubicBezTo>
                  <a:pt x="79380" y="-685"/>
                  <a:pt x="38760" y="-2519"/>
                  <a:pt x="19645" y="14354"/>
                </a:cubicBezTo>
                <a:cubicBezTo>
                  <a:pt x="530" y="31228"/>
                  <a:pt x="-5442" y="84784"/>
                  <a:pt x="5309" y="102392"/>
                </a:cubicBezTo>
                <a:cubicBezTo>
                  <a:pt x="16061" y="119999"/>
                  <a:pt x="50110" y="119999"/>
                  <a:pt x="84158" y="120000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3011508" y="1466043"/>
            <a:ext cx="1970467" cy="50356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566238" y="1059904"/>
            <a:ext cx="8610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Shape 168"/>
          <p:cNvCxnSpPr/>
          <p:nvPr/>
        </p:nvCxnSpPr>
        <p:spPr>
          <a:xfrm>
            <a:off x="3011508" y="1852409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69" name="Shape 169"/>
          <p:cNvSpPr/>
          <p:nvPr/>
        </p:nvSpPr>
        <p:spPr>
          <a:xfrm>
            <a:off x="3011508" y="3050144"/>
            <a:ext cx="1970467" cy="7247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3009360" y="5778322"/>
            <a:ext cx="1970467" cy="7247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564090" y="1392610"/>
            <a:ext cx="8914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3600579" y="1789711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3598431" y="2032264"/>
            <a:ext cx="732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Shape 174"/>
          <p:cNvCxnSpPr/>
          <p:nvPr/>
        </p:nvCxnSpPr>
        <p:spPr>
          <a:xfrm>
            <a:off x="2996481" y="2159357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75" name="Shape 175"/>
          <p:cNvCxnSpPr/>
          <p:nvPr/>
        </p:nvCxnSpPr>
        <p:spPr>
          <a:xfrm>
            <a:off x="3020091" y="2466305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76" name="Shape 176"/>
          <p:cNvSpPr txBox="1"/>
          <p:nvPr/>
        </p:nvSpPr>
        <p:spPr>
          <a:xfrm>
            <a:off x="3611310" y="3706518"/>
            <a:ext cx="651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3609162" y="3949071"/>
            <a:ext cx="732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Shape 178"/>
          <p:cNvCxnSpPr/>
          <p:nvPr/>
        </p:nvCxnSpPr>
        <p:spPr>
          <a:xfrm>
            <a:off x="3007212" y="4076164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79" name="Shape 179"/>
          <p:cNvCxnSpPr/>
          <p:nvPr/>
        </p:nvCxnSpPr>
        <p:spPr>
          <a:xfrm>
            <a:off x="3030822" y="4383112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80" name="Shape 180"/>
          <p:cNvSpPr/>
          <p:nvPr/>
        </p:nvSpPr>
        <p:spPr>
          <a:xfrm>
            <a:off x="2714832" y="1673370"/>
            <a:ext cx="309092" cy="349299"/>
          </a:xfrm>
          <a:custGeom>
            <a:pathLst>
              <a:path extrusionOk="0" h="120000" w="120000">
                <a:moveTo>
                  <a:pt x="119999" y="1148"/>
                </a:moveTo>
                <a:cubicBezTo>
                  <a:pt x="79380" y="-685"/>
                  <a:pt x="38760" y="-2519"/>
                  <a:pt x="19645" y="14354"/>
                </a:cubicBezTo>
                <a:cubicBezTo>
                  <a:pt x="530" y="31228"/>
                  <a:pt x="-5442" y="84784"/>
                  <a:pt x="5309" y="102392"/>
                </a:cubicBezTo>
                <a:cubicBezTo>
                  <a:pt x="16061" y="119999"/>
                  <a:pt x="50110" y="119999"/>
                  <a:pt x="84158" y="120000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728173" y="2319279"/>
            <a:ext cx="204308" cy="1629792"/>
          </a:xfrm>
          <a:custGeom>
            <a:pathLst>
              <a:path extrusionOk="0" h="120000" w="120000">
                <a:moveTo>
                  <a:pt x="119999" y="1148"/>
                </a:moveTo>
                <a:cubicBezTo>
                  <a:pt x="79380" y="-685"/>
                  <a:pt x="38760" y="-2519"/>
                  <a:pt x="19645" y="14354"/>
                </a:cubicBezTo>
                <a:cubicBezTo>
                  <a:pt x="530" y="31228"/>
                  <a:pt x="-5442" y="84784"/>
                  <a:pt x="5309" y="102392"/>
                </a:cubicBezTo>
                <a:cubicBezTo>
                  <a:pt x="16061" y="119999"/>
                  <a:pt x="50110" y="119999"/>
                  <a:pt x="84158" y="120000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5383370" y="3232597"/>
            <a:ext cx="489397" cy="3477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Shape 183"/>
          <p:cNvCxnSpPr/>
          <p:nvPr/>
        </p:nvCxnSpPr>
        <p:spPr>
          <a:xfrm>
            <a:off x="6617055" y="4732710"/>
            <a:ext cx="1970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84" name="Shape 184"/>
          <p:cNvSpPr/>
          <p:nvPr/>
        </p:nvSpPr>
        <p:spPr>
          <a:xfrm>
            <a:off x="6625525" y="3758481"/>
            <a:ext cx="1961392" cy="7247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8987308" y="3832173"/>
            <a:ext cx="489397" cy="3477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7142319" y="3895579"/>
            <a:ext cx="12393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96 bytes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9594574" y="3812449"/>
            <a:ext cx="16828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2729948" y="4240696"/>
            <a:ext cx="318052" cy="662608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108478" y="921"/>
                  <a:pt x="87308" y="1845"/>
                  <a:pt x="74999" y="4799"/>
                </a:cubicBezTo>
                <a:cubicBezTo>
                  <a:pt x="69624" y="6089"/>
                  <a:pt x="64999" y="7999"/>
                  <a:pt x="60000" y="9599"/>
                </a:cubicBezTo>
                <a:cubicBezTo>
                  <a:pt x="56666" y="11999"/>
                  <a:pt x="53754" y="14547"/>
                  <a:pt x="50000" y="16799"/>
                </a:cubicBezTo>
                <a:cubicBezTo>
                  <a:pt x="47055" y="18566"/>
                  <a:pt x="42425" y="19659"/>
                  <a:pt x="39999" y="21599"/>
                </a:cubicBezTo>
                <a:cubicBezTo>
                  <a:pt x="37288" y="23769"/>
                  <a:pt x="37356" y="26537"/>
                  <a:pt x="34999" y="28800"/>
                </a:cubicBezTo>
                <a:cubicBezTo>
                  <a:pt x="28692" y="34854"/>
                  <a:pt x="24300" y="36335"/>
                  <a:pt x="14999" y="40800"/>
                </a:cubicBezTo>
                <a:lnTo>
                  <a:pt x="4999" y="55200"/>
                </a:lnTo>
                <a:lnTo>
                  <a:pt x="0" y="62399"/>
                </a:lnTo>
                <a:cubicBezTo>
                  <a:pt x="1666" y="73600"/>
                  <a:pt x="-1027" y="85150"/>
                  <a:pt x="4999" y="96000"/>
                </a:cubicBezTo>
                <a:cubicBezTo>
                  <a:pt x="6357" y="98444"/>
                  <a:pt x="15392" y="97171"/>
                  <a:pt x="20000" y="98400"/>
                </a:cubicBezTo>
                <a:cubicBezTo>
                  <a:pt x="30506" y="101201"/>
                  <a:pt x="41501" y="103920"/>
                  <a:pt x="50000" y="107999"/>
                </a:cubicBezTo>
                <a:cubicBezTo>
                  <a:pt x="53333" y="109600"/>
                  <a:pt x="55783" y="111788"/>
                  <a:pt x="60000" y="112800"/>
                </a:cubicBezTo>
                <a:cubicBezTo>
                  <a:pt x="102982" y="123115"/>
                  <a:pt x="80143" y="112868"/>
                  <a:pt x="94999" y="120000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