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6858000" cx="12192000"/>
  <p:notesSz cx="6858000" cy="9144000"/>
  <p:embeddedFontLst>
    <p:embeddedFont>
      <p:font typeface="Amarante"/>
      <p:regular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Amarante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AE-secure:  the scheme provides Authenticated Encryption.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Resulting system is chosen ciphertext secure (in the random oracle model).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Shape 222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Shape 30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ZN = {0,1,…,n-1}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   2*12 – 18 = 6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. y = 1 in Zn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proved until Euler (1750)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Fermat test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gif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jp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1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 Engineering</a:t>
            </a:r>
            <a:b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CSE 3SE/CSE 5SE</a:t>
            </a:r>
            <a:b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Instructor: Sambuddho Chakravarty</a:t>
            </a:r>
            <a:endParaRPr b="1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(Semester: Winter 2015)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 9: March 24 – March 27 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6096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structure of   </a:t>
            </a:r>
            <a:r>
              <a:rPr b="0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US" sz="4800" u="none" cap="none" strike="noStrike">
                <a:solidFill>
                  <a:schemeClr val="dk1"/>
                </a:solidFill>
                <a:latin typeface="Amarante"/>
                <a:ea typeface="Amarante"/>
                <a:cs typeface="Amarante"/>
                <a:sym typeface="Amarante"/>
              </a:rPr>
              <a:t>Z</a:t>
            </a:r>
            <a:r>
              <a:rPr b="0" baseline="-25000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baseline="30000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b="0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09600" y="1397000"/>
            <a:ext cx="11277600" cy="54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Thm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(Euler):       (</a:t>
            </a:r>
            <a:r>
              <a:rPr b="0" i="0" lang="en-US" sz="2800" u="none" cap="none" strike="noStrike">
                <a:solidFill>
                  <a:schemeClr val="dk1"/>
                </a:solidFill>
                <a:latin typeface="Amarante"/>
                <a:ea typeface="Amarante"/>
                <a:cs typeface="Amarante"/>
                <a:sym typeface="Amarante"/>
              </a:rPr>
              <a:t>Z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is a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cyclic group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that is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∃ g∈(</a:t>
            </a:r>
            <a:r>
              <a:rPr b="0" i="0" lang="en-US" sz="2800" u="none" cap="none" strike="noStrike">
                <a:solidFill>
                  <a:schemeClr val="dk1"/>
                </a:solidFill>
                <a:latin typeface="Amarante"/>
                <a:ea typeface="Amarante"/>
                <a:cs typeface="Amarante"/>
                <a:sym typeface="Amarante"/>
              </a:rPr>
              <a:t>Z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   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such that    </a:t>
            </a:r>
            <a:r>
              <a:rPr b="0" i="0" lang="en-US" sz="37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 g, g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g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…, g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p-2</a:t>
            </a:r>
            <a:r>
              <a:rPr b="0" i="0" lang="en-US" sz="37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(</a:t>
            </a:r>
            <a:r>
              <a:rPr b="0" i="0" lang="en-US" sz="2800" u="none" cap="none" strike="noStrike">
                <a:solidFill>
                  <a:schemeClr val="dk1"/>
                </a:solidFill>
                <a:latin typeface="Amarante"/>
                <a:ea typeface="Amarante"/>
                <a:cs typeface="Amarante"/>
                <a:sym typeface="Amarante"/>
              </a:rPr>
              <a:t>Z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)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g: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generator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 (</a:t>
            </a:r>
            <a:r>
              <a:rPr b="0" i="0" lang="en-US" sz="2800" u="none" cap="none" strike="noStrike">
                <a:solidFill>
                  <a:schemeClr val="dk1"/>
                </a:solidFill>
                <a:latin typeface="Amarante"/>
                <a:ea typeface="Amarante"/>
                <a:cs typeface="Amarante"/>
                <a:sym typeface="Amarante"/>
              </a:rPr>
              <a:t>Z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)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   p=7, g=3.      {1, 3, 3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3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3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3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= {1, 3, 2, 6, 4, 5} = (</a:t>
            </a:r>
            <a:r>
              <a:rPr b="0" i="0" lang="en-US" sz="2800" u="none" cap="none" strike="noStrike">
                <a:solidFill>
                  <a:schemeClr val="dk1"/>
                </a:solidFill>
                <a:latin typeface="Amarante"/>
                <a:ea typeface="Amarante"/>
                <a:cs typeface="Amarante"/>
                <a:sym typeface="Amarante"/>
              </a:rPr>
              <a:t>Z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every elem. is a generator:     {1, 2, 2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2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2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2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= {1, 2, 4}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 txBox="1"/>
          <p:nvPr/>
        </p:nvSpPr>
        <p:spPr>
          <a:xfrm>
            <a:off x="10820400" y="6325456"/>
            <a:ext cx="521578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Courtesy: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 Boneh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609600" y="-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Euler’s generalization of Fermat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09600" y="990600"/>
            <a:ext cx="11379200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For an integer N define   ϕ (N) = </a:t>
            </a:r>
            <a:r>
              <a:rPr b="0" i="0" lang="en-US" sz="42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US" sz="2800" u="none" cap="none" strike="noStrike">
                <a:solidFill>
                  <a:schemeClr val="dk1"/>
                </a:solidFill>
                <a:latin typeface="Amarante"/>
                <a:ea typeface="Amarante"/>
                <a:cs typeface="Amarante"/>
                <a:sym typeface="Amarante"/>
              </a:rPr>
              <a:t>Z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b="0" i="0" lang="en-US" sz="42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     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(Euler’s ϕ func.)</a:t>
            </a:r>
            <a:endParaRPr b="0" i="0" sz="426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168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Examples:        ϕ (12) = </a:t>
            </a:r>
            <a:r>
              <a:rPr b="0" i="0" lang="en-US" sz="42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{1,5,7,11}</a:t>
            </a:r>
            <a:r>
              <a:rPr b="0" i="0" lang="en-US" sz="42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4      ;     ϕ (p)  =   p-1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2368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For N=p⋅q:	ϕ (N) = N-p-q+1 = (p-1)(q-1) 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Thm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(Euler):  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∀ x ∈ (</a:t>
            </a:r>
            <a:r>
              <a:rPr b="0" i="0" lang="en-US" sz="2800" u="none" cap="none" strike="noStrike">
                <a:solidFill>
                  <a:schemeClr val="dk1"/>
                </a:solidFill>
                <a:latin typeface="Amarante"/>
                <a:ea typeface="Amarante"/>
                <a:cs typeface="Amarante"/>
                <a:sym typeface="Amarante"/>
              </a:rPr>
              <a:t>Z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1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    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baseline="30000" i="0" lang="en-US" sz="4267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ϕ(N)</a:t>
            </a:r>
            <a:r>
              <a:rPr b="1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=  1    in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marante"/>
                <a:ea typeface="Amarante"/>
                <a:cs typeface="Amarante"/>
                <a:sym typeface="Amarante"/>
              </a:rPr>
              <a:t>Z</a:t>
            </a:r>
            <a:r>
              <a:rPr b="0" baseline="-2500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baseline="-2500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(Generalization of Euler’s thm)</a:t>
            </a:r>
            <a:r>
              <a:rPr b="1" baseline="-2500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baseline="-25000" i="0" sz="2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232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    5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ϕ(12)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5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625 = 1  in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marante"/>
                <a:ea typeface="Amarante"/>
                <a:cs typeface="Amarante"/>
                <a:sym typeface="Amarante"/>
              </a:rPr>
              <a:t>Z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r>
              <a:rPr b="0" baseline="-2500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Generalization of Fermat.  Basis of the RSA cryptosystem.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Shape 182"/>
          <p:cNvSpPr txBox="1"/>
          <p:nvPr/>
        </p:nvSpPr>
        <p:spPr>
          <a:xfrm>
            <a:off x="10820400" y="6325456"/>
            <a:ext cx="521578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Courtesy: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 Boneh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Trapdoor functions (TDF)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406400" y="1397000"/>
            <a:ext cx="11379200" cy="54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 a trapdoor func.  X⟶Y  is a triple of efficient algs.   (G, F, F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G():   randomized alg. outputs a key pair    (pk,  sk)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F(pk,⋅):   det. alg. that defines a function    X ⟶ Y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(sk,⋅):    defines a function    Y ⟶  X    that inverts   F(pk,⋅)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/>
          <p:nvPr/>
        </p:nvSpPr>
        <p:spPr>
          <a:xfrm>
            <a:off x="10820400" y="6325456"/>
            <a:ext cx="521578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Courtesy: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 Boneh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Public-key encryption from TDFs </a:t>
            </a:r>
            <a:endParaRPr/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09600" y="3835402"/>
            <a:ext cx="5181600" cy="2539999"/>
          </a:xfrm>
          <a:prstGeom prst="rect">
            <a:avLst/>
          </a:prstGeom>
          <a:noFill/>
          <a:ln cap="flat" cmpd="sng" w="9525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1" i="0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0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pk, m</a:t>
            </a:r>
            <a:r>
              <a:rPr b="1" i="0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x ⟵ X,    	y ⟵ F(pk, x)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k ⟵ H(x),  	c ⟵ E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(k, m)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output   (y, c)</a:t>
            </a:r>
            <a:endParaRPr/>
          </a:p>
        </p:txBody>
      </p:sp>
      <p:sp>
        <p:nvSpPr>
          <p:cNvPr id="196" name="Shape 196"/>
          <p:cNvSpPr txBox="1"/>
          <p:nvPr>
            <p:ph idx="2" type="body"/>
          </p:nvPr>
        </p:nvSpPr>
        <p:spPr>
          <a:xfrm>
            <a:off x="6197600" y="3835402"/>
            <a:ext cx="5080000" cy="2539999"/>
          </a:xfrm>
          <a:prstGeom prst="rect">
            <a:avLst/>
          </a:prstGeom>
          <a:noFill/>
          <a:ln cap="flat" cmpd="sng" w="9525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1" i="0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0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sk, (y,c) </a:t>
            </a:r>
            <a:r>
              <a:rPr b="1" i="0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x ⟵ F</a:t>
            </a:r>
            <a:r>
              <a:rPr b="0" baseline="3000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(sk, y),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k ⟵ H(x),  	m ⟵ D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(k, c)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output   m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Shape 197"/>
          <p:cNvSpPr txBox="1"/>
          <p:nvPr/>
        </p:nvSpPr>
        <p:spPr>
          <a:xfrm>
            <a:off x="406401" y="1295401"/>
            <a:ext cx="10383355" cy="19800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189" lvl="0" marL="45718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(G, F, F</a:t>
            </a:r>
            <a:r>
              <a:rPr baseline="30000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    secure TDF   X ⟶ Y       </a:t>
            </a:r>
            <a:endParaRPr/>
          </a:p>
          <a:p>
            <a:pPr indent="-457189" lvl="0" marL="457189" marR="0" rtl="0" algn="l">
              <a:spcBef>
                <a:spcPts val="1568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</a:t>
            </a:r>
            <a:r>
              <a:rPr baseline="-25000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D</a:t>
            </a:r>
            <a:r>
              <a:rPr baseline="-25000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:   symmetric auth. encryption defined over (K,M,C)</a:t>
            </a:r>
            <a:endParaRPr/>
          </a:p>
          <a:p>
            <a:pPr indent="-457189" lvl="0" marL="457189" marR="0" rtl="0" algn="l">
              <a:spcBef>
                <a:spcPts val="1568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H: X ⟶ K   a hash function</a:t>
            </a:r>
            <a:endParaRPr/>
          </a:p>
        </p:txBody>
      </p:sp>
      <p:sp>
        <p:nvSpPr>
          <p:cNvPr id="198" name="Shape 198"/>
          <p:cNvSpPr txBox="1"/>
          <p:nvPr/>
        </p:nvSpPr>
        <p:spPr>
          <a:xfrm>
            <a:off x="1677880" y="4357854"/>
            <a:ext cx="314510" cy="379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/>
          </a:p>
        </p:txBody>
      </p:sp>
      <p:sp>
        <p:nvSpPr>
          <p:cNvPr id="199" name="Shape 199"/>
          <p:cNvSpPr txBox="1"/>
          <p:nvPr/>
        </p:nvSpPr>
        <p:spPr>
          <a:xfrm>
            <a:off x="10820400" y="6325456"/>
            <a:ext cx="521578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Courtesy: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 Boneh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RSA trapdoor permutation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09600" y="1193800"/>
            <a:ext cx="112776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en-US" sz="346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b="0" i="0" lang="en-US" sz="346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():	choose random primes   p,q ≈1024 bits.      Set  </a:t>
            </a:r>
            <a:r>
              <a:rPr b="1" i="0" lang="en-US" sz="346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N=pq</a:t>
            </a:r>
            <a:r>
              <a:rPr b="0" i="0" lang="en-US" sz="346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b="0" i="0" lang="en-US" sz="2667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346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	choose integers   </a:t>
            </a:r>
            <a:r>
              <a:rPr b="1" i="0" lang="en-US" sz="346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 , d   </a:t>
            </a:r>
            <a:r>
              <a:rPr b="0" i="0" lang="en-US" sz="346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s.t.   </a:t>
            </a:r>
            <a:r>
              <a:rPr b="1" i="0" lang="en-US" sz="346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e⋅d = 1   (mod ϕ(N) )  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346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output    pk = (N, e)    ,     sk = (N, d)</a:t>
            </a:r>
            <a:endParaRPr/>
          </a:p>
          <a:p>
            <a:pPr indent="-59245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</a:pPr>
            <a:r>
              <a:t/>
            </a:r>
            <a:endParaRPr b="0" i="0" sz="26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110000"/>
              </a:lnSpc>
              <a:spcBef>
                <a:spcPts val="16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110000"/>
              </a:lnSpc>
              <a:spcBef>
                <a:spcPts val="16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6" name="Shape 206"/>
          <p:cNvCxnSpPr/>
          <p:nvPr/>
        </p:nvCxnSpPr>
        <p:spPr>
          <a:xfrm>
            <a:off x="450851" y="4953000"/>
            <a:ext cx="11131549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Shape 207"/>
          <p:cNvCxnSpPr/>
          <p:nvPr/>
        </p:nvCxnSpPr>
        <p:spPr>
          <a:xfrm>
            <a:off x="406400" y="3581400"/>
            <a:ext cx="11131549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" name="Shape 208"/>
          <p:cNvSpPr txBox="1"/>
          <p:nvPr/>
        </p:nvSpPr>
        <p:spPr>
          <a:xfrm>
            <a:off x="711200" y="5359400"/>
            <a:ext cx="11176000" cy="617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1" baseline="30000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 sk, y)</a:t>
            </a: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= y</a:t>
            </a:r>
            <a:r>
              <a:rPr baseline="30000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;      y</a:t>
            </a:r>
            <a:r>
              <a:rPr baseline="30000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=  </a:t>
            </a: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RSA(x)</a:t>
            </a:r>
            <a:r>
              <a:rPr b="1" baseline="30000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=  x</a:t>
            </a:r>
            <a:r>
              <a:rPr baseline="30000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ed</a:t>
            </a: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=  x</a:t>
            </a:r>
            <a:r>
              <a:rPr baseline="30000" lang="en-US" sz="37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kϕ(N)+1</a:t>
            </a:r>
            <a:r>
              <a:rPr baseline="30000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=  </a:t>
            </a:r>
            <a:r>
              <a:rPr lang="en-US" sz="426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30000" lang="en-US" sz="37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ϕ(N)</a:t>
            </a:r>
            <a:r>
              <a:rPr lang="en-US" sz="426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aseline="30000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⋅ </a:t>
            </a: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=  x</a:t>
            </a:r>
            <a:endParaRPr/>
          </a:p>
        </p:txBody>
      </p:sp>
      <p:sp>
        <p:nvSpPr>
          <p:cNvPr id="209" name="Shape 209"/>
          <p:cNvSpPr txBox="1"/>
          <p:nvPr/>
        </p:nvSpPr>
        <p:spPr>
          <a:xfrm>
            <a:off x="711200" y="3880247"/>
            <a:ext cx="104648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F( pk, x )</a:t>
            </a: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 	  		;     </a:t>
            </a: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RSA(x) = x</a:t>
            </a:r>
            <a:r>
              <a:rPr b="1" baseline="30000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(in  )   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Shape 2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6944" y="3966623"/>
            <a:ext cx="1850319" cy="44586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/>
          <p:nvPr/>
        </p:nvSpPr>
        <p:spPr>
          <a:xfrm>
            <a:off x="10820400" y="6325456"/>
            <a:ext cx="521578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Courtesy: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 Boneh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RSA trapdoor permutation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09600" y="1752600"/>
            <a:ext cx="10905067" cy="4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published:      Scientific American, Aug. 1977.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Very widely used: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2368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SSL/TLS:  certificates and key-exchange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2368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Secure e-mail and file systems</a:t>
            </a:r>
            <a:endParaRPr/>
          </a:p>
          <a:p>
            <a:pPr indent="-12684" lvl="1" marL="609585" marR="0" rtl="0" algn="l">
              <a:lnSpc>
                <a:spcPct val="90000"/>
              </a:lnSpc>
              <a:spcBef>
                <a:spcPts val="2368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… many others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Shape 218"/>
          <p:cNvSpPr txBox="1"/>
          <p:nvPr/>
        </p:nvSpPr>
        <p:spPr>
          <a:xfrm>
            <a:off x="10820400" y="6325456"/>
            <a:ext cx="521578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Courtesy: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 Boneh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609600" y="-228600"/>
            <a:ext cx="11379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RSA Pub-Key Encryption  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(ISO Std.)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09600" y="1193800"/>
            <a:ext cx="10905067" cy="5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D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   symmetric enc. scheme providing auth. encryption.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H:  Z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K   where  K is key space of (E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,D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3168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():    generate RSA params:     pk = (N,e),    sk = (N,d)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(pk, m):	(1) choose random x in Z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b="0" baseline="3000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(2)  y ← RSA(x) = x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,   k ← H(x)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(3) output    (y ,  E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(k,m) )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(sk,  (y, c) ):    output  D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US" sz="37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H</a:t>
            </a:r>
            <a:r>
              <a:rPr b="0" i="0" lang="en-US" sz="37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RSA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(y)</a:t>
            </a:r>
            <a:r>
              <a:rPr b="0" i="0" lang="en-US" sz="37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 c</a:t>
            </a:r>
            <a:r>
              <a:rPr b="0" i="0" lang="en-US" sz="37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0820400" y="6325456"/>
            <a:ext cx="521578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Courtesy: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 Boneh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541867" y="228600"/>
            <a:ext cx="10972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Textbook RSA is Insecure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09600" y="1447800"/>
            <a:ext cx="11277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Textbook RSA encryption: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key:  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(N,e)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Encrypt:  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⟵ m</a:t>
            </a:r>
            <a:r>
              <a:rPr b="1" baseline="30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        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(in  Z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 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secret key:  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(N,d)	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Decrypt:  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baseline="3000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⟶ m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		</a:t>
            </a:r>
            <a:endParaRPr b="0" baseline="-25000" i="0" sz="266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Insecure cryptosystem !!  </a:t>
            </a:r>
            <a:endParaRPr b="0" i="0" sz="2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Is not semantically secure and many attacks exist</a:t>
            </a:r>
            <a:endParaRPr b="0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684" lvl="1" marL="609585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⇒     The RSA trapdoor permutation is not an encryption scheme !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Shape 233"/>
          <p:cNvSpPr txBox="1"/>
          <p:nvPr/>
        </p:nvSpPr>
        <p:spPr>
          <a:xfrm>
            <a:off x="10820400" y="6325456"/>
            <a:ext cx="521578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Courtesy: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 Boneh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8839200" y="3632200"/>
            <a:ext cx="3048000" cy="8128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Shape 239"/>
          <p:cNvSpPr txBox="1"/>
          <p:nvPr>
            <p:ph type="title"/>
          </p:nvPr>
        </p:nvSpPr>
        <p:spPr>
          <a:xfrm>
            <a:off x="609600" y="-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simple attack on textbook RSA</a:t>
            </a:r>
            <a:endParaRPr/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304801" y="2819400"/>
            <a:ext cx="11683999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Suppose  k  is 64 bits:   k ∈ {0,…,2</a:t>
            </a:r>
            <a:r>
              <a:rPr b="0" baseline="3000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64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}.     Eve sees:    c= k</a:t>
            </a:r>
            <a:r>
              <a:rPr b="0" baseline="3000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in  Z</a:t>
            </a:r>
            <a:r>
              <a:rPr b="0" baseline="-2500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96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  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 = k</a:t>
            </a:r>
            <a:r>
              <a:rPr b="1" baseline="-2500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⋅k</a:t>
            </a:r>
            <a:r>
              <a:rPr b="1" baseline="-2500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where   k</a:t>
            </a:r>
            <a:r>
              <a:rPr b="0" baseline="-2500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k</a:t>
            </a:r>
            <a:r>
              <a:rPr b="0" baseline="-2500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&lt; 2</a:t>
            </a:r>
            <a:r>
              <a:rPr b="0" baseline="3000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34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(prob. ≈20%)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 then     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c/k</a:t>
            </a:r>
            <a:r>
              <a:rPr b="1" baseline="-2500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baseline="3000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= k</a:t>
            </a:r>
            <a:r>
              <a:rPr b="1" baseline="-2500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baseline="3000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in  Z</a:t>
            </a:r>
            <a:r>
              <a:rPr b="0" baseline="-2500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196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Step 1:   build table:   c/1</a:t>
            </a:r>
            <a:r>
              <a:rPr b="0" baseline="3000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c/2</a:t>
            </a:r>
            <a:r>
              <a:rPr b="0" baseline="3000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c/3</a:t>
            </a:r>
            <a:r>
              <a:rPr b="0" baseline="3000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…, c/2</a:t>
            </a:r>
            <a:r>
              <a:rPr b="0" baseline="3000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34e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.   time:  2</a:t>
            </a:r>
            <a:r>
              <a:rPr b="0" baseline="3000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34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96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Step 2:   for  k</a:t>
            </a:r>
            <a:r>
              <a:rPr b="0" baseline="-2500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= 0,…, 2</a:t>
            </a:r>
            <a:r>
              <a:rPr b="0" baseline="3000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34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test if  k</a:t>
            </a:r>
            <a:r>
              <a:rPr b="0" baseline="-2500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baseline="3000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is in table.   time: 2</a:t>
            </a:r>
            <a:r>
              <a:rPr b="0" baseline="3000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34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96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 matching   (k</a:t>
            </a:r>
            <a:r>
              <a:rPr b="0" baseline="-2500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k</a:t>
            </a:r>
            <a:r>
              <a:rPr b="0" baseline="-2500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).           Total attack time:   ≈2</a:t>
            </a:r>
            <a:r>
              <a:rPr b="0" baseline="3000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40 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&lt;&lt; 2</a:t>
            </a:r>
            <a:r>
              <a:rPr b="0" baseline="3000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64</a:t>
            </a: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2844800" y="1218593"/>
            <a:ext cx="1524000" cy="12954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Browser</a:t>
            </a: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8839200" y="1218593"/>
            <a:ext cx="1524000" cy="12954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grpSp>
        <p:nvGrpSpPr>
          <p:cNvPr id="243" name="Shape 243"/>
          <p:cNvGrpSpPr/>
          <p:nvPr/>
        </p:nvGrpSpPr>
        <p:grpSpPr>
          <a:xfrm>
            <a:off x="4368800" y="990601"/>
            <a:ext cx="4368800" cy="462244"/>
            <a:chOff x="1680" y="909"/>
            <a:chExt cx="2160" cy="300"/>
          </a:xfrm>
        </p:grpSpPr>
        <p:cxnSp>
          <p:nvCxnSpPr>
            <p:cNvPr id="244" name="Shape 244"/>
            <p:cNvCxnSpPr/>
            <p:nvPr/>
          </p:nvCxnSpPr>
          <p:spPr>
            <a:xfrm>
              <a:off x="1680" y="1200"/>
              <a:ext cx="216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245" name="Shape 245"/>
            <p:cNvSpPr txBox="1"/>
            <p:nvPr/>
          </p:nvSpPr>
          <p:spPr>
            <a:xfrm>
              <a:off x="2041" y="909"/>
              <a:ext cx="1185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CLIENT HELLO</a:t>
              </a:r>
              <a:endParaRPr/>
            </a:p>
          </p:txBody>
        </p:sp>
      </p:grpSp>
      <p:cxnSp>
        <p:nvCxnSpPr>
          <p:cNvPr id="246" name="Shape 246"/>
          <p:cNvCxnSpPr/>
          <p:nvPr/>
        </p:nvCxnSpPr>
        <p:spPr>
          <a:xfrm rot="10800000">
            <a:off x="4572000" y="1917093"/>
            <a:ext cx="4269317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47" name="Shape 247"/>
          <p:cNvSpPr txBox="1"/>
          <p:nvPr/>
        </p:nvSpPr>
        <p:spPr>
          <a:xfrm flipH="1">
            <a:off x="5099051" y="1497994"/>
            <a:ext cx="35028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SERVER HELLO (e,N)</a:t>
            </a: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10363200" y="1523393"/>
            <a:ext cx="812800" cy="5334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CC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grpSp>
        <p:nvGrpSpPr>
          <p:cNvPr id="249" name="Shape 249"/>
          <p:cNvGrpSpPr/>
          <p:nvPr/>
        </p:nvGrpSpPr>
        <p:grpSpPr>
          <a:xfrm>
            <a:off x="4368800" y="1969484"/>
            <a:ext cx="4470400" cy="461962"/>
            <a:chOff x="1876" y="1591"/>
            <a:chExt cx="2112" cy="291"/>
          </a:xfrm>
        </p:grpSpPr>
        <p:cxnSp>
          <p:nvCxnSpPr>
            <p:cNvPr id="250" name="Shape 250"/>
            <p:cNvCxnSpPr/>
            <p:nvPr/>
          </p:nvCxnSpPr>
          <p:spPr>
            <a:xfrm>
              <a:off x="1876" y="1859"/>
              <a:ext cx="2112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251" name="Shape 251"/>
            <p:cNvSpPr txBox="1"/>
            <p:nvPr/>
          </p:nvSpPr>
          <p:spPr>
            <a:xfrm>
              <a:off x="2508" y="1591"/>
              <a:ext cx="784" cy="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c=RSA(k)</a:t>
              </a:r>
              <a:endParaRPr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252" name="Shape 252"/>
          <p:cNvSpPr/>
          <p:nvPr/>
        </p:nvSpPr>
        <p:spPr>
          <a:xfrm>
            <a:off x="101600" y="1294793"/>
            <a:ext cx="2641600" cy="812800"/>
          </a:xfrm>
          <a:prstGeom prst="wedgeEllipseCallout">
            <a:avLst>
              <a:gd fmla="val 53185" name="adj1"/>
              <a:gd fmla="val 53910" name="adj2"/>
            </a:avLst>
          </a:prstGeom>
          <a:solidFill>
            <a:srgbClr val="C4E0B2"/>
          </a:solidFill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random</a:t>
            </a:r>
            <a:b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session-key k</a:t>
            </a: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203200" y="4546600"/>
            <a:ext cx="10871200" cy="1524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 of Public Key System Should be Comparable to Security of Symmetric Cipher</a:t>
            </a:r>
            <a:b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43466" y="1797627"/>
            <a:ext cx="10905067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	    RSA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0" i="0" lang="en-US" sz="2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Cipher key-size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0" i="0" lang="en-US" sz="2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Modulus size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   80 bits			   1024 bits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  128 bits			  3072 bits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  256 bits (AES)		  </a:t>
            </a:r>
            <a:r>
              <a:rPr b="1" i="0" lang="en-US" sz="2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15360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bits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10820400" y="6325456"/>
            <a:ext cx="521578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Courtesy: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 Boneh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Crash Course in Number Theory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Uses: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exchange protocols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Digital signatures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Public-key encryption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203200" y="-228600"/>
            <a:ext cx="1188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RSA Key Generation Problem </a:t>
            </a:r>
            <a:r>
              <a:rPr b="0" i="0" lang="en-US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[Heninger et al./Lenstra et al.]</a:t>
            </a:r>
            <a:endParaRPr/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406400" y="990600"/>
            <a:ext cx="11379200" cy="56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OpenSSL RSA key generation  (abstract):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68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poor entropy at startup: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p will be generated by multiple devices, but different q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N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:   RSA keys from different devices   ⇒   gcd(N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,N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p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Results:      factors  0.4% of public HTTPS keys !!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Shape 267"/>
          <p:cNvSpPr txBox="1"/>
          <p:nvPr/>
        </p:nvSpPr>
        <p:spPr>
          <a:xfrm>
            <a:off x="3483263" y="1502065"/>
            <a:ext cx="5525872" cy="2554867"/>
          </a:xfrm>
          <a:prstGeom prst="rect">
            <a:avLst/>
          </a:prstGeom>
          <a:noFill/>
          <a:ln cap="flat" cmpd="sng" w="9525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7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prng.seed(seed)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667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p = prng.generate_random_prime()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667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prng.add_randomness(bits)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667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q = prng.generate_random_prime()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667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N = p*q</a:t>
            </a:r>
            <a:endParaRPr/>
          </a:p>
        </p:txBody>
      </p:sp>
      <p:sp>
        <p:nvSpPr>
          <p:cNvPr id="268" name="Shape 268"/>
          <p:cNvSpPr txBox="1"/>
          <p:nvPr/>
        </p:nvSpPr>
        <p:spPr>
          <a:xfrm>
            <a:off x="10820400" y="6325456"/>
            <a:ext cx="521578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Courtesy: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 Boneh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Public-Private World!:</a:t>
            </a:r>
            <a:b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Key Infrastructure (PKI)   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Basics: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Relies on a centralized authority, aka Certificate Authority (CA).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 generally have their own identities – public-private key pair , username etc. which are attested by the CA and stored in the form on certificates.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common form of certificates – X.509 certificate format.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Traditional scenarios – single CA based.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CA model – hierarchy, cross-validation, bridging model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idx="1" type="body"/>
          </p:nvPr>
        </p:nvSpPr>
        <p:spPr>
          <a:xfrm>
            <a:off x="665018" y="685800"/>
            <a:ext cx="10605655" cy="5854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model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0" name="Shape 2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4545" y="1568278"/>
            <a:ext cx="7086600" cy="4881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idx="1" type="body"/>
          </p:nvPr>
        </p:nvSpPr>
        <p:spPr>
          <a:xfrm>
            <a:off x="737755" y="540327"/>
            <a:ext cx="10616045" cy="5636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Certificate Chaining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6" name="Shape 2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9845" y="1538566"/>
            <a:ext cx="5621481" cy="4883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727364" y="365125"/>
            <a:ext cx="10626436" cy="819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X.509 Certificate Format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2" name="Shape 2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5972" y="1496870"/>
            <a:ext cx="5623791" cy="4941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Certificate Revocation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Certificate might require to be revoked (cancelled) under various scenarios: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Certificate expired!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Compromise of public-private key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 might not be operating anymore</a:t>
            </a:r>
            <a:endParaRPr/>
          </a:p>
          <a:p>
            <a:pPr indent="-762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Certificate revocation lists: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 issued statement of revoked certificates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Drawbacks with CRL: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Periodic updates are necessary. Possibility of race conditions leading to the use of revoked certificates.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idx="1" type="body"/>
          </p:nvPr>
        </p:nvSpPr>
        <p:spPr>
          <a:xfrm>
            <a:off x="872835" y="1514056"/>
            <a:ext cx="10681855" cy="5720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Multi-step authentication, certificate and key exchange protocol.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→ Hello → Server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 → Hello, My cert., Key XCHG., → Client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Client: Verify server cert.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→ Key XCHG, My enc. algos. → server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 →Lets choose algo. A → server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← encrypted channel → server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4" name="Shape 3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5368" y="4198042"/>
            <a:ext cx="576240" cy="543721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Shape 305"/>
          <p:cNvSpPr txBox="1"/>
          <p:nvPr/>
        </p:nvSpPr>
        <p:spPr>
          <a:xfrm>
            <a:off x="2855640" y="4771045"/>
            <a:ext cx="7259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6" name="Shape 3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63164" y="3815236"/>
            <a:ext cx="648072" cy="1133814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307" name="Shape 307"/>
          <p:cNvSpPr txBox="1"/>
          <p:nvPr/>
        </p:nvSpPr>
        <p:spPr>
          <a:xfrm>
            <a:off x="8438548" y="5140377"/>
            <a:ext cx="7856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8" name="Shape 308"/>
          <p:cNvCxnSpPr/>
          <p:nvPr/>
        </p:nvCxnSpPr>
        <p:spPr>
          <a:xfrm>
            <a:off x="3719736" y="4077072"/>
            <a:ext cx="4530616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lg" w="lg" type="triangle"/>
          </a:ln>
        </p:spPr>
      </p:cxnSp>
      <p:sp>
        <p:nvSpPr>
          <p:cNvPr id="309" name="Shape 309"/>
          <p:cNvSpPr txBox="1"/>
          <p:nvPr/>
        </p:nvSpPr>
        <p:spPr>
          <a:xfrm>
            <a:off x="5159896" y="4005064"/>
            <a:ext cx="12661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Hello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0" name="Shape 310"/>
          <p:cNvCxnSpPr/>
          <p:nvPr/>
        </p:nvCxnSpPr>
        <p:spPr>
          <a:xfrm>
            <a:off x="3608771" y="4437112"/>
            <a:ext cx="4530616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lg" w="lg" type="triangle"/>
            <a:tailEnd len="med" w="med" type="none"/>
          </a:ln>
        </p:spPr>
      </p:cxnSp>
      <p:sp>
        <p:nvSpPr>
          <p:cNvPr id="311" name="Shape 311"/>
          <p:cNvSpPr txBox="1"/>
          <p:nvPr/>
        </p:nvSpPr>
        <p:spPr>
          <a:xfrm>
            <a:off x="3794421" y="4438854"/>
            <a:ext cx="455777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 Hello, Server Cert., Server Key XCHG, Server Hello Done</a:t>
            </a:r>
            <a:endParaRPr/>
          </a:p>
        </p:txBody>
      </p:sp>
      <p:cxnSp>
        <p:nvCxnSpPr>
          <p:cNvPr id="312" name="Shape 312"/>
          <p:cNvCxnSpPr/>
          <p:nvPr/>
        </p:nvCxnSpPr>
        <p:spPr>
          <a:xfrm>
            <a:off x="3725624" y="5035210"/>
            <a:ext cx="4530616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lg" w="lg" type="triangle"/>
          </a:ln>
        </p:spPr>
      </p:cxnSp>
      <p:sp>
        <p:nvSpPr>
          <p:cNvPr id="313" name="Shape 313"/>
          <p:cNvSpPr txBox="1"/>
          <p:nvPr/>
        </p:nvSpPr>
        <p:spPr>
          <a:xfrm>
            <a:off x="4367808" y="4953942"/>
            <a:ext cx="366652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Cert. Verify, Client Key XCHG, Change Cypher Spec., Client Finish Msg.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Shape 314"/>
          <p:cNvSpPr txBox="1"/>
          <p:nvPr/>
        </p:nvSpPr>
        <p:spPr>
          <a:xfrm>
            <a:off x="3935760" y="5517233"/>
            <a:ext cx="417057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Cypher Spec., Server Finish Msg.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5" name="Shape 315"/>
          <p:cNvCxnSpPr/>
          <p:nvPr/>
        </p:nvCxnSpPr>
        <p:spPr>
          <a:xfrm>
            <a:off x="3725624" y="5589240"/>
            <a:ext cx="4530616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lg" w="lg" type="triangle"/>
            <a:tailEnd len="med" w="med" type="none"/>
          </a:ln>
        </p:spPr>
      </p:cxnSp>
      <p:cxnSp>
        <p:nvCxnSpPr>
          <p:cNvPr id="316" name="Shape 316"/>
          <p:cNvCxnSpPr/>
          <p:nvPr/>
        </p:nvCxnSpPr>
        <p:spPr>
          <a:xfrm>
            <a:off x="3719736" y="6237312"/>
            <a:ext cx="4530616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"/>
            <a:headEnd len="lg" w="lg" type="triangle"/>
            <a:tailEnd len="lg" w="lg" type="triangle"/>
          </a:ln>
        </p:spPr>
      </p:cxnSp>
      <p:sp>
        <p:nvSpPr>
          <p:cNvPr id="317" name="Shape 317"/>
          <p:cNvSpPr txBox="1"/>
          <p:nvPr/>
        </p:nvSpPr>
        <p:spPr>
          <a:xfrm>
            <a:off x="4229680" y="5879013"/>
            <a:ext cx="41705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Encrypted Channel Established</a:t>
            </a:r>
            <a:endParaRPr/>
          </a:p>
        </p:txBody>
      </p:sp>
      <p:sp>
        <p:nvSpPr>
          <p:cNvPr id="318" name="Shape 3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/80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Shape 319"/>
          <p:cNvSpPr txBox="1"/>
          <p:nvPr/>
        </p:nvSpPr>
        <p:spPr>
          <a:xfrm>
            <a:off x="872835" y="-2834"/>
            <a:ext cx="1211926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Client-Server Certificate Authentication: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Basics of TLS Protocol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Notation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denotes a positive integer.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denote a prime.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Notation: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do addition and multiplication modulo N  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3312826" y="3631962"/>
            <a:ext cx="362791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marante"/>
                <a:ea typeface="Amarante"/>
                <a:cs typeface="Amarante"/>
                <a:sym typeface="Amarante"/>
              </a:rPr>
              <a:t>Z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{ 0, 1, 2, …. N-1}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10820400" y="6325456"/>
            <a:ext cx="521578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Courtesy: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 Boneh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Modular arithmetic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Examples:      let    N = 16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baseline="-2500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 txBox="1"/>
          <p:nvPr/>
        </p:nvSpPr>
        <p:spPr>
          <a:xfrm>
            <a:off x="4275815" y="2514601"/>
            <a:ext cx="3326552" cy="27186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 + 8  =   1       in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× 7  =  3        in    </a:t>
            </a:r>
            <a:endParaRPr baseline="-25000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5 − 7  =   14     in    </a:t>
            </a:r>
            <a:endParaRPr baseline="-25000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7256231" y="2514601"/>
            <a:ext cx="77457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marante"/>
                <a:ea typeface="Amarante"/>
                <a:cs typeface="Amarante"/>
                <a:sym typeface="Amarante"/>
              </a:rPr>
              <a:t>Z</a:t>
            </a:r>
            <a:r>
              <a:rPr baseline="-25000" lang="en-US" sz="3200">
                <a:solidFill>
                  <a:schemeClr val="dk1"/>
                </a:solidFill>
                <a:latin typeface="Amarante"/>
                <a:ea typeface="Amarante"/>
                <a:cs typeface="Amarante"/>
                <a:sym typeface="Amarante"/>
              </a:rPr>
              <a:t>16</a:t>
            </a:r>
            <a:endParaRPr baseline="-25000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7265049" y="3289172"/>
            <a:ext cx="77457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marante"/>
                <a:ea typeface="Amarante"/>
                <a:cs typeface="Amarante"/>
                <a:sym typeface="Amarante"/>
              </a:rPr>
              <a:t>Z</a:t>
            </a:r>
            <a:r>
              <a:rPr baseline="-25000" lang="en-US" sz="3200">
                <a:solidFill>
                  <a:schemeClr val="dk1"/>
                </a:solidFill>
                <a:latin typeface="Amarante"/>
                <a:ea typeface="Amarante"/>
                <a:cs typeface="Amarante"/>
                <a:sym typeface="Amarante"/>
              </a:rPr>
              <a:t>16</a:t>
            </a:r>
            <a:endParaRPr baseline="-25000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7316803" y="4121024"/>
            <a:ext cx="77457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marante"/>
                <a:ea typeface="Amarante"/>
                <a:cs typeface="Amarante"/>
                <a:sym typeface="Amarante"/>
              </a:rPr>
              <a:t>Z</a:t>
            </a:r>
            <a:r>
              <a:rPr baseline="-25000" lang="en-US" sz="3200">
                <a:solidFill>
                  <a:schemeClr val="dk1"/>
                </a:solidFill>
                <a:latin typeface="Amarante"/>
                <a:ea typeface="Amarante"/>
                <a:cs typeface="Amarante"/>
                <a:sym typeface="Amarante"/>
              </a:rPr>
              <a:t>16</a:t>
            </a:r>
            <a:endParaRPr baseline="-25000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10820400" y="6325456"/>
            <a:ext cx="521578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Courtesy: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 Boneh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682336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 of GCD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406400" y="1397000"/>
            <a:ext cx="11684000" cy="54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all Integers  x,y   there exist ints.   a,b   such that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b="1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a⋅x + b⋅y = gcd(x,y)</a:t>
            </a:r>
            <a:endParaRPr b="1" i="0" sz="2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a,b can be found efficiently using the extended Euclid alg.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768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 gcd(x,y)=1 then x and y are relatively prime.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 txBox="1"/>
          <p:nvPr/>
        </p:nvSpPr>
        <p:spPr>
          <a:xfrm>
            <a:off x="10820400" y="6325456"/>
            <a:ext cx="521578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Courtesy: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 Boneh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588818" y="-10118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Modular Inversion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09600" y="1092200"/>
            <a:ext cx="11176000" cy="41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Inverse of x is  1/x, x is a rational number. What about          ?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  The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inverse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x in is an element y in         s.t. x.y = 1 in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y is denoted    x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 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baseline="3000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3000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   let N be an odd integer.     The inverse of 2 in        is ?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Shape 1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0953" y="1187543"/>
            <a:ext cx="463297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59693" y="2201130"/>
            <a:ext cx="463297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52710" y="2201130"/>
            <a:ext cx="463297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33384" y="3622448"/>
            <a:ext cx="463297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817418" y="4740799"/>
            <a:ext cx="10515600" cy="1318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5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elements have an inverse in         ?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59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59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Lemma</a:t>
            </a:r>
            <a:r>
              <a:rPr lang="en-US" sz="25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   x in         has an inverse  iff  gcd(x,N) = 1 </a:t>
            </a:r>
            <a:endParaRPr/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4303" y="4782363"/>
            <a:ext cx="463297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6772" y="5652654"/>
            <a:ext cx="463297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/>
        </p:nvSpPr>
        <p:spPr>
          <a:xfrm>
            <a:off x="10820400" y="6325456"/>
            <a:ext cx="521578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Courtesy: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 Boneh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682336" y="-8205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notation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 (set of invertible elements in        )   =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=   </a:t>
            </a:r>
            <a:r>
              <a:rPr b="0" i="0" lang="en-US" sz="37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x∈        :   gcd(x,N) = 1 </a:t>
            </a:r>
            <a:r>
              <a:rPr b="0" i="0" lang="en-US" sz="37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baseline="-25000" i="0" sz="37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368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Examples:   </a:t>
            </a:r>
            <a:endParaRPr/>
          </a:p>
          <a:p>
            <a:pPr indent="-622271" lvl="1" marL="1142971" marR="0" rtl="0" algn="l">
              <a:lnSpc>
                <a:spcPct val="90000"/>
              </a:lnSpc>
              <a:spcBef>
                <a:spcPts val="2368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prime p, </a:t>
            </a:r>
            <a:endParaRPr/>
          </a:p>
          <a:p>
            <a:pPr indent="-622271" lvl="1" marL="1142971" marR="0" rtl="0" algn="l">
              <a:lnSpc>
                <a:spcPct val="90000"/>
              </a:lnSpc>
              <a:spcBef>
                <a:spcPts val="2368"/>
              </a:spcBef>
              <a:spcAft>
                <a:spcPts val="0"/>
              </a:spcAft>
              <a:buClr>
                <a:schemeClr val="dk1"/>
              </a:buClr>
              <a:buSzPts val="2667"/>
              <a:buFont typeface="Calibri"/>
              <a:buAutoNum type="arabicPeriod"/>
            </a:pPr>
            <a:r>
              <a:rPr b="0" i="0" lang="en-US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= { 1, 5, 7, 11}</a:t>
            </a:r>
            <a:endParaRPr b="0" i="0" sz="266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768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 x in       , can find  x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using extended Euclid algorithm.</a:t>
            </a:r>
            <a:endParaRPr b="0" i="0" sz="37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6859" y="1895868"/>
            <a:ext cx="438083" cy="348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63210" y="2514756"/>
            <a:ext cx="463297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7412" y="5512670"/>
            <a:ext cx="455407" cy="361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07412" y="4524098"/>
            <a:ext cx="451972" cy="349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5689" y="1856239"/>
            <a:ext cx="464451" cy="30555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/>
          <p:nvPr/>
        </p:nvSpPr>
        <p:spPr>
          <a:xfrm>
            <a:off x="3483393" y="3729688"/>
            <a:ext cx="342433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marante"/>
                <a:ea typeface="Amarante"/>
                <a:cs typeface="Amarante"/>
                <a:sym typeface="Amarante"/>
              </a:rPr>
              <a:t>Z</a:t>
            </a:r>
            <a:r>
              <a:rPr baseline="30000" lang="en-US" sz="3200">
                <a:solidFill>
                  <a:schemeClr val="dk1"/>
                </a:solidFill>
                <a:latin typeface="Amarante"/>
                <a:ea typeface="Amarante"/>
                <a:cs typeface="Amarante"/>
                <a:sym typeface="Amarante"/>
              </a:rPr>
              <a:t>*</a:t>
            </a:r>
            <a:r>
              <a:rPr baseline="-25000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{ 1, 2, … , p-1}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Shape 151"/>
          <p:cNvSpPr txBox="1"/>
          <p:nvPr/>
        </p:nvSpPr>
        <p:spPr>
          <a:xfrm>
            <a:off x="10820400" y="6325456"/>
            <a:ext cx="521578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Courtesy: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 Boneh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609600" y="7143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Fermat’s Theorem</a:t>
            </a:r>
            <a:endParaRPr b="0" i="0" sz="37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09600" y="1397000"/>
            <a:ext cx="11379200" cy="54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Thm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  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p be a prime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432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b="1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∀ x ∈ (</a:t>
            </a:r>
            <a:r>
              <a:rPr b="0" i="0" lang="en-US" sz="2800" u="none" cap="none" strike="noStrike">
                <a:solidFill>
                  <a:schemeClr val="dk1"/>
                </a:solidFill>
                <a:latin typeface="Amarante"/>
                <a:ea typeface="Amarante"/>
                <a:cs typeface="Amarante"/>
                <a:sym typeface="Amarante"/>
              </a:rPr>
              <a:t>Z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1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     x</a:t>
            </a:r>
            <a:r>
              <a:rPr b="1" baseline="30000" i="0" lang="en-US" sz="42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p-1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=  1  in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marante"/>
                <a:ea typeface="Amarante"/>
                <a:cs typeface="Amarante"/>
                <a:sym typeface="Amarante"/>
              </a:rPr>
              <a:t>Z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1" baseline="-2500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baseline="-25000" i="0" sz="2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baseline="-25000" i="0" sz="2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Example:    p=3         3</a:t>
            </a:r>
            <a:r>
              <a:rPr b="0" baseline="3000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7-1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= 729 = 1    in   Z</a:t>
            </a:r>
            <a:r>
              <a:rPr b="0" baseline="-2500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baseline="-2500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-2500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-2500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So:     x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∈ (</a:t>
            </a:r>
            <a:r>
              <a:rPr b="0" i="0" lang="en-US" sz="2800" u="none" cap="none" strike="noStrike">
                <a:solidFill>
                  <a:schemeClr val="dk1"/>
                </a:solidFill>
                <a:latin typeface="Amarante"/>
                <a:ea typeface="Amarante"/>
                <a:cs typeface="Amarante"/>
                <a:sym typeface="Amarante"/>
              </a:rPr>
              <a:t>Z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⇒    x⋅x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p-2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=  1      ⇒    x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−1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x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p-2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in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marante"/>
                <a:ea typeface="Amarante"/>
                <a:cs typeface="Amarante"/>
                <a:sym typeface="Amarante"/>
              </a:rPr>
              <a:t>Z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10820400" y="6325456"/>
            <a:ext cx="521578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Courtesy: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 Boneh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508000" y="-25400"/>
            <a:ext cx="1127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Application:  generating random primes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we want to generate a large random prime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368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say, prime  p  of  length 1024 bits    ( i.e.   p ≈ 2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1024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1:     choose a random integer  p ∈ [  2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1024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,  2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1025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-1 ]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2:     test if   2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p-1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   in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marante"/>
                <a:ea typeface="Amarante"/>
                <a:cs typeface="Amarante"/>
                <a:sym typeface="Amarante"/>
              </a:rPr>
              <a:t>Z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If so, output  p  and stop.    If not, goto step 1 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Pr[ p not prime ] &lt; 2</a:t>
            </a:r>
            <a:r>
              <a:rPr b="1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-60</a:t>
            </a: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508000" y="3327400"/>
            <a:ext cx="10566400" cy="1930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10820400" y="6325456"/>
            <a:ext cx="521578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Courtesy: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 Boneh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